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9"/>
  </p:notesMasterIdLst>
  <p:sldIdLst>
    <p:sldId id="1414" r:id="rId11"/>
    <p:sldId id="1550" r:id="rId12"/>
    <p:sldId id="1628" r:id="rId13"/>
    <p:sldId id="1635" r:id="rId14"/>
    <p:sldId id="1629" r:id="rId15"/>
    <p:sldId id="1630" r:id="rId16"/>
    <p:sldId id="1631" r:id="rId17"/>
    <p:sldId id="1642" r:id="rId18"/>
    <p:sldId id="1632" r:id="rId19"/>
    <p:sldId id="1633" r:id="rId20"/>
    <p:sldId id="1634" r:id="rId21"/>
    <p:sldId id="1636" r:id="rId22"/>
    <p:sldId id="1637" r:id="rId23"/>
    <p:sldId id="1638" r:id="rId24"/>
    <p:sldId id="1639" r:id="rId25"/>
    <p:sldId id="1640" r:id="rId26"/>
    <p:sldId id="1641" r:id="rId27"/>
    <p:sldId id="1616" r:id="rId2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550"/>
            <p14:sldId id="1628"/>
            <p14:sldId id="1635"/>
            <p14:sldId id="1629"/>
            <p14:sldId id="1630"/>
            <p14:sldId id="1631"/>
            <p14:sldId id="1642"/>
            <p14:sldId id="1632"/>
            <p14:sldId id="1633"/>
            <p14:sldId id="1634"/>
            <p14:sldId id="1636"/>
            <p14:sldId id="1637"/>
            <p14:sldId id="1638"/>
            <p14:sldId id="1639"/>
            <p14:sldId id="1640"/>
            <p14:sldId id="1641"/>
            <p14:sldId id="161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00"/>
    <a:srgbClr val="00FF00"/>
    <a:srgbClr val="66FF99"/>
    <a:srgbClr val="EDA3FF"/>
    <a:srgbClr val="BA75FF"/>
    <a:srgbClr val="CC3399"/>
    <a:srgbClr val="FF8FFF"/>
    <a:srgbClr val="E9AB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ONA TILI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23806" y="1296008"/>
            <a:ext cx="3848107" cy="875859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/>
            <a:r>
              <a:rPr lang="nn-NO" sz="2800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2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8386" algn="ctr"/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Ijodiy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bayon</a:t>
            </a:r>
            <a:endParaRPr lang="nn-NO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8213" y="1245561"/>
            <a:ext cx="33725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34173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81" y="1151992"/>
            <a:ext cx="1368152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624020" y="2340124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“4” </a:t>
            </a:r>
            <a:r>
              <a:rPr lang="en-US" sz="2400" dirty="0" err="1" smtClean="0"/>
              <a:t>baho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3421" y="611932"/>
            <a:ext cx="550861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i="1" dirty="0" err="1" smtClean="0">
                <a:solidFill>
                  <a:srgbClr val="000000"/>
                </a:solidFill>
              </a:rPr>
              <a:t>Matn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reja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asosida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yoritilib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fikr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bayonida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muntazamlik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qisman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buzilgan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bo‘lsa</a:t>
            </a:r>
            <a:r>
              <a:rPr lang="en-US" sz="1800" i="1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i="1" dirty="0" err="1" smtClean="0">
                <a:solidFill>
                  <a:srgbClr val="000000"/>
                </a:solidFill>
              </a:rPr>
              <a:t>so‘z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tanlashda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va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ifoda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qurilishida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har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xillik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bo‘lsa</a:t>
            </a:r>
            <a:r>
              <a:rPr lang="en-US" sz="1800" i="1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i="1" dirty="0" err="1" smtClean="0">
                <a:solidFill>
                  <a:srgbClr val="000000"/>
                </a:solidFill>
              </a:rPr>
              <a:t>mazmun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va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ifodada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kamchilik</a:t>
            </a:r>
            <a:r>
              <a:rPr lang="en-US" sz="1800" i="1" dirty="0" smtClean="0">
                <a:solidFill>
                  <a:srgbClr val="000000"/>
                </a:solidFill>
              </a:rPr>
              <a:t> 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bo‘lsa</a:t>
            </a:r>
            <a:r>
              <a:rPr lang="en-US" sz="1800" i="1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800" i="1" dirty="0" err="1" smtClean="0">
                <a:solidFill>
                  <a:srgbClr val="000000"/>
                </a:solidFill>
              </a:rPr>
              <a:t>savodxonlikda</a:t>
            </a:r>
            <a:r>
              <a:rPr lang="en-US" sz="1800" i="1" dirty="0" smtClean="0">
                <a:solidFill>
                  <a:srgbClr val="000000"/>
                </a:solidFill>
              </a:rPr>
              <a:t> 2 ta </a:t>
            </a:r>
            <a:r>
              <a:rPr lang="en-US" sz="1800" i="1" dirty="0" err="1" smtClean="0">
                <a:solidFill>
                  <a:srgbClr val="000000"/>
                </a:solidFill>
              </a:rPr>
              <a:t>imlo</a:t>
            </a:r>
            <a:r>
              <a:rPr lang="en-US" sz="1800" i="1" dirty="0" smtClean="0">
                <a:solidFill>
                  <a:srgbClr val="000000"/>
                </a:solidFill>
              </a:rPr>
              <a:t>, 2 ta </a:t>
            </a:r>
            <a:r>
              <a:rPr lang="en-US" sz="1800" i="1" dirty="0" err="1" smtClean="0">
                <a:solidFill>
                  <a:srgbClr val="000000"/>
                </a:solidFill>
              </a:rPr>
              <a:t>ishorat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xato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bo‘lsa</a:t>
            </a:r>
            <a:r>
              <a:rPr lang="en-US" sz="1800" i="1" dirty="0" smtClean="0">
                <a:solidFill>
                  <a:srgbClr val="000000"/>
                </a:solidFill>
              </a:rPr>
              <a:t>, 2 </a:t>
            </a:r>
            <a:r>
              <a:rPr lang="en-US" sz="1800" i="1" dirty="0" err="1" smtClean="0">
                <a:solidFill>
                  <a:srgbClr val="000000"/>
                </a:solidFill>
              </a:rPr>
              <a:t>tagacha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uslubiy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xato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mavjud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bo‘lsa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6008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“3” </a:t>
            </a:r>
            <a:r>
              <a:rPr lang="en-US" sz="2400" dirty="0" err="1" smtClean="0"/>
              <a:t>baho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3421" y="611932"/>
            <a:ext cx="5508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800" i="1" dirty="0" err="1" smtClean="0">
                <a:solidFill>
                  <a:srgbClr val="000000"/>
                </a:solidFill>
              </a:rPr>
              <a:t>Mavzu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to‘liq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yoritilmagan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mavzudan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qisman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chetga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chiqilgan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bo‘lsa</a:t>
            </a:r>
            <a:r>
              <a:rPr lang="en-US" sz="1800" i="1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800" i="1" dirty="0" err="1">
                <a:solidFill>
                  <a:srgbClr val="000000"/>
                </a:solidFill>
              </a:rPr>
              <a:t>a</a:t>
            </a:r>
            <a:r>
              <a:rPr lang="en-US" sz="1800" i="1" dirty="0" err="1" smtClean="0">
                <a:solidFill>
                  <a:srgbClr val="000000"/>
                </a:solidFill>
              </a:rPr>
              <a:t>niq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voqealar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izohida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nuqsonlarga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yo‘l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qo‘yilgan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bo‘lsa</a:t>
            </a:r>
            <a:r>
              <a:rPr lang="en-US" sz="1800" i="1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800" i="1" dirty="0" err="1" smtClean="0">
                <a:solidFill>
                  <a:srgbClr val="000000"/>
                </a:solidFill>
              </a:rPr>
              <a:t>so‘z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boyligi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va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ifoda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tuzilishida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nochorlik</a:t>
            </a:r>
            <a:r>
              <a:rPr lang="en-US" sz="1800" i="1" dirty="0" smtClean="0">
                <a:solidFill>
                  <a:srgbClr val="000000"/>
                </a:solidFill>
              </a:rPr>
              <a:t>  </a:t>
            </a:r>
            <a:r>
              <a:rPr lang="en-US" sz="1800" i="1" dirty="0" err="1" smtClean="0">
                <a:solidFill>
                  <a:srgbClr val="000000"/>
                </a:solidFill>
              </a:rPr>
              <a:t>sezilib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tursa</a:t>
            </a:r>
            <a:r>
              <a:rPr lang="en-US" sz="1800" i="1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800" i="1" dirty="0" err="1" smtClean="0">
                <a:solidFill>
                  <a:srgbClr val="000000"/>
                </a:solidFill>
              </a:rPr>
              <a:t>savodxonlikda</a:t>
            </a:r>
            <a:r>
              <a:rPr lang="en-US" sz="1800" i="1" dirty="0" smtClean="0">
                <a:solidFill>
                  <a:srgbClr val="000000"/>
                </a:solidFill>
              </a:rPr>
              <a:t> 3 </a:t>
            </a:r>
            <a:r>
              <a:rPr lang="en-US" sz="1800" i="1" dirty="0" err="1" smtClean="0">
                <a:solidFill>
                  <a:srgbClr val="000000"/>
                </a:solidFill>
              </a:rPr>
              <a:t>tagacha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imlo</a:t>
            </a:r>
            <a:r>
              <a:rPr lang="en-US" sz="1800" i="1" dirty="0" smtClean="0">
                <a:solidFill>
                  <a:srgbClr val="000000"/>
                </a:solidFill>
              </a:rPr>
              <a:t>, 4 </a:t>
            </a:r>
            <a:r>
              <a:rPr lang="en-US" sz="1800" i="1" dirty="0" err="1" smtClean="0">
                <a:solidFill>
                  <a:srgbClr val="000000"/>
                </a:solidFill>
              </a:rPr>
              <a:t>tagacha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ishorat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>
                <a:solidFill>
                  <a:srgbClr val="000000"/>
                </a:solidFill>
              </a:rPr>
              <a:t>3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tagacha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uslubiy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xatoga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yo‘l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qo‘yilgan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bo‘lsa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37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Birni</a:t>
            </a:r>
            <a:r>
              <a:rPr lang="en-US" sz="2400" dirty="0" smtClean="0"/>
              <a:t> </a:t>
            </a:r>
            <a:r>
              <a:rPr lang="en-US" sz="2400" dirty="0" err="1" smtClean="0"/>
              <a:t>kessang</a:t>
            </a:r>
            <a:r>
              <a:rPr lang="en-US" sz="2400" dirty="0" smtClean="0"/>
              <a:t>, </a:t>
            </a:r>
            <a:r>
              <a:rPr lang="en-US" sz="2400" dirty="0" err="1" smtClean="0"/>
              <a:t>o‘nni</a:t>
            </a:r>
            <a:r>
              <a:rPr lang="en-US" sz="2400" dirty="0" smtClean="0"/>
              <a:t> </a:t>
            </a:r>
            <a:r>
              <a:rPr lang="en-US" sz="2400" dirty="0" err="1" smtClean="0"/>
              <a:t>ek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13" y="539924"/>
            <a:ext cx="55806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 </a:t>
            </a:r>
            <a:r>
              <a:rPr lang="en-US" sz="1800" i="1" dirty="0" err="1" smtClean="0">
                <a:solidFill>
                  <a:srgbClr val="000000"/>
                </a:solidFill>
              </a:rPr>
              <a:t>Alisher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Navoiy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Astrobod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viloyatida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hokimlik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qilgan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kezlarida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shahar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tashqarisidagi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baland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bir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tepalikda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osmon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bilan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o‘pishgan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keksa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terak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ekan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 </a:t>
            </a:r>
            <a:r>
              <a:rPr lang="en-US" sz="1800" i="1" dirty="0" err="1" smtClean="0">
                <a:solidFill>
                  <a:srgbClr val="000000"/>
                </a:solidFill>
              </a:rPr>
              <a:t>Alisher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Navoiy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kechqurunlari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o‘ziga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yaqin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mulozimlari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bilan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shu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terak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tagiga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kelarkan</a:t>
            </a:r>
            <a:r>
              <a:rPr lang="en-US" sz="1800" i="1" dirty="0" smtClean="0">
                <a:solidFill>
                  <a:srgbClr val="000000"/>
                </a:solidFill>
              </a:rPr>
              <a:t>. </a:t>
            </a:r>
            <a:r>
              <a:rPr lang="en-US" sz="1800" i="1" dirty="0" err="1" smtClean="0">
                <a:solidFill>
                  <a:srgbClr val="000000"/>
                </a:solidFill>
              </a:rPr>
              <a:t>Ulug</a:t>
            </a:r>
            <a:r>
              <a:rPr lang="en-US" sz="1800" i="1" dirty="0" smtClean="0">
                <a:solidFill>
                  <a:srgbClr val="000000"/>
                </a:solidFill>
              </a:rPr>
              <a:t>‘ </a:t>
            </a:r>
            <a:r>
              <a:rPr lang="en-US" sz="1800" i="1" dirty="0" err="1" smtClean="0">
                <a:solidFill>
                  <a:srgbClr val="000000"/>
                </a:solidFill>
              </a:rPr>
              <a:t>shoir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terakning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mayin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shabadada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shivirlab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kuylashini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tinglashni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xush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ko‘rarkan</a:t>
            </a:r>
            <a:r>
              <a:rPr lang="en-US" sz="1800" i="1" dirty="0" smtClean="0">
                <a:solidFill>
                  <a:srgbClr val="000000"/>
                </a:solidFill>
              </a:rPr>
              <a:t>. </a:t>
            </a:r>
            <a:r>
              <a:rPr lang="en-US" sz="1800" i="1" dirty="0" err="1" smtClean="0">
                <a:solidFill>
                  <a:srgbClr val="000000"/>
                </a:solidFill>
              </a:rPr>
              <a:t>Terak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go‘yo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mungli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qo‘shiqni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kuyga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solgan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sozandadek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bir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maromda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tebranib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shivirlar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ekan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87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Birni</a:t>
            </a:r>
            <a:r>
              <a:rPr lang="en-US" sz="2400" dirty="0" smtClean="0"/>
              <a:t> </a:t>
            </a:r>
            <a:r>
              <a:rPr lang="en-US" sz="2400" dirty="0" err="1" smtClean="0"/>
              <a:t>kessang</a:t>
            </a:r>
            <a:r>
              <a:rPr lang="en-US" sz="2400" dirty="0" smtClean="0"/>
              <a:t>, </a:t>
            </a:r>
            <a:r>
              <a:rPr lang="en-US" sz="2400" dirty="0" err="1" smtClean="0"/>
              <a:t>o‘nni</a:t>
            </a:r>
            <a:r>
              <a:rPr lang="en-US" sz="2400" dirty="0" smtClean="0"/>
              <a:t> </a:t>
            </a:r>
            <a:r>
              <a:rPr lang="en-US" sz="2400" dirty="0" err="1" smtClean="0"/>
              <a:t>ek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13" y="607864"/>
            <a:ext cx="5580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  </a:t>
            </a:r>
            <a:r>
              <a:rPr lang="en-US" sz="1800" i="1" dirty="0" err="1" smtClean="0">
                <a:solidFill>
                  <a:srgbClr val="000000"/>
                </a:solidFill>
              </a:rPr>
              <a:t>Bahor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kunlarining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birida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Alisher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Navoiy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har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galgidek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o‘z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mulozimlari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bilan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birga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g‘azalxon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terakni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qo‘msab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shahar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tashqarisiga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chiqibdi</a:t>
            </a:r>
            <a:r>
              <a:rPr lang="en-US" sz="1800" i="1" dirty="0" smtClean="0">
                <a:solidFill>
                  <a:srgbClr val="000000"/>
                </a:solidFill>
              </a:rPr>
              <a:t>. </a:t>
            </a:r>
            <a:r>
              <a:rPr lang="en-US" sz="1800" i="1" dirty="0" err="1" smtClean="0">
                <a:solidFill>
                  <a:srgbClr val="000000"/>
                </a:solidFill>
              </a:rPr>
              <a:t>Borib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ko‘rsaki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g‘azalxon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terakni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kimdir</a:t>
            </a:r>
            <a:r>
              <a:rPr lang="en-US" sz="1800" i="1" dirty="0" smtClean="0">
                <a:solidFill>
                  <a:srgbClr val="000000"/>
                </a:solidFill>
              </a:rPr>
              <a:t> “</a:t>
            </a:r>
            <a:r>
              <a:rPr lang="en-US" sz="1800" i="1" dirty="0" err="1" smtClean="0">
                <a:solidFill>
                  <a:srgbClr val="000000"/>
                </a:solidFill>
              </a:rPr>
              <a:t>o‘ldirib</a:t>
            </a:r>
            <a:r>
              <a:rPr lang="en-US" sz="1800" i="1" dirty="0" smtClean="0">
                <a:solidFill>
                  <a:srgbClr val="000000"/>
                </a:solidFill>
              </a:rPr>
              <a:t>” </a:t>
            </a:r>
            <a:r>
              <a:rPr lang="en-US" sz="1800" i="1" dirty="0" err="1" smtClean="0">
                <a:solidFill>
                  <a:srgbClr val="000000"/>
                </a:solidFill>
              </a:rPr>
              <a:t>ketibdi</a:t>
            </a:r>
            <a:r>
              <a:rPr lang="en-US" sz="1800" i="1" dirty="0" smtClean="0">
                <a:solidFill>
                  <a:srgbClr val="000000"/>
                </a:solidFill>
              </a:rPr>
              <a:t>. </a:t>
            </a:r>
            <a:r>
              <a:rPr lang="en-US" sz="1800" i="1" dirty="0" err="1" smtClean="0">
                <a:solidFill>
                  <a:srgbClr val="000000"/>
                </a:solidFill>
              </a:rPr>
              <a:t>Alisher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Navoiy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og‘ir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xo‘rsinib</a:t>
            </a:r>
            <a:r>
              <a:rPr lang="en-US" sz="1800" i="1" dirty="0" smtClean="0">
                <a:solidFill>
                  <a:srgbClr val="000000"/>
                </a:solidFill>
              </a:rPr>
              <a:t>, “</a:t>
            </a:r>
            <a:r>
              <a:rPr lang="en-US" sz="1800" i="1" dirty="0" err="1" smtClean="0">
                <a:solidFill>
                  <a:srgbClr val="000000"/>
                </a:solidFill>
              </a:rPr>
              <a:t>qotil”ni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tezda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topib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kelishni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mulozimlariga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buyuribdi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  </a:t>
            </a:r>
            <a:r>
              <a:rPr lang="en-US" sz="1800" i="1" dirty="0" err="1" smtClean="0">
                <a:solidFill>
                  <a:srgbClr val="000000"/>
                </a:solidFill>
              </a:rPr>
              <a:t>Mulozimlar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tezda</a:t>
            </a:r>
            <a:r>
              <a:rPr lang="en-US" sz="1800" i="1" dirty="0" smtClean="0">
                <a:solidFill>
                  <a:srgbClr val="000000"/>
                </a:solidFill>
              </a:rPr>
              <a:t> aft-</a:t>
            </a:r>
            <a:r>
              <a:rPr lang="en-US" sz="1800" i="1" dirty="0" err="1" smtClean="0">
                <a:solidFill>
                  <a:srgbClr val="000000"/>
                </a:solidFill>
              </a:rPr>
              <a:t>angori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sovuq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barzangiday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bir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kishini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ot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oldiga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solib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haydab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kelibdilar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07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Birni</a:t>
            </a:r>
            <a:r>
              <a:rPr lang="en-US" sz="2400" dirty="0" smtClean="0"/>
              <a:t> </a:t>
            </a:r>
            <a:r>
              <a:rPr lang="en-US" sz="2400" dirty="0" err="1" smtClean="0"/>
              <a:t>kessang</a:t>
            </a:r>
            <a:r>
              <a:rPr lang="en-US" sz="2400" dirty="0" smtClean="0"/>
              <a:t>, </a:t>
            </a:r>
            <a:r>
              <a:rPr lang="en-US" sz="2400" dirty="0" err="1" smtClean="0"/>
              <a:t>o‘nni</a:t>
            </a:r>
            <a:r>
              <a:rPr lang="en-US" sz="2400" dirty="0" smtClean="0"/>
              <a:t> </a:t>
            </a:r>
            <a:r>
              <a:rPr lang="en-US" sz="2400" dirty="0" err="1" smtClean="0"/>
              <a:t>ek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13" y="539924"/>
            <a:ext cx="55806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</a:t>
            </a:r>
            <a:r>
              <a:rPr lang="en-US" sz="1800" i="1" dirty="0" err="1" smtClean="0">
                <a:solidFill>
                  <a:srgbClr val="000000"/>
                </a:solidFill>
              </a:rPr>
              <a:t>Alisher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Navoiy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qattiq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g‘azablanganidan</a:t>
            </a:r>
            <a:r>
              <a:rPr lang="en-US" sz="1800" i="1" dirty="0" smtClean="0">
                <a:solidFill>
                  <a:srgbClr val="000000"/>
                </a:solidFill>
              </a:rPr>
              <a:t>:</a:t>
            </a:r>
          </a:p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–</a:t>
            </a:r>
            <a:r>
              <a:rPr lang="en-US" sz="1800" i="1" dirty="0" err="1" smtClean="0">
                <a:solidFill>
                  <a:srgbClr val="000000"/>
                </a:solidFill>
              </a:rPr>
              <a:t>Ey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qotil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nega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shunday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azim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terakni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nobud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qilding</a:t>
            </a:r>
            <a:r>
              <a:rPr lang="en-US" sz="1800" i="1" dirty="0" smtClean="0">
                <a:solidFill>
                  <a:srgbClr val="000000"/>
                </a:solidFill>
              </a:rPr>
              <a:t>? </a:t>
            </a:r>
            <a:r>
              <a:rPr lang="en-US" sz="1800" i="1" dirty="0" err="1" smtClean="0">
                <a:solidFill>
                  <a:srgbClr val="000000"/>
                </a:solidFill>
              </a:rPr>
              <a:t>Yo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bu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bilan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mendan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o‘ch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olmoqchi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bo‘ldingmi</a:t>
            </a:r>
            <a:r>
              <a:rPr lang="en-US" sz="1800" i="1" dirty="0" smtClean="0">
                <a:solidFill>
                  <a:srgbClr val="000000"/>
                </a:solidFill>
              </a:rPr>
              <a:t>? – </a:t>
            </a:r>
            <a:r>
              <a:rPr lang="en-US" sz="1800" i="1" dirty="0" err="1" smtClean="0">
                <a:solidFill>
                  <a:srgbClr val="000000"/>
                </a:solidFill>
              </a:rPr>
              <a:t>debdi</a:t>
            </a:r>
            <a:r>
              <a:rPr lang="en-US" sz="1800" i="1" dirty="0" smtClean="0">
                <a:solidFill>
                  <a:srgbClr val="000000"/>
                </a:solidFill>
              </a:rPr>
              <a:t>. </a:t>
            </a:r>
            <a:r>
              <a:rPr lang="en-US" sz="1800" i="1" dirty="0" err="1">
                <a:solidFill>
                  <a:srgbClr val="000000"/>
                </a:solidFill>
              </a:rPr>
              <a:t>K</a:t>
            </a:r>
            <a:r>
              <a:rPr lang="en-US" sz="1800" i="1" dirty="0" err="1" smtClean="0">
                <a:solidFill>
                  <a:srgbClr val="000000"/>
                </a:solidFill>
              </a:rPr>
              <a:t>eyin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mulozimlariga</a:t>
            </a:r>
            <a:r>
              <a:rPr lang="en-US" sz="1800" i="1" dirty="0" smtClean="0">
                <a:solidFill>
                  <a:srgbClr val="000000"/>
                </a:solidFill>
              </a:rPr>
              <a:t>: “Bu </a:t>
            </a:r>
            <a:r>
              <a:rPr lang="en-US" sz="1800" i="1" dirty="0" err="1" smtClean="0">
                <a:solidFill>
                  <a:srgbClr val="000000"/>
                </a:solidFill>
              </a:rPr>
              <a:t>yaramasni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qirq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darra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uringlar</a:t>
            </a:r>
            <a:r>
              <a:rPr lang="en-US" sz="1800" i="1" dirty="0" smtClean="0">
                <a:solidFill>
                  <a:srgbClr val="000000"/>
                </a:solidFill>
              </a:rPr>
              <a:t>”,– deb </a:t>
            </a:r>
            <a:r>
              <a:rPr lang="en-US" sz="1800" i="1" dirty="0" err="1" smtClean="0">
                <a:solidFill>
                  <a:srgbClr val="000000"/>
                </a:solidFill>
              </a:rPr>
              <a:t>buyuribdi</a:t>
            </a:r>
            <a:r>
              <a:rPr lang="en-US" sz="1800" i="1" dirty="0" smtClean="0">
                <a:solidFill>
                  <a:srgbClr val="000000"/>
                </a:solidFill>
              </a:rPr>
              <a:t>-da, </a:t>
            </a:r>
            <a:r>
              <a:rPr lang="en-US" sz="1800" i="1" dirty="0" err="1" smtClean="0">
                <a:solidFill>
                  <a:srgbClr val="000000"/>
                </a:solidFill>
              </a:rPr>
              <a:t>har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darra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urganda</a:t>
            </a:r>
            <a:r>
              <a:rPr lang="en-US" sz="1800" i="1" dirty="0" smtClean="0">
                <a:solidFill>
                  <a:srgbClr val="000000"/>
                </a:solidFill>
              </a:rPr>
              <a:t> “</a:t>
            </a:r>
            <a:r>
              <a:rPr lang="en-US" sz="1800" i="1" dirty="0" err="1" smtClean="0">
                <a:solidFill>
                  <a:srgbClr val="000000"/>
                </a:solidFill>
              </a:rPr>
              <a:t>biriga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o‘n</a:t>
            </a:r>
            <a:r>
              <a:rPr lang="en-US" sz="1800" i="1" dirty="0" smtClean="0">
                <a:solidFill>
                  <a:srgbClr val="000000"/>
                </a:solidFill>
              </a:rPr>
              <a:t>” </a:t>
            </a:r>
            <a:r>
              <a:rPr lang="en-US" sz="1800" i="1" dirty="0" err="1" smtClean="0">
                <a:solidFill>
                  <a:srgbClr val="000000"/>
                </a:solidFill>
              </a:rPr>
              <a:t>degan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hikmatni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takrorlab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turishni</a:t>
            </a:r>
            <a:r>
              <a:rPr lang="en-US" sz="1800" i="1" dirty="0" smtClean="0">
                <a:solidFill>
                  <a:srgbClr val="000000"/>
                </a:solidFill>
              </a:rPr>
              <a:t> ham </a:t>
            </a:r>
            <a:r>
              <a:rPr lang="en-US" sz="1800" i="1" dirty="0" err="1" smtClean="0">
                <a:solidFill>
                  <a:srgbClr val="000000"/>
                </a:solidFill>
              </a:rPr>
              <a:t>tayinlabdi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</a:t>
            </a:r>
            <a:r>
              <a:rPr lang="en-US" sz="1800" i="1" dirty="0" err="1" smtClean="0">
                <a:solidFill>
                  <a:srgbClr val="000000"/>
                </a:solidFill>
              </a:rPr>
              <a:t>Terakni</a:t>
            </a:r>
            <a:r>
              <a:rPr lang="en-US" sz="1800" i="1" dirty="0" smtClean="0">
                <a:solidFill>
                  <a:srgbClr val="000000"/>
                </a:solidFill>
              </a:rPr>
              <a:t> “</a:t>
            </a:r>
            <a:r>
              <a:rPr lang="en-US" sz="1800" i="1" dirty="0" err="1" smtClean="0">
                <a:solidFill>
                  <a:srgbClr val="000000"/>
                </a:solidFill>
              </a:rPr>
              <a:t>to‘sinbop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ekan</a:t>
            </a:r>
            <a:r>
              <a:rPr lang="en-US" sz="1800" i="1" dirty="0" smtClean="0">
                <a:solidFill>
                  <a:srgbClr val="000000"/>
                </a:solidFill>
              </a:rPr>
              <a:t>” deb </a:t>
            </a:r>
            <a:r>
              <a:rPr lang="en-US" sz="1800" i="1" dirty="0" err="1" smtClean="0">
                <a:solidFill>
                  <a:srgbClr val="000000"/>
                </a:solidFill>
              </a:rPr>
              <a:t>kesgan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odam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mahalla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imomi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ekan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qirq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darra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yegandan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keyin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mulla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mingan</a:t>
            </a:r>
            <a:r>
              <a:rPr lang="en-US" sz="1800" i="1" dirty="0" smtClean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540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Birni</a:t>
            </a:r>
            <a:r>
              <a:rPr lang="en-US" sz="2400" dirty="0" smtClean="0"/>
              <a:t> </a:t>
            </a:r>
            <a:r>
              <a:rPr lang="en-US" sz="2400" dirty="0" err="1" smtClean="0"/>
              <a:t>kessang</a:t>
            </a:r>
            <a:r>
              <a:rPr lang="en-US" sz="2400" dirty="0" smtClean="0"/>
              <a:t>, </a:t>
            </a:r>
            <a:r>
              <a:rPr lang="en-US" sz="2400" dirty="0" err="1" smtClean="0"/>
              <a:t>o‘nni</a:t>
            </a:r>
            <a:r>
              <a:rPr lang="en-US" sz="2400" dirty="0" smtClean="0"/>
              <a:t> </a:t>
            </a:r>
            <a:r>
              <a:rPr lang="en-US" sz="2400" dirty="0" err="1" smtClean="0"/>
              <a:t>ek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13" y="539924"/>
            <a:ext cx="55806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err="1" smtClean="0">
                <a:solidFill>
                  <a:srgbClr val="000000"/>
                </a:solidFill>
              </a:rPr>
              <a:t>eshakday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yuvosh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bo‘lib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tavbasiga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tayanibdi</a:t>
            </a:r>
            <a:r>
              <a:rPr lang="en-US" sz="1800" i="1" dirty="0" smtClean="0">
                <a:solidFill>
                  <a:srgbClr val="000000"/>
                </a:solidFill>
              </a:rPr>
              <a:t>. </a:t>
            </a:r>
            <a:r>
              <a:rPr lang="en-US" sz="1800" i="1" dirty="0" err="1" smtClean="0">
                <a:solidFill>
                  <a:srgbClr val="000000"/>
                </a:solidFill>
              </a:rPr>
              <a:t>Keyin</a:t>
            </a:r>
            <a:r>
              <a:rPr lang="en-US" sz="1800" i="1" dirty="0" smtClean="0">
                <a:solidFill>
                  <a:srgbClr val="000000"/>
                </a:solidFill>
              </a:rPr>
              <a:t> u </a:t>
            </a:r>
            <a:r>
              <a:rPr lang="en-US" sz="1800" i="1" dirty="0" err="1" smtClean="0">
                <a:solidFill>
                  <a:srgbClr val="000000"/>
                </a:solidFill>
              </a:rPr>
              <a:t>Alisher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Navoiyning</a:t>
            </a:r>
            <a:r>
              <a:rPr lang="en-US" sz="1800" i="1" dirty="0" smtClean="0">
                <a:solidFill>
                  <a:srgbClr val="000000"/>
                </a:solidFill>
              </a:rPr>
              <a:t> “</a:t>
            </a:r>
            <a:r>
              <a:rPr lang="en-US" sz="1800" i="1" dirty="0" err="1" smtClean="0">
                <a:solidFill>
                  <a:srgbClr val="000000"/>
                </a:solidFill>
              </a:rPr>
              <a:t>biriga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o‘n</a:t>
            </a:r>
            <a:r>
              <a:rPr lang="en-US" sz="1800" i="1" dirty="0" smtClean="0">
                <a:solidFill>
                  <a:srgbClr val="000000"/>
                </a:solidFill>
              </a:rPr>
              <a:t>” </a:t>
            </a:r>
            <a:r>
              <a:rPr lang="en-US" sz="1800" i="1" dirty="0" err="1" smtClean="0">
                <a:solidFill>
                  <a:srgbClr val="000000"/>
                </a:solidFill>
              </a:rPr>
              <a:t>degan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hikmatining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ma’nosini</a:t>
            </a:r>
            <a:r>
              <a:rPr lang="en-US" sz="1800" i="1" dirty="0" smtClean="0">
                <a:solidFill>
                  <a:srgbClr val="000000"/>
                </a:solidFill>
              </a:rPr>
              <a:t> ham </a:t>
            </a:r>
            <a:r>
              <a:rPr lang="en-US" sz="1800" i="1" dirty="0" err="1" smtClean="0">
                <a:solidFill>
                  <a:srgbClr val="000000"/>
                </a:solidFill>
              </a:rPr>
              <a:t>tushunib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olibdi</a:t>
            </a:r>
            <a:r>
              <a:rPr lang="en-US" sz="1800" i="1" dirty="0" smtClean="0">
                <a:solidFill>
                  <a:srgbClr val="000000"/>
                </a:solidFill>
              </a:rPr>
              <a:t>. </a:t>
            </a:r>
            <a:r>
              <a:rPr lang="en-US" sz="1800" i="1" dirty="0" err="1" smtClean="0">
                <a:solidFill>
                  <a:srgbClr val="000000"/>
                </a:solidFill>
              </a:rPr>
              <a:t>Qotil-imom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shundan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keyin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o‘sha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tepalikka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tup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terak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o‘tqazib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parvarish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qilishga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kirishibdi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  </a:t>
            </a:r>
            <a:r>
              <a:rPr lang="en-US" sz="1800" i="1" dirty="0" err="1" smtClean="0">
                <a:solidFill>
                  <a:srgbClr val="000000"/>
                </a:solidFill>
              </a:rPr>
              <a:t>Bir-ikki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yil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ichida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teraklar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ko‘kka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cho‘zib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gurkirab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qolibdi</a:t>
            </a:r>
            <a:r>
              <a:rPr lang="en-US" sz="1800" i="1" dirty="0" smtClean="0">
                <a:solidFill>
                  <a:srgbClr val="000000"/>
                </a:solidFill>
              </a:rPr>
              <a:t>. </a:t>
            </a:r>
            <a:r>
              <a:rPr lang="en-US" sz="1800" i="1" dirty="0" err="1" smtClean="0">
                <a:solidFill>
                  <a:srgbClr val="000000"/>
                </a:solidFill>
              </a:rPr>
              <a:t>Alisher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Navoiy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o‘z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mulozimlari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bilan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yana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o‘sha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tepalikka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kelib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qarasa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yosh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teraklar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bahor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shabadasining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yengil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epkinida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sokin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shivirlab</a:t>
            </a:r>
            <a:endParaRPr lang="en-US" sz="18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Birni</a:t>
            </a:r>
            <a:r>
              <a:rPr lang="en-US" sz="2400" dirty="0" smtClean="0"/>
              <a:t> </a:t>
            </a:r>
            <a:r>
              <a:rPr lang="en-US" sz="2400" dirty="0" err="1" smtClean="0"/>
              <a:t>kessang</a:t>
            </a:r>
            <a:r>
              <a:rPr lang="en-US" sz="2400" dirty="0" smtClean="0"/>
              <a:t>, </a:t>
            </a:r>
            <a:r>
              <a:rPr lang="en-US" sz="2400" dirty="0" err="1" smtClean="0"/>
              <a:t>o‘nni</a:t>
            </a:r>
            <a:r>
              <a:rPr lang="en-US" sz="2400" dirty="0" smtClean="0"/>
              <a:t> </a:t>
            </a:r>
            <a:r>
              <a:rPr lang="en-US" sz="2400" dirty="0" err="1" smtClean="0"/>
              <a:t>ek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13" y="539924"/>
            <a:ext cx="558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err="1">
                <a:solidFill>
                  <a:srgbClr val="000000"/>
                </a:solidFill>
              </a:rPr>
              <a:t>k</a:t>
            </a:r>
            <a:r>
              <a:rPr lang="en-US" sz="1800" i="1" dirty="0" err="1" smtClean="0">
                <a:solidFill>
                  <a:srgbClr val="000000"/>
                </a:solidFill>
              </a:rPr>
              <a:t>uylayotgan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ekan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   </a:t>
            </a:r>
            <a:r>
              <a:rPr lang="en-US" sz="1800" i="1" dirty="0" err="1">
                <a:solidFill>
                  <a:srgbClr val="000000"/>
                </a:solidFill>
              </a:rPr>
              <a:t>S</a:t>
            </a:r>
            <a:r>
              <a:rPr lang="en-US" sz="1800" i="1" dirty="0" err="1" smtClean="0">
                <a:solidFill>
                  <a:srgbClr val="000000"/>
                </a:solidFill>
              </a:rPr>
              <a:t>hu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terak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bahona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bo‘libdi-yu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Astrobodda</a:t>
            </a:r>
            <a:r>
              <a:rPr lang="en-US" sz="1800" i="1" dirty="0" smtClean="0">
                <a:solidFill>
                  <a:srgbClr val="000000"/>
                </a:solidFill>
              </a:rPr>
              <a:t> bog‘-u </a:t>
            </a:r>
            <a:r>
              <a:rPr lang="en-US" sz="1800" i="1" dirty="0" err="1" smtClean="0">
                <a:solidFill>
                  <a:srgbClr val="000000"/>
                </a:solidFill>
              </a:rPr>
              <a:t>rog‘lar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ko‘paya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boshlabdi</a:t>
            </a:r>
            <a:r>
              <a:rPr lang="en-US" sz="1800" i="1" dirty="0" smtClean="0">
                <a:solidFill>
                  <a:srgbClr val="000000"/>
                </a:solidFill>
              </a:rPr>
              <a:t>. El-u </a:t>
            </a:r>
            <a:r>
              <a:rPr lang="en-US" sz="1800" i="1" dirty="0" err="1" smtClean="0">
                <a:solidFill>
                  <a:srgbClr val="000000"/>
                </a:solidFill>
              </a:rPr>
              <a:t>yurtga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fayz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kiribdi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1" y="1457946"/>
            <a:ext cx="1166838" cy="162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7" y="1472804"/>
            <a:ext cx="2744182" cy="163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89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Birni</a:t>
            </a:r>
            <a:r>
              <a:rPr lang="en-US" sz="2400" dirty="0" smtClean="0"/>
              <a:t> </a:t>
            </a:r>
            <a:r>
              <a:rPr lang="en-US" sz="2400" dirty="0" err="1" smtClean="0"/>
              <a:t>kessang</a:t>
            </a:r>
            <a:r>
              <a:rPr lang="en-US" sz="2400" dirty="0" smtClean="0"/>
              <a:t>, </a:t>
            </a:r>
            <a:r>
              <a:rPr lang="en-US" sz="2400" dirty="0" err="1" smtClean="0"/>
              <a:t>o‘nni</a:t>
            </a:r>
            <a:r>
              <a:rPr lang="en-US" sz="2400" dirty="0" smtClean="0"/>
              <a:t> </a:t>
            </a:r>
            <a:r>
              <a:rPr lang="en-US" sz="2400" dirty="0" err="1" smtClean="0"/>
              <a:t>ek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13" y="635739"/>
            <a:ext cx="5580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>
                <a:solidFill>
                  <a:srgbClr val="000000"/>
                </a:solidFill>
              </a:rPr>
              <a:t>Reja</a:t>
            </a:r>
            <a:r>
              <a:rPr lang="en-US" sz="1800" i="1" dirty="0" smtClean="0">
                <a:solidFill>
                  <a:srgbClr val="00000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en-US" sz="1800" i="1" dirty="0" err="1" smtClean="0">
                <a:solidFill>
                  <a:srgbClr val="000000"/>
                </a:solidFill>
              </a:rPr>
              <a:t>G‘azalxon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terakni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qo‘msab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1800" i="1" dirty="0" smtClean="0">
                <a:solidFill>
                  <a:srgbClr val="000000"/>
                </a:solidFill>
              </a:rPr>
              <a:t>“</a:t>
            </a:r>
            <a:r>
              <a:rPr lang="en-US" sz="1800" i="1" dirty="0" err="1" smtClean="0">
                <a:solidFill>
                  <a:srgbClr val="000000"/>
                </a:solidFill>
              </a:rPr>
              <a:t>Biriga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o‘n</a:t>
            </a:r>
            <a:r>
              <a:rPr lang="en-US" sz="1800" i="1" dirty="0" smtClean="0">
                <a:solidFill>
                  <a:srgbClr val="000000"/>
                </a:solidFill>
              </a:rPr>
              <a:t>” </a:t>
            </a:r>
            <a:r>
              <a:rPr lang="en-US" sz="1800" i="1" dirty="0" err="1" smtClean="0">
                <a:solidFill>
                  <a:srgbClr val="000000"/>
                </a:solidFill>
              </a:rPr>
              <a:t>hikmati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1800" i="1" dirty="0" smtClean="0">
                <a:solidFill>
                  <a:srgbClr val="000000"/>
                </a:solidFill>
              </a:rPr>
              <a:t>El-u yurt </a:t>
            </a:r>
            <a:r>
              <a:rPr lang="en-US" sz="1800" i="1" dirty="0" err="1" smtClean="0">
                <a:solidFill>
                  <a:srgbClr val="000000"/>
                </a:solidFill>
              </a:rPr>
              <a:t>obodligi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yo‘lida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algn="r"/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Bog‘ </a:t>
            </a:r>
            <a:r>
              <a:rPr lang="en-US" sz="1800" i="1" dirty="0" err="1" smtClean="0">
                <a:solidFill>
                  <a:srgbClr val="000000"/>
                </a:solidFill>
              </a:rPr>
              <a:t>jamoli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bog‘bondan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algn="r"/>
            <a:r>
              <a:rPr lang="en-US" sz="1800" i="1" dirty="0" smtClean="0">
                <a:solidFill>
                  <a:srgbClr val="000000"/>
                </a:solidFill>
              </a:rPr>
              <a:t>(</a:t>
            </a:r>
            <a:r>
              <a:rPr lang="en-US" sz="1800" i="1" dirty="0" err="1" smtClean="0">
                <a:solidFill>
                  <a:srgbClr val="000000"/>
                </a:solidFill>
              </a:rPr>
              <a:t>Maqol</a:t>
            </a:r>
            <a:r>
              <a:rPr lang="en-US" sz="1800" i="1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6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smtClean="0"/>
              <a:t>topshiriqlar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974" y="61193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en-US" sz="1800" i="1" dirty="0" err="1" smtClean="0">
                <a:solidFill>
                  <a:srgbClr val="000000"/>
                </a:solidFill>
              </a:rPr>
              <a:t>Matn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mazmunini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eslab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qoling</a:t>
            </a:r>
            <a:r>
              <a:rPr lang="en-US" sz="1800" i="1" dirty="0" smtClean="0">
                <a:solidFill>
                  <a:srgbClr val="000000"/>
                </a:solidFill>
              </a:rPr>
              <a:t>, “</a:t>
            </a:r>
            <a:r>
              <a:rPr lang="en-US" sz="1800" i="1" dirty="0" err="1" smtClean="0">
                <a:solidFill>
                  <a:srgbClr val="000000"/>
                </a:solidFill>
              </a:rPr>
              <a:t>o‘ldirib</a:t>
            </a:r>
            <a:r>
              <a:rPr lang="en-US" sz="1800" i="1" dirty="0" smtClean="0">
                <a:solidFill>
                  <a:srgbClr val="000000"/>
                </a:solidFill>
              </a:rPr>
              <a:t>”, “</a:t>
            </a:r>
            <a:r>
              <a:rPr lang="en-US" sz="1800" i="1" dirty="0" err="1" smtClean="0">
                <a:solidFill>
                  <a:srgbClr val="000000"/>
                </a:solidFill>
              </a:rPr>
              <a:t>qotil</a:t>
            </a:r>
            <a:r>
              <a:rPr lang="en-US" sz="1800" i="1" dirty="0" smtClean="0">
                <a:solidFill>
                  <a:srgbClr val="000000"/>
                </a:solidFill>
              </a:rPr>
              <a:t>” </a:t>
            </a:r>
            <a:r>
              <a:rPr lang="en-US" sz="1800" i="1" dirty="0" err="1" smtClean="0">
                <a:solidFill>
                  <a:srgbClr val="000000"/>
                </a:solidFill>
              </a:rPr>
              <a:t>so‘zlari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qaysi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ma’noda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qo‘llanganini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izohlang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marL="228600" indent="-228600" algn="just">
              <a:buAutoNum type="arabicPeriod"/>
            </a:pPr>
            <a:r>
              <a:rPr lang="en-US" sz="1800" i="1" dirty="0" err="1" smtClean="0">
                <a:solidFill>
                  <a:srgbClr val="000000"/>
                </a:solidFill>
              </a:rPr>
              <a:t>Reja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tuzib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bayon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yozing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  <a:endParaRPr lang="ru-RU" sz="1800" i="1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33" y="1620044"/>
            <a:ext cx="1377750" cy="140402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1975200"/>
            <a:ext cx="2015629" cy="10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11578"/>
            <a:ext cx="5616625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Bayon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3421" y="640526"/>
            <a:ext cx="550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1800" dirty="0" err="1" smtClean="0">
                <a:solidFill>
                  <a:srgbClr val="000000"/>
                </a:solidFill>
              </a:rPr>
              <a:t>voqea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hodisa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fikr-mulohazalarning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ogʻzaki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yoki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yozma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ifodasi</a:t>
            </a:r>
            <a:r>
              <a:rPr lang="en-US" sz="1800" dirty="0">
                <a:solidFill>
                  <a:srgbClr val="000000"/>
                </a:solidFill>
              </a:rPr>
              <a:t>; 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342900" indent="-342900" algn="just">
              <a:buAutoNum type="arabicParenR"/>
            </a:pPr>
            <a:r>
              <a:rPr lang="en-US" sz="1800" dirty="0" err="1" smtClean="0">
                <a:solidFill>
                  <a:srgbClr val="000000"/>
                </a:solidFill>
              </a:rPr>
              <a:t>matnni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oʻqib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yoki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aytib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berilganlar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asosida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yozib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chiqilgan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ish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65" y="1584040"/>
            <a:ext cx="1695727" cy="15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11578"/>
            <a:ext cx="5616625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Bayon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3421" y="575928"/>
            <a:ext cx="550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</a:t>
            </a:r>
            <a:r>
              <a:rPr lang="en-US" sz="1800" dirty="0" err="1" smtClean="0">
                <a:solidFill>
                  <a:srgbClr val="000000"/>
                </a:solidFill>
              </a:rPr>
              <a:t>Bayon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yozma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ishlarning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asosiy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turlaridan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biri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bo‘lib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o</a:t>
            </a:r>
            <a:r>
              <a:rPr lang="en-US" sz="1800" dirty="0" err="1">
                <a:solidFill>
                  <a:srgbClr val="000000"/>
                </a:solidFill>
              </a:rPr>
              <a:t>‘</a:t>
            </a:r>
            <a:r>
              <a:rPr lang="en-US" sz="1800" dirty="0" err="1" smtClean="0">
                <a:solidFill>
                  <a:srgbClr val="000000"/>
                </a:solidFill>
              </a:rPr>
              <a:t>quvchining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matn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mazmunini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o‘z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so‘zi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yozma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ravishda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qayta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bayon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etishdan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iborat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ijodiy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ishidir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962" y="1802966"/>
            <a:ext cx="550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</a:t>
            </a:r>
            <a:r>
              <a:rPr lang="en-US" sz="1800" dirty="0" err="1" smtClean="0">
                <a:solidFill>
                  <a:srgbClr val="000000"/>
                </a:solidFill>
              </a:rPr>
              <a:t>Tanlangan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matnni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adabiy-badiiy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jihatdan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aniq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puxta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mantiqiy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izchil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ijtimoiy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hayot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voqelik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bog‘liq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holda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yoritishga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o‘rgatish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maqsadida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tez-tez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bayon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o‘tkazib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turish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maqsadga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muvofiqdir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11578"/>
            <a:ext cx="5616625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Ijodiy</a:t>
            </a:r>
            <a:r>
              <a:rPr lang="en-US" sz="2000" dirty="0" smtClean="0"/>
              <a:t> </a:t>
            </a:r>
            <a:r>
              <a:rPr lang="en-US" sz="2000" dirty="0" err="1" smtClean="0"/>
              <a:t>bayon</a:t>
            </a:r>
            <a:r>
              <a:rPr lang="en-US" sz="2000" dirty="0" smtClean="0"/>
              <a:t> </a:t>
            </a:r>
            <a:r>
              <a:rPr lang="en-US" sz="2000" dirty="0" err="1" smtClean="0"/>
              <a:t>turlari</a:t>
            </a:r>
            <a:endParaRPr lang="en-US" sz="2000" dirty="0"/>
          </a:p>
        </p:txBody>
      </p:sp>
      <p:sp>
        <p:nvSpPr>
          <p:cNvPr id="3" name="Загнутый угол 2"/>
          <p:cNvSpPr/>
          <p:nvPr/>
        </p:nvSpPr>
        <p:spPr>
          <a:xfrm>
            <a:off x="683481" y="611932"/>
            <a:ext cx="2052228" cy="565212"/>
          </a:xfrm>
          <a:prstGeom prst="foldedCorner">
            <a:avLst>
              <a:gd name="adj" fmla="val 50000"/>
            </a:avLst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b="1" dirty="0" err="1" smtClean="0"/>
              <a:t>Shaxsini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o‘zgartirib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yozish</a:t>
            </a:r>
            <a:endParaRPr lang="ru-RU" sz="1400" b="1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1403561" y="1260004"/>
            <a:ext cx="2052228" cy="565212"/>
          </a:xfrm>
          <a:prstGeom prst="foldedCorner">
            <a:avLst>
              <a:gd name="adj" fmla="val 50000"/>
            </a:avLst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b="1" dirty="0" err="1" smtClean="0"/>
              <a:t>Lisoniy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topshiriqli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bayon</a:t>
            </a:r>
            <a:endParaRPr lang="ru-RU" sz="1400" b="1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2267657" y="1908076"/>
            <a:ext cx="2052228" cy="565212"/>
          </a:xfrm>
          <a:prstGeom prst="foldedCorner">
            <a:avLst>
              <a:gd name="adj" fmla="val 50000"/>
            </a:avLst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b="1" dirty="0" err="1" smtClean="0"/>
              <a:t>Tasvir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unsurlarini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kiritib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bayon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yozish</a:t>
            </a:r>
            <a:endParaRPr lang="ru-RU" sz="1400" b="1" dirty="0"/>
          </a:p>
        </p:txBody>
      </p:sp>
      <p:sp>
        <p:nvSpPr>
          <p:cNvPr id="9" name="Загнутый угол 8"/>
          <p:cNvSpPr/>
          <p:nvPr/>
        </p:nvSpPr>
        <p:spPr>
          <a:xfrm>
            <a:off x="3167757" y="2530996"/>
            <a:ext cx="2052228" cy="565212"/>
          </a:xfrm>
          <a:prstGeom prst="foldedCorner">
            <a:avLst>
              <a:gd name="adj" fmla="val 50000"/>
            </a:avLst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b="1" dirty="0" err="1" smtClean="0"/>
              <a:t>Boshlab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berish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yo‘li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bilan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bayon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yozish</a:t>
            </a:r>
            <a:endParaRPr lang="ru-RU" sz="1400" b="1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863501" y="1293140"/>
            <a:ext cx="432048" cy="532076"/>
          </a:xfrm>
          <a:prstGeom prst="curvedRightArrow">
            <a:avLst/>
          </a:prstGeom>
          <a:solidFill>
            <a:srgbClr val="00FF00"/>
          </a:solidFill>
          <a:ln>
            <a:solidFill>
              <a:srgbClr val="0099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727597" y="1908076"/>
            <a:ext cx="432048" cy="532076"/>
          </a:xfrm>
          <a:prstGeom prst="curvedRightArrow">
            <a:avLst/>
          </a:prstGeom>
          <a:solidFill>
            <a:srgbClr val="00FF00"/>
          </a:solidFill>
          <a:ln>
            <a:solidFill>
              <a:srgbClr val="0099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2627697" y="2530996"/>
            <a:ext cx="432048" cy="532076"/>
          </a:xfrm>
          <a:prstGeom prst="curvedRightArrow">
            <a:avLst/>
          </a:prstGeom>
          <a:solidFill>
            <a:srgbClr val="00FF00"/>
          </a:solidFill>
          <a:ln>
            <a:solidFill>
              <a:srgbClr val="0099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43421" y="611932"/>
            <a:ext cx="432048" cy="532076"/>
          </a:xfrm>
          <a:prstGeom prst="curvedRightArrow">
            <a:avLst/>
          </a:prstGeom>
          <a:solidFill>
            <a:srgbClr val="00FF00"/>
          </a:solidFill>
          <a:ln>
            <a:solidFill>
              <a:srgbClr val="0099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2" y="1890532"/>
            <a:ext cx="1138819" cy="12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8" grpId="0" animBg="1"/>
      <p:bldP spid="9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11578"/>
            <a:ext cx="5616625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Maqsad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vazifalar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7416" y="575928"/>
            <a:ext cx="55446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yozma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nutq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malakalarini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tarkib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toptirish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savodxonlikni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oshirish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mustaqil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ijodiy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fikrlashga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o‘rgatish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o‘zbek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tilining</a:t>
            </a:r>
            <a:r>
              <a:rPr lang="en-US" sz="1800" dirty="0" smtClean="0">
                <a:solidFill>
                  <a:srgbClr val="000000"/>
                </a:solidFill>
              </a:rPr>
              <a:t> boy </a:t>
            </a:r>
            <a:r>
              <a:rPr lang="en-US" sz="1800" dirty="0" err="1" smtClean="0">
                <a:solidFill>
                  <a:srgbClr val="000000"/>
                </a:solidFill>
              </a:rPr>
              <a:t>ifoda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vositalaridan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o‘rinli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unumli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foydalana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olish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ko‘nikmalarini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hosil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qilish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insho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yozishga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tayyorlash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matnlarga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ijodiy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munosabatni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rivojlantirish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24" y="2049259"/>
            <a:ext cx="926214" cy="11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11578"/>
            <a:ext cx="5616625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Talablar</a:t>
            </a:r>
            <a:r>
              <a:rPr lang="en-US" sz="2000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421" y="640526"/>
            <a:ext cx="5508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berilgan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matndagi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asosiy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omillarga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diqqat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qilish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matnni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qisqartirish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yo‘llarini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bilish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ba’zi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o‘rinlarni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kengaytirib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yozish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zarur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sitata</a:t>
            </a: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</a:rPr>
              <a:t>ko‘chirma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iqtibos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r>
              <a:rPr lang="en-US" sz="1800" dirty="0" err="1" smtClean="0">
                <a:solidFill>
                  <a:srgbClr val="000000"/>
                </a:solidFill>
              </a:rPr>
              <a:t>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olish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mazmun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izchilligiga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erishish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savodli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yozish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aniq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puxta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reja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tuzish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33" y="1846248"/>
            <a:ext cx="1548172" cy="12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11578"/>
            <a:ext cx="5616625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Talablar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3421" y="640526"/>
            <a:ext cx="190821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Bayon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vaqti</a:t>
            </a:r>
            <a:r>
              <a:rPr lang="en-US" sz="1800" dirty="0" smtClean="0">
                <a:solidFill>
                  <a:srgbClr val="000000"/>
                </a:solidFill>
              </a:rPr>
              <a:t> –                        </a:t>
            </a:r>
            <a:r>
              <a:rPr lang="en-US" sz="1800" b="1" dirty="0" smtClean="0">
                <a:solidFill>
                  <a:srgbClr val="000000"/>
                </a:solidFill>
              </a:rPr>
              <a:t>2 </a:t>
            </a:r>
            <a:r>
              <a:rPr lang="en-US" sz="1800" b="1" dirty="0" err="1" smtClean="0">
                <a:solidFill>
                  <a:srgbClr val="000000"/>
                </a:solidFill>
              </a:rPr>
              <a:t>soat</a:t>
            </a:r>
            <a:endParaRPr lang="en-US" sz="18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556426"/>
              </p:ext>
            </p:extLst>
          </p:nvPr>
        </p:nvGraphicFramePr>
        <p:xfrm>
          <a:off x="2231653" y="627328"/>
          <a:ext cx="338437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/>
                <a:gridCol w="1692188"/>
              </a:tblGrid>
              <a:tr h="401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</a:rPr>
                        <a:t>Sinf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</a:rPr>
                        <a:t>So‘zlar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</a:rPr>
                        <a:t>miqdori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100 – 150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EDA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150 – 200 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EDA3FF"/>
                    </a:solidFill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250 – 300 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EDA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300 – 350 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EDA3FF"/>
                    </a:solidFill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350 – 400 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1" y="1322005"/>
            <a:ext cx="1780951" cy="181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11578"/>
            <a:ext cx="5616625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Ijodiy</a:t>
            </a:r>
            <a:r>
              <a:rPr lang="en-US" sz="2000" dirty="0" smtClean="0"/>
              <a:t> </a:t>
            </a:r>
            <a:r>
              <a:rPr lang="en-US" sz="2000" dirty="0" err="1" smtClean="0"/>
              <a:t>bayonni</a:t>
            </a:r>
            <a:r>
              <a:rPr lang="en-US" sz="2000" dirty="0" smtClean="0"/>
              <a:t> </a:t>
            </a:r>
            <a:r>
              <a:rPr lang="en-US" sz="2000" dirty="0" err="1" smtClean="0"/>
              <a:t>yozish</a:t>
            </a:r>
            <a:r>
              <a:rPr lang="en-US" sz="2000" dirty="0" smtClean="0"/>
              <a:t> </a:t>
            </a:r>
            <a:r>
              <a:rPr lang="en-US" sz="2000" dirty="0" err="1" smtClean="0"/>
              <a:t>bosqichlari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3421" y="539924"/>
            <a:ext cx="5508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1800" dirty="0" err="1" smtClean="0">
                <a:solidFill>
                  <a:srgbClr val="000000"/>
                </a:solidFill>
              </a:rPr>
              <a:t>Bayon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matnini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tanlash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800" dirty="0" err="1" smtClean="0">
                <a:solidFill>
                  <a:srgbClr val="000000"/>
                </a:solidFill>
              </a:rPr>
              <a:t>Matn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tanishish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800" dirty="0" err="1" smtClean="0">
                <a:solidFill>
                  <a:srgbClr val="000000"/>
                </a:solidFill>
              </a:rPr>
              <a:t>O‘qib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berilgan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matnni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eslab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qolish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qayta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hikoyalash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800" dirty="0" err="1" smtClean="0">
                <a:solidFill>
                  <a:srgbClr val="000000"/>
                </a:solidFill>
              </a:rPr>
              <a:t>Matnga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reja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tuzish</a:t>
            </a:r>
            <a:r>
              <a:rPr lang="en-US" sz="1800" dirty="0" smtClean="0">
                <a:solidFill>
                  <a:srgbClr val="000000"/>
                </a:solidFill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epigraf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qo‘yish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800" dirty="0" err="1" smtClean="0">
                <a:solidFill>
                  <a:srgbClr val="000000"/>
                </a:solidFill>
              </a:rPr>
              <a:t>Ijodiy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bayon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matnining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qoralama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nusxasini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tayyorlash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oqqa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ko‘chirish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800" dirty="0" err="1" smtClean="0">
                <a:solidFill>
                  <a:srgbClr val="000000"/>
                </a:solidFill>
              </a:rPr>
              <a:t>Bayon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tahlilini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o‘tkazish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57" y="2230978"/>
            <a:ext cx="1404156" cy="90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“5” </a:t>
            </a:r>
            <a:r>
              <a:rPr lang="en-US" sz="2400" dirty="0" err="1" smtClean="0"/>
              <a:t>baho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13" y="539924"/>
            <a:ext cx="55086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800" i="1" dirty="0" err="1" smtClean="0">
                <a:solidFill>
                  <a:srgbClr val="000000"/>
                </a:solidFill>
              </a:rPr>
              <a:t>Reja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mavzuga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muvofiq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tuzilgan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matn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mazmuni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to‘g‘ri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bayon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qilingan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bo‘lsa</a:t>
            </a:r>
            <a:r>
              <a:rPr lang="en-US" sz="1800" i="1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800" i="1" dirty="0" err="1">
                <a:solidFill>
                  <a:srgbClr val="000000"/>
                </a:solidFill>
              </a:rPr>
              <a:t>b</a:t>
            </a:r>
            <a:r>
              <a:rPr lang="en-US" sz="1800" i="1" dirty="0" err="1" smtClean="0">
                <a:solidFill>
                  <a:srgbClr val="000000"/>
                </a:solidFill>
              </a:rPr>
              <a:t>ayon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mantiqli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va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muntazam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bo‘lsa</a:t>
            </a:r>
            <a:r>
              <a:rPr lang="en-US" sz="1800" i="1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800" i="1" dirty="0" err="1" smtClean="0">
                <a:solidFill>
                  <a:srgbClr val="000000"/>
                </a:solidFill>
              </a:rPr>
              <a:t>so‘z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boyligi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ifoda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qurilishi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va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uslubi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adabiy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til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talablariga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mos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bo‘lsa</a:t>
            </a:r>
            <a:r>
              <a:rPr lang="en-US" sz="1800" i="1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800" i="1" dirty="0" err="1">
                <a:solidFill>
                  <a:srgbClr val="000000"/>
                </a:solidFill>
              </a:rPr>
              <a:t>m</a:t>
            </a:r>
            <a:r>
              <a:rPr lang="en-US" sz="1800" i="1" dirty="0" err="1" smtClean="0">
                <a:solidFill>
                  <a:srgbClr val="000000"/>
                </a:solidFill>
              </a:rPr>
              <a:t>azmun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va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ifodada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bir-ikki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xatoga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yo</a:t>
            </a:r>
            <a:r>
              <a:rPr lang="en-US" sz="1800" i="1" dirty="0" err="1">
                <a:solidFill>
                  <a:srgbClr val="000000"/>
                </a:solidFill>
              </a:rPr>
              <a:t>‘</a:t>
            </a:r>
            <a:r>
              <a:rPr lang="en-US" sz="1800" i="1" dirty="0" err="1" smtClean="0">
                <a:solidFill>
                  <a:srgbClr val="000000"/>
                </a:solidFill>
              </a:rPr>
              <a:t>l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qo‘ygan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bo‘lsa</a:t>
            </a:r>
            <a:r>
              <a:rPr lang="en-US" sz="1800" i="1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800" i="1" dirty="0" err="1" smtClean="0">
                <a:solidFill>
                  <a:srgbClr val="000000"/>
                </a:solidFill>
              </a:rPr>
              <a:t>savodxonlikda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qo</a:t>
            </a:r>
            <a:r>
              <a:rPr lang="en-US" sz="1800" i="1" dirty="0" err="1">
                <a:solidFill>
                  <a:srgbClr val="000000"/>
                </a:solidFill>
              </a:rPr>
              <a:t>‘</a:t>
            </a:r>
            <a:r>
              <a:rPr lang="en-US" sz="1800" i="1" dirty="0" err="1" smtClean="0">
                <a:solidFill>
                  <a:srgbClr val="000000"/>
                </a:solidFill>
              </a:rPr>
              <a:t>pol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bo‘lmagan</a:t>
            </a:r>
            <a:r>
              <a:rPr lang="en-US" sz="1800" i="1" dirty="0" smtClean="0">
                <a:solidFill>
                  <a:srgbClr val="000000"/>
                </a:solidFill>
              </a:rPr>
              <a:t> 1 ta </a:t>
            </a:r>
            <a:r>
              <a:rPr lang="en-US" sz="1800" i="1" dirty="0" err="1" smtClean="0">
                <a:solidFill>
                  <a:srgbClr val="000000"/>
                </a:solidFill>
              </a:rPr>
              <a:t>imlo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br>
              <a:rPr lang="en-US" sz="1800" i="1" dirty="0" smtClean="0">
                <a:solidFill>
                  <a:srgbClr val="000000"/>
                </a:solidFill>
              </a:rPr>
            </a:br>
            <a:r>
              <a:rPr lang="en-US" sz="1800" i="1" dirty="0" smtClean="0">
                <a:solidFill>
                  <a:srgbClr val="000000"/>
                </a:solidFill>
              </a:rPr>
              <a:t>2 ta </a:t>
            </a:r>
            <a:r>
              <a:rPr lang="en-US" sz="1800" i="1" dirty="0" err="1" smtClean="0">
                <a:solidFill>
                  <a:srgbClr val="000000"/>
                </a:solidFill>
              </a:rPr>
              <a:t>ishorat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xato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bo‘lsa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uslubiy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xato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bo‘lmasa</a:t>
            </a:r>
            <a:endParaRPr lang="en-US" sz="18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155135</TotalTime>
  <Words>774</Words>
  <Application>Microsoft Office PowerPoint</Application>
  <PresentationFormat>Произвольный</PresentationFormat>
  <Paragraphs>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Bayon</vt:lpstr>
      <vt:lpstr>Bayon</vt:lpstr>
      <vt:lpstr>Ijodiy bayon turlari</vt:lpstr>
      <vt:lpstr>Maqsad va vazifalar:</vt:lpstr>
      <vt:lpstr>Talablar:</vt:lpstr>
      <vt:lpstr>Talablar</vt:lpstr>
      <vt:lpstr>Ijodiy bayonni yozish bosqichlari:</vt:lpstr>
      <vt:lpstr>“5” baho</vt:lpstr>
      <vt:lpstr>“4” baho</vt:lpstr>
      <vt:lpstr>“3” baho</vt:lpstr>
      <vt:lpstr>Birni kessang, o‘nni ek</vt:lpstr>
      <vt:lpstr>Birni kessang, o‘nni ek</vt:lpstr>
      <vt:lpstr>Birni kessang, o‘nni ek</vt:lpstr>
      <vt:lpstr>Birni kessang, o‘nni ek</vt:lpstr>
      <vt:lpstr>Birni kessang, o‘nni ek</vt:lpstr>
      <vt:lpstr>Birni kessang, o‘nni ek</vt:lpstr>
      <vt:lpstr>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1989</cp:revision>
  <dcterms:created xsi:type="dcterms:W3CDTF">2014-10-08T23:03:32Z</dcterms:created>
  <dcterms:modified xsi:type="dcterms:W3CDTF">2021-03-08T18:05:00Z</dcterms:modified>
</cp:coreProperties>
</file>