
<file path=[Content_Types].xml><?xml version="1.0" encoding="utf-8"?>
<Types xmlns="http://schemas.openxmlformats.org/package/2006/content-types">
  <Default Extension="tmp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29"/>
  </p:notesMasterIdLst>
  <p:sldIdLst>
    <p:sldId id="1414" r:id="rId11"/>
    <p:sldId id="1550" r:id="rId12"/>
    <p:sldId id="1628" r:id="rId13"/>
    <p:sldId id="1635" r:id="rId14"/>
    <p:sldId id="1629" r:id="rId15"/>
    <p:sldId id="1630" r:id="rId16"/>
    <p:sldId id="1631" r:id="rId17"/>
    <p:sldId id="1642" r:id="rId18"/>
    <p:sldId id="1632" r:id="rId19"/>
    <p:sldId id="1633" r:id="rId20"/>
    <p:sldId id="1634" r:id="rId21"/>
    <p:sldId id="1636" r:id="rId22"/>
    <p:sldId id="1637" r:id="rId23"/>
    <p:sldId id="1638" r:id="rId24"/>
    <p:sldId id="1639" r:id="rId25"/>
    <p:sldId id="1640" r:id="rId26"/>
    <p:sldId id="1641" r:id="rId27"/>
    <p:sldId id="1616" r:id="rId28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14"/>
            <p14:sldId id="1550"/>
            <p14:sldId id="1628"/>
            <p14:sldId id="1635"/>
            <p14:sldId id="1629"/>
            <p14:sldId id="1630"/>
            <p14:sldId id="1631"/>
            <p14:sldId id="1642"/>
            <p14:sldId id="1632"/>
            <p14:sldId id="1633"/>
            <p14:sldId id="1634"/>
            <p14:sldId id="1636"/>
            <p14:sldId id="1637"/>
            <p14:sldId id="1638"/>
            <p14:sldId id="1639"/>
            <p14:sldId id="1640"/>
            <p14:sldId id="1641"/>
            <p14:sldId id="1616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=""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=""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9900"/>
    <a:srgbClr val="00FF00"/>
    <a:srgbClr val="66FF99"/>
    <a:srgbClr val="EDA3FF"/>
    <a:srgbClr val="BA75FF"/>
    <a:srgbClr val="CC3399"/>
    <a:srgbClr val="FF8FFF"/>
    <a:srgbClr val="E9ABFF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7865" autoAdjust="0"/>
  </p:normalViewPr>
  <p:slideViewPr>
    <p:cSldViewPr snapToObjects="1">
      <p:cViewPr varScale="1">
        <p:scale>
          <a:sx n="145" d="100"/>
          <a:sy n="145" d="100"/>
        </p:scale>
        <p:origin x="-714" y="-90"/>
      </p:cViewPr>
      <p:guideLst>
        <p:guide orient="horz" pos="742"/>
        <p:guide orient="horz" pos="517"/>
        <p:guide pos="1882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3/8/2021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0" Type="http://schemas.openxmlformats.org/officeDocument/2006/relationships/slideLayout" Target="../slideLayouts/slideLayout550.xml"/><Relationship Id="rId29" Type="http://schemas.openxmlformats.org/officeDocument/2006/relationships/slideLayout" Target="../slideLayouts/slideLayout559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0.xml"/><Relationship Id="rId19" Type="http://schemas.openxmlformats.org/officeDocument/2006/relationships/slideLayout" Target="../slideLayouts/slideLayout549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0" Type="http://schemas.openxmlformats.org/officeDocument/2006/relationships/slideLayout" Target="../slideLayouts/slideLayout202.xml"/><Relationship Id="rId29" Type="http://schemas.openxmlformats.org/officeDocument/2006/relationships/slideLayout" Target="../slideLayouts/slideLayout211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0" Type="http://schemas.openxmlformats.org/officeDocument/2006/relationships/slideLayout" Target="../slideLayouts/slideLayout260.xml"/><Relationship Id="rId29" Type="http://schemas.openxmlformats.org/officeDocument/2006/relationships/slideLayout" Target="../slideLayouts/slideLayout269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0.xml"/><Relationship Id="rId19" Type="http://schemas.openxmlformats.org/officeDocument/2006/relationships/slideLayout" Target="../slideLayouts/slideLayout259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0" Type="http://schemas.openxmlformats.org/officeDocument/2006/relationships/slideLayout" Target="../slideLayouts/slideLayout318.xml"/><Relationship Id="rId29" Type="http://schemas.openxmlformats.org/officeDocument/2006/relationships/slideLayout" Target="../slideLayouts/slideLayout327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8.xml"/><Relationship Id="rId19" Type="http://schemas.openxmlformats.org/officeDocument/2006/relationships/slideLayout" Target="../slideLayouts/slideLayout317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0" Type="http://schemas.openxmlformats.org/officeDocument/2006/relationships/slideLayout" Target="../slideLayouts/slideLayout376.xml"/><Relationship Id="rId29" Type="http://schemas.openxmlformats.org/officeDocument/2006/relationships/slideLayout" Target="../slideLayouts/slideLayout385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6.xml"/><Relationship Id="rId19" Type="http://schemas.openxmlformats.org/officeDocument/2006/relationships/slideLayout" Target="../slideLayouts/slideLayout375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0" Type="http://schemas.openxmlformats.org/officeDocument/2006/relationships/slideLayout" Target="../slideLayouts/slideLayout434.xml"/><Relationship Id="rId29" Type="http://schemas.openxmlformats.org/officeDocument/2006/relationships/slideLayout" Target="../slideLayouts/slideLayout443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4.xml"/><Relationship Id="rId19" Type="http://schemas.openxmlformats.org/officeDocument/2006/relationships/slideLayout" Target="../slideLayouts/slideLayout433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0" Type="http://schemas.openxmlformats.org/officeDocument/2006/relationships/slideLayout" Target="../slideLayouts/slideLayout492.xml"/><Relationship Id="rId29" Type="http://schemas.openxmlformats.org/officeDocument/2006/relationships/slideLayout" Target="../slideLayouts/slideLayout501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2.xml"/><Relationship Id="rId19" Type="http://schemas.openxmlformats.org/officeDocument/2006/relationships/slideLayout" Target="../slideLayouts/slideLayout491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mp"/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6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mp"/><Relationship Id="rId2" Type="http://schemas.openxmlformats.org/officeDocument/2006/relationships/image" Target="../media/image10.tmp"/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1535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6390" y="295747"/>
            <a:ext cx="3297491" cy="385275"/>
          </a:xfrm>
          <a:prstGeom prst="rect">
            <a:avLst/>
          </a:prstGeom>
        </p:spPr>
        <p:txBody>
          <a:bodyPr vert="horz" wrap="square" lIns="0" tIns="14582" rIns="0" bIns="0" rtlCol="0" anchor="ctr">
            <a:spAutoFit/>
          </a:bodyPr>
          <a:lstStyle/>
          <a:p>
            <a:pPr marL="12680" algn="l">
              <a:spcBef>
                <a:spcPts val="114"/>
              </a:spcBef>
            </a:pPr>
            <a:r>
              <a:rPr lang="en-US" sz="28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ONA TILI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723806" y="1296008"/>
            <a:ext cx="3848107" cy="875859"/>
          </a:xfrm>
          <a:prstGeom prst="rect">
            <a:avLst/>
          </a:prstGeom>
        </p:spPr>
        <p:txBody>
          <a:bodyPr vert="horz" wrap="square" lIns="0" tIns="13948" rIns="0" bIns="0" rtlCol="0">
            <a:spAutoFit/>
          </a:bodyPr>
          <a:lstStyle/>
          <a:p>
            <a:pPr marL="18386"/>
            <a:r>
              <a:rPr lang="nn-NO" sz="2800" dirty="0" smtClean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r>
              <a:rPr lang="ru-RU" sz="2800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endParaRPr lang="en-US" sz="2800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18386" algn="ctr"/>
            <a:r>
              <a:rPr lang="en-US" sz="2800" b="1" dirty="0" err="1" smtClean="0">
                <a:solidFill>
                  <a:srgbClr val="002060"/>
                </a:solidFill>
                <a:latin typeface="Arial"/>
                <a:cs typeface="Arial"/>
              </a:rPr>
              <a:t>Ijodiy</a:t>
            </a:r>
            <a:r>
              <a:rPr lang="en-US" sz="2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/>
                <a:cs typeface="Arial"/>
              </a:rPr>
              <a:t>bayon</a:t>
            </a:r>
            <a:endParaRPr lang="nn-NO" sz="28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38213" y="1245561"/>
            <a:ext cx="33725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>
              <a:solidFill>
                <a:srgbClr val="FF0000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33733" y="2096800"/>
            <a:ext cx="34173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571913" y="215888"/>
            <a:ext cx="727238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571912" y="227771"/>
            <a:ext cx="72723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571913" y="354808"/>
            <a:ext cx="727238" cy="289164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en-US" sz="1800" b="1" spc="-5" dirty="0" smtClean="0">
                <a:solidFill>
                  <a:srgbClr val="FEFEFE"/>
                </a:solidFill>
                <a:latin typeface="Arial"/>
                <a:cs typeface="Arial"/>
              </a:rPr>
              <a:t> 9-</a:t>
            </a:r>
            <a:r>
              <a:rPr sz="1800" b="1" spc="-5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1800" b="1" dirty="0">
              <a:latin typeface="Arial"/>
              <a:cs typeface="Arial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413" y="2916188"/>
            <a:ext cx="5681275" cy="3239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881" y="1151992"/>
            <a:ext cx="1368152" cy="17641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2" name="Group 9253"/>
          <p:cNvGrpSpPr/>
          <p:nvPr/>
        </p:nvGrpSpPr>
        <p:grpSpPr>
          <a:xfrm>
            <a:off x="251433" y="143880"/>
            <a:ext cx="745174" cy="695754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18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87948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75895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86384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151789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439737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727684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01563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30358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19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87948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75895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86384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151789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439737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727684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01563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30358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22" name="TextBox 1"/>
          <p:cNvSpPr txBox="1"/>
          <p:nvPr/>
        </p:nvSpPr>
        <p:spPr>
          <a:xfrm>
            <a:off x="624020" y="2340124"/>
            <a:ext cx="354739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i="1" dirty="0" err="1" smtClean="0">
                <a:solidFill>
                  <a:srgbClr val="000000"/>
                </a:solidFill>
              </a:rPr>
              <a:t>Umirov</a:t>
            </a:r>
            <a:r>
              <a:rPr lang="en-US" sz="1400" b="1" i="1" dirty="0" smtClean="0">
                <a:solidFill>
                  <a:srgbClr val="000000"/>
                </a:solidFill>
              </a:rPr>
              <a:t> </a:t>
            </a:r>
            <a:r>
              <a:rPr lang="en-US" sz="1400" b="1" i="1" dirty="0" err="1" smtClean="0">
                <a:solidFill>
                  <a:srgbClr val="000000"/>
                </a:solidFill>
              </a:rPr>
              <a:t>Javlon</a:t>
            </a:r>
            <a:r>
              <a:rPr lang="en-US" sz="1400" b="1" i="1" dirty="0" smtClean="0">
                <a:solidFill>
                  <a:srgbClr val="000000"/>
                </a:solidFill>
              </a:rPr>
              <a:t> </a:t>
            </a:r>
            <a:r>
              <a:rPr lang="en-US" sz="1400" b="1" i="1" dirty="0" err="1" smtClean="0">
                <a:solidFill>
                  <a:srgbClr val="000000"/>
                </a:solidFill>
              </a:rPr>
              <a:t>Muxamedovich</a:t>
            </a:r>
            <a:r>
              <a:rPr lang="en-US" sz="1400" i="1" dirty="0" smtClean="0">
                <a:solidFill>
                  <a:srgbClr val="000000"/>
                </a:solidFill>
              </a:rPr>
              <a:t/>
            </a:r>
            <a:br>
              <a:rPr lang="en-US" sz="1400" i="1" dirty="0" smtClean="0">
                <a:solidFill>
                  <a:srgbClr val="000000"/>
                </a:solidFill>
              </a:rPr>
            </a:br>
            <a:r>
              <a:rPr lang="en-US" sz="1400" i="1" dirty="0" smtClean="0">
                <a:solidFill>
                  <a:srgbClr val="000000"/>
                </a:solidFill>
              </a:rPr>
              <a:t>Toshkent </a:t>
            </a:r>
            <a:r>
              <a:rPr lang="en-US" sz="1400" i="1" dirty="0" err="1" smtClean="0">
                <a:solidFill>
                  <a:srgbClr val="000000"/>
                </a:solidFill>
              </a:rPr>
              <a:t>viloyati</a:t>
            </a:r>
            <a:r>
              <a:rPr lang="en-US" sz="1400" i="1" dirty="0" smtClean="0">
                <a:solidFill>
                  <a:srgbClr val="000000"/>
                </a:solidFill>
              </a:rPr>
              <a:t>  </a:t>
            </a:r>
            <a:r>
              <a:rPr lang="en-US" sz="1400" i="1" dirty="0" err="1" smtClean="0">
                <a:solidFill>
                  <a:srgbClr val="000000"/>
                </a:solidFill>
              </a:rPr>
              <a:t>O‘rta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Chirchiq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tumani</a:t>
            </a:r>
            <a:r>
              <a:rPr lang="en-US" sz="1400" i="1" dirty="0" smtClean="0">
                <a:solidFill>
                  <a:srgbClr val="000000"/>
                </a:solidFill>
              </a:rPr>
              <a:t> 21-umumiy </a:t>
            </a:r>
            <a:r>
              <a:rPr lang="en-US" sz="1400" i="1" dirty="0" err="1" smtClean="0">
                <a:solidFill>
                  <a:srgbClr val="000000"/>
                </a:solidFill>
              </a:rPr>
              <a:t>o‘rta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ta’lim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maktabi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o‘qituvchisi</a:t>
            </a:r>
            <a:endParaRPr lang="ru-RU" sz="1400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825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15" grpId="0"/>
      <p:bldP spid="16" grpId="0" animBg="1"/>
      <p:bldP spid="17" grpId="0" animBg="1"/>
      <p:bldP spid="20" grpId="0" animBg="1"/>
      <p:bldP spid="21" grpId="0" animBg="1"/>
      <p:bldP spid="23" grpId="0"/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80801"/>
            <a:ext cx="5616625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smtClean="0"/>
              <a:t>“4” </a:t>
            </a:r>
            <a:r>
              <a:rPr lang="en-US" sz="2400" dirty="0" err="1" smtClean="0"/>
              <a:t>baho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143421" y="611932"/>
            <a:ext cx="5508612" cy="1985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Aft>
                <a:spcPts val="600"/>
              </a:spcAft>
              <a:buFont typeface="Wingdings" pitchFamily="2" charset="2"/>
              <a:buChar char="v"/>
            </a:pPr>
            <a:r>
              <a:rPr lang="en-US" sz="1800" i="1" dirty="0" err="1" smtClean="0">
                <a:solidFill>
                  <a:srgbClr val="000000"/>
                </a:solidFill>
              </a:rPr>
              <a:t>Matn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reja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asosida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yoritilib</a:t>
            </a:r>
            <a:r>
              <a:rPr lang="en-US" sz="1800" i="1" dirty="0" smtClean="0">
                <a:solidFill>
                  <a:srgbClr val="000000"/>
                </a:solidFill>
              </a:rPr>
              <a:t>, </a:t>
            </a:r>
            <a:r>
              <a:rPr lang="en-US" sz="1800" i="1" dirty="0" err="1" smtClean="0">
                <a:solidFill>
                  <a:srgbClr val="000000"/>
                </a:solidFill>
              </a:rPr>
              <a:t>fikr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bayonida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muntazamlik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qisman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buzilgan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bo‘lsa</a:t>
            </a:r>
            <a:r>
              <a:rPr lang="en-US" sz="1800" i="1" dirty="0" smtClean="0">
                <a:solidFill>
                  <a:srgbClr val="000000"/>
                </a:solidFill>
              </a:rPr>
              <a:t>;</a:t>
            </a:r>
          </a:p>
          <a:p>
            <a:pPr marL="285750" indent="-285750" algn="just">
              <a:spcAft>
                <a:spcPts val="600"/>
              </a:spcAft>
              <a:buFont typeface="Wingdings" pitchFamily="2" charset="2"/>
              <a:buChar char="v"/>
            </a:pPr>
            <a:r>
              <a:rPr lang="en-US" sz="1800" i="1" dirty="0" err="1" smtClean="0">
                <a:solidFill>
                  <a:srgbClr val="000000"/>
                </a:solidFill>
              </a:rPr>
              <a:t>so‘z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tanlashda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va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ifoda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qurilishida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har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xillik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bo‘lsa</a:t>
            </a:r>
            <a:r>
              <a:rPr lang="en-US" sz="1800" i="1" dirty="0" smtClean="0">
                <a:solidFill>
                  <a:srgbClr val="000000"/>
                </a:solidFill>
              </a:rPr>
              <a:t>;</a:t>
            </a:r>
          </a:p>
          <a:p>
            <a:pPr marL="285750" indent="-285750" algn="just">
              <a:spcAft>
                <a:spcPts val="600"/>
              </a:spcAft>
              <a:buFont typeface="Wingdings" pitchFamily="2" charset="2"/>
              <a:buChar char="v"/>
            </a:pPr>
            <a:r>
              <a:rPr lang="en-US" sz="1800" i="1" dirty="0" err="1" smtClean="0">
                <a:solidFill>
                  <a:srgbClr val="000000"/>
                </a:solidFill>
              </a:rPr>
              <a:t>mazmun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va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ifodada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kamchilik</a:t>
            </a:r>
            <a:r>
              <a:rPr lang="en-US" sz="1800" i="1" dirty="0" smtClean="0">
                <a:solidFill>
                  <a:srgbClr val="000000"/>
                </a:solidFill>
              </a:rPr>
              <a:t>  </a:t>
            </a:r>
            <a:r>
              <a:rPr lang="en-US" sz="1800" i="1" dirty="0" err="1" smtClean="0">
                <a:solidFill>
                  <a:srgbClr val="000000"/>
                </a:solidFill>
              </a:rPr>
              <a:t>bo‘lsa</a:t>
            </a:r>
            <a:r>
              <a:rPr lang="en-US" sz="1800" i="1" dirty="0" smtClean="0">
                <a:solidFill>
                  <a:srgbClr val="000000"/>
                </a:solidFill>
              </a:rPr>
              <a:t>;</a:t>
            </a:r>
          </a:p>
          <a:p>
            <a:pPr marL="285750" indent="-285750" algn="just">
              <a:buFont typeface="Wingdings" pitchFamily="2" charset="2"/>
              <a:buChar char="v"/>
            </a:pPr>
            <a:r>
              <a:rPr lang="en-US" sz="1800" i="1" dirty="0" err="1" smtClean="0">
                <a:solidFill>
                  <a:srgbClr val="000000"/>
                </a:solidFill>
              </a:rPr>
              <a:t>savodxonlikda</a:t>
            </a:r>
            <a:r>
              <a:rPr lang="en-US" sz="1800" i="1" dirty="0" smtClean="0">
                <a:solidFill>
                  <a:srgbClr val="000000"/>
                </a:solidFill>
              </a:rPr>
              <a:t> 2 ta </a:t>
            </a:r>
            <a:r>
              <a:rPr lang="en-US" sz="1800" i="1" dirty="0" err="1" smtClean="0">
                <a:solidFill>
                  <a:srgbClr val="000000"/>
                </a:solidFill>
              </a:rPr>
              <a:t>imlo</a:t>
            </a:r>
            <a:r>
              <a:rPr lang="en-US" sz="1800" i="1" dirty="0" smtClean="0">
                <a:solidFill>
                  <a:srgbClr val="000000"/>
                </a:solidFill>
              </a:rPr>
              <a:t>, 2 ta </a:t>
            </a:r>
            <a:r>
              <a:rPr lang="en-US" sz="1800" i="1" dirty="0" err="1" smtClean="0">
                <a:solidFill>
                  <a:srgbClr val="000000"/>
                </a:solidFill>
              </a:rPr>
              <a:t>ishorat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xato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bo‘lsa</a:t>
            </a:r>
            <a:r>
              <a:rPr lang="en-US" sz="1800" i="1" dirty="0" smtClean="0">
                <a:solidFill>
                  <a:srgbClr val="000000"/>
                </a:solidFill>
              </a:rPr>
              <a:t>, 2 </a:t>
            </a:r>
            <a:r>
              <a:rPr lang="en-US" sz="1800" i="1" dirty="0" err="1" smtClean="0">
                <a:solidFill>
                  <a:srgbClr val="000000"/>
                </a:solidFill>
              </a:rPr>
              <a:t>tagacha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uslubiy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xato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mavjud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bo‘lsa</a:t>
            </a:r>
            <a:r>
              <a:rPr lang="en-US" sz="1800" i="1" dirty="0" smtClean="0">
                <a:solidFill>
                  <a:srgbClr val="0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3360084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80801"/>
            <a:ext cx="5616625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smtClean="0"/>
              <a:t>“3” </a:t>
            </a:r>
            <a:r>
              <a:rPr lang="en-US" sz="2400" dirty="0" err="1" smtClean="0"/>
              <a:t>baho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143421" y="611932"/>
            <a:ext cx="550861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itchFamily="2" charset="2"/>
              <a:buChar char="v"/>
            </a:pPr>
            <a:r>
              <a:rPr lang="en-US" sz="1800" i="1" dirty="0" err="1" smtClean="0">
                <a:solidFill>
                  <a:srgbClr val="000000"/>
                </a:solidFill>
              </a:rPr>
              <a:t>Mavzu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to‘liq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yoritilmagan</a:t>
            </a:r>
            <a:r>
              <a:rPr lang="en-US" sz="1800" i="1" dirty="0" smtClean="0">
                <a:solidFill>
                  <a:srgbClr val="000000"/>
                </a:solidFill>
              </a:rPr>
              <a:t>, </a:t>
            </a:r>
            <a:r>
              <a:rPr lang="en-US" sz="1800" i="1" dirty="0" err="1" smtClean="0">
                <a:solidFill>
                  <a:srgbClr val="000000"/>
                </a:solidFill>
              </a:rPr>
              <a:t>mavzudan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qisman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chetga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chiqilgan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bo‘lsa</a:t>
            </a:r>
            <a:r>
              <a:rPr lang="en-US" sz="1800" i="1" dirty="0" smtClean="0">
                <a:solidFill>
                  <a:srgbClr val="000000"/>
                </a:solidFill>
              </a:rPr>
              <a:t>;</a:t>
            </a:r>
          </a:p>
          <a:p>
            <a:pPr marL="285750" indent="-285750" algn="just">
              <a:buFont typeface="Wingdings" pitchFamily="2" charset="2"/>
              <a:buChar char="v"/>
            </a:pPr>
            <a:r>
              <a:rPr lang="en-US" sz="1800" i="1" dirty="0" err="1">
                <a:solidFill>
                  <a:srgbClr val="000000"/>
                </a:solidFill>
              </a:rPr>
              <a:t>a</a:t>
            </a:r>
            <a:r>
              <a:rPr lang="en-US" sz="1800" i="1" dirty="0" err="1" smtClean="0">
                <a:solidFill>
                  <a:srgbClr val="000000"/>
                </a:solidFill>
              </a:rPr>
              <a:t>niq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voqealar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izohida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nuqsonlarga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yo‘l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qo‘yilgan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bo‘lsa</a:t>
            </a:r>
            <a:r>
              <a:rPr lang="en-US" sz="1800" i="1" dirty="0" smtClean="0">
                <a:solidFill>
                  <a:srgbClr val="000000"/>
                </a:solidFill>
              </a:rPr>
              <a:t>;</a:t>
            </a:r>
          </a:p>
          <a:p>
            <a:pPr marL="285750" indent="-285750" algn="just">
              <a:buFont typeface="Wingdings" pitchFamily="2" charset="2"/>
              <a:buChar char="v"/>
            </a:pPr>
            <a:r>
              <a:rPr lang="en-US" sz="1800" i="1" dirty="0" err="1" smtClean="0">
                <a:solidFill>
                  <a:srgbClr val="000000"/>
                </a:solidFill>
              </a:rPr>
              <a:t>so‘z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boyligi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va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ifoda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tuzilishida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nochorlik</a:t>
            </a:r>
            <a:r>
              <a:rPr lang="en-US" sz="1800" i="1" dirty="0" smtClean="0">
                <a:solidFill>
                  <a:srgbClr val="000000"/>
                </a:solidFill>
              </a:rPr>
              <a:t>  </a:t>
            </a:r>
            <a:r>
              <a:rPr lang="en-US" sz="1800" i="1" dirty="0" err="1" smtClean="0">
                <a:solidFill>
                  <a:srgbClr val="000000"/>
                </a:solidFill>
              </a:rPr>
              <a:t>sezilib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tursa</a:t>
            </a:r>
            <a:r>
              <a:rPr lang="en-US" sz="1800" i="1" dirty="0" smtClean="0">
                <a:solidFill>
                  <a:srgbClr val="000000"/>
                </a:solidFill>
              </a:rPr>
              <a:t>;</a:t>
            </a:r>
          </a:p>
          <a:p>
            <a:pPr marL="285750" indent="-285750" algn="just">
              <a:buFont typeface="Wingdings" pitchFamily="2" charset="2"/>
              <a:buChar char="v"/>
            </a:pPr>
            <a:r>
              <a:rPr lang="en-US" sz="1800" i="1" dirty="0" err="1" smtClean="0">
                <a:solidFill>
                  <a:srgbClr val="000000"/>
                </a:solidFill>
              </a:rPr>
              <a:t>savodxonlikda</a:t>
            </a:r>
            <a:r>
              <a:rPr lang="en-US" sz="1800" i="1" dirty="0" smtClean="0">
                <a:solidFill>
                  <a:srgbClr val="000000"/>
                </a:solidFill>
              </a:rPr>
              <a:t> 3 </a:t>
            </a:r>
            <a:r>
              <a:rPr lang="en-US" sz="1800" i="1" dirty="0" err="1" smtClean="0">
                <a:solidFill>
                  <a:srgbClr val="000000"/>
                </a:solidFill>
              </a:rPr>
              <a:t>tagacha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imlo</a:t>
            </a:r>
            <a:r>
              <a:rPr lang="en-US" sz="1800" i="1" dirty="0" smtClean="0">
                <a:solidFill>
                  <a:srgbClr val="000000"/>
                </a:solidFill>
              </a:rPr>
              <a:t>, 4 </a:t>
            </a:r>
            <a:r>
              <a:rPr lang="en-US" sz="1800" i="1" dirty="0" err="1" smtClean="0">
                <a:solidFill>
                  <a:srgbClr val="000000"/>
                </a:solidFill>
              </a:rPr>
              <a:t>tagacha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ishorat</a:t>
            </a:r>
            <a:r>
              <a:rPr lang="en-US" sz="1800" i="1" dirty="0" smtClean="0">
                <a:solidFill>
                  <a:srgbClr val="000000"/>
                </a:solidFill>
              </a:rPr>
              <a:t>, </a:t>
            </a:r>
            <a:r>
              <a:rPr lang="en-US" sz="1800" i="1" dirty="0">
                <a:solidFill>
                  <a:srgbClr val="000000"/>
                </a:solidFill>
              </a:rPr>
              <a:t>3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tagacha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uslubiy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xatoga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yo‘l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qo‘yilgan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bo‘lsa</a:t>
            </a:r>
            <a:r>
              <a:rPr lang="en-US" sz="1800" i="1" dirty="0" smtClean="0">
                <a:solidFill>
                  <a:srgbClr val="0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53783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80801"/>
            <a:ext cx="5616625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Birni</a:t>
            </a:r>
            <a:r>
              <a:rPr lang="en-US" sz="2400" dirty="0" smtClean="0"/>
              <a:t> </a:t>
            </a:r>
            <a:r>
              <a:rPr lang="en-US" sz="2400" dirty="0" err="1" smtClean="0"/>
              <a:t>kessang</a:t>
            </a:r>
            <a:r>
              <a:rPr lang="en-US" sz="2400" dirty="0" smtClean="0"/>
              <a:t>, </a:t>
            </a:r>
            <a:r>
              <a:rPr lang="en-US" sz="2400" dirty="0" err="1" smtClean="0"/>
              <a:t>o‘nni</a:t>
            </a:r>
            <a:r>
              <a:rPr lang="en-US" sz="2400" dirty="0" smtClean="0"/>
              <a:t> </a:t>
            </a:r>
            <a:r>
              <a:rPr lang="en-US" sz="2400" dirty="0" err="1" smtClean="0"/>
              <a:t>ek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71413" y="539924"/>
            <a:ext cx="558062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i="1" dirty="0" smtClean="0">
                <a:solidFill>
                  <a:srgbClr val="000000"/>
                </a:solidFill>
              </a:rPr>
              <a:t>    </a:t>
            </a:r>
            <a:r>
              <a:rPr lang="en-US" sz="1800" i="1" dirty="0" err="1" smtClean="0">
                <a:solidFill>
                  <a:srgbClr val="000000"/>
                </a:solidFill>
              </a:rPr>
              <a:t>Alisher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Navoiy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Astrobod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viloyatida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hokimlik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qilgan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kezlarida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shahar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tashqarisidagi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baland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bir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tepalikda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osmon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bilan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o‘pishgan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keksa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terak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bor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ekan</a:t>
            </a:r>
            <a:r>
              <a:rPr lang="en-US" sz="1800" i="1" dirty="0" smtClean="0">
                <a:solidFill>
                  <a:srgbClr val="000000"/>
                </a:solidFill>
              </a:rPr>
              <a:t>.</a:t>
            </a:r>
          </a:p>
          <a:p>
            <a:pPr algn="just"/>
            <a:r>
              <a:rPr lang="en-US" sz="1800" i="1" dirty="0" smtClean="0">
                <a:solidFill>
                  <a:srgbClr val="000000"/>
                </a:solidFill>
              </a:rPr>
              <a:t>    </a:t>
            </a:r>
            <a:r>
              <a:rPr lang="en-US" sz="1800" i="1" dirty="0" err="1" smtClean="0">
                <a:solidFill>
                  <a:srgbClr val="000000"/>
                </a:solidFill>
              </a:rPr>
              <a:t>Alisher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Navoiy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kechqurunlari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o‘ziga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yaqin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mulozimlari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bilan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shu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terak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tagiga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kelarkan</a:t>
            </a:r>
            <a:r>
              <a:rPr lang="en-US" sz="1800" i="1" dirty="0" smtClean="0">
                <a:solidFill>
                  <a:srgbClr val="000000"/>
                </a:solidFill>
              </a:rPr>
              <a:t>. </a:t>
            </a:r>
            <a:r>
              <a:rPr lang="en-US" sz="1800" i="1" dirty="0" err="1" smtClean="0">
                <a:solidFill>
                  <a:srgbClr val="000000"/>
                </a:solidFill>
              </a:rPr>
              <a:t>Ulug</a:t>
            </a:r>
            <a:r>
              <a:rPr lang="en-US" sz="1800" i="1" dirty="0" smtClean="0">
                <a:solidFill>
                  <a:srgbClr val="000000"/>
                </a:solidFill>
              </a:rPr>
              <a:t>‘ </a:t>
            </a:r>
            <a:r>
              <a:rPr lang="en-US" sz="1800" i="1" dirty="0" err="1" smtClean="0">
                <a:solidFill>
                  <a:srgbClr val="000000"/>
                </a:solidFill>
              </a:rPr>
              <a:t>shoir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terakning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mayin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shabadada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shivirlab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kuylashini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tinglashni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xush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ko‘rarkan</a:t>
            </a:r>
            <a:r>
              <a:rPr lang="en-US" sz="1800" i="1" dirty="0" smtClean="0">
                <a:solidFill>
                  <a:srgbClr val="000000"/>
                </a:solidFill>
              </a:rPr>
              <a:t>. </a:t>
            </a:r>
            <a:r>
              <a:rPr lang="en-US" sz="1800" i="1" dirty="0" err="1" smtClean="0">
                <a:solidFill>
                  <a:srgbClr val="000000"/>
                </a:solidFill>
              </a:rPr>
              <a:t>Terak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go‘yo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mungli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qo‘shiqni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kuyga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solgan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sozandadek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bir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maromda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tebranib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shivirlar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ekan</a:t>
            </a:r>
            <a:r>
              <a:rPr lang="en-US" sz="1800" i="1" dirty="0" smtClean="0">
                <a:solidFill>
                  <a:srgbClr val="0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08765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80801"/>
            <a:ext cx="5616625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Birni</a:t>
            </a:r>
            <a:r>
              <a:rPr lang="en-US" sz="2400" dirty="0" smtClean="0"/>
              <a:t> </a:t>
            </a:r>
            <a:r>
              <a:rPr lang="en-US" sz="2400" dirty="0" err="1" smtClean="0"/>
              <a:t>kessang</a:t>
            </a:r>
            <a:r>
              <a:rPr lang="en-US" sz="2400" dirty="0" smtClean="0"/>
              <a:t>, </a:t>
            </a:r>
            <a:r>
              <a:rPr lang="en-US" sz="2400" dirty="0" err="1" smtClean="0"/>
              <a:t>o‘nni</a:t>
            </a:r>
            <a:r>
              <a:rPr lang="en-US" sz="2400" dirty="0" smtClean="0"/>
              <a:t> </a:t>
            </a:r>
            <a:r>
              <a:rPr lang="en-US" sz="2400" dirty="0" err="1" smtClean="0"/>
              <a:t>ek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71413" y="607864"/>
            <a:ext cx="558062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i="1" dirty="0" smtClean="0">
                <a:solidFill>
                  <a:srgbClr val="000000"/>
                </a:solidFill>
              </a:rPr>
              <a:t>     </a:t>
            </a:r>
            <a:r>
              <a:rPr lang="en-US" sz="1800" i="1" dirty="0" err="1" smtClean="0">
                <a:solidFill>
                  <a:srgbClr val="000000"/>
                </a:solidFill>
              </a:rPr>
              <a:t>Bahor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kunlarining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birida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Alisher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Navoiy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har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galgidek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o‘z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mulozimlari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bilan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birga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g‘azalxon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terakni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qo‘msab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shahar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tashqarisiga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chiqibdi</a:t>
            </a:r>
            <a:r>
              <a:rPr lang="en-US" sz="1800" i="1" dirty="0" smtClean="0">
                <a:solidFill>
                  <a:srgbClr val="000000"/>
                </a:solidFill>
              </a:rPr>
              <a:t>. </a:t>
            </a:r>
            <a:r>
              <a:rPr lang="en-US" sz="1800" i="1" dirty="0" err="1" smtClean="0">
                <a:solidFill>
                  <a:srgbClr val="000000"/>
                </a:solidFill>
              </a:rPr>
              <a:t>Borib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ko‘rsaki</a:t>
            </a:r>
            <a:r>
              <a:rPr lang="en-US" sz="1800" i="1" dirty="0" smtClean="0">
                <a:solidFill>
                  <a:srgbClr val="000000"/>
                </a:solidFill>
              </a:rPr>
              <a:t>, </a:t>
            </a:r>
            <a:r>
              <a:rPr lang="en-US" sz="1800" i="1" dirty="0" err="1" smtClean="0">
                <a:solidFill>
                  <a:srgbClr val="000000"/>
                </a:solidFill>
              </a:rPr>
              <a:t>g‘azalxon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terakni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kimdir</a:t>
            </a:r>
            <a:r>
              <a:rPr lang="en-US" sz="1800" i="1" dirty="0" smtClean="0">
                <a:solidFill>
                  <a:srgbClr val="000000"/>
                </a:solidFill>
              </a:rPr>
              <a:t> “</a:t>
            </a:r>
            <a:r>
              <a:rPr lang="en-US" sz="1800" i="1" dirty="0" err="1" smtClean="0">
                <a:solidFill>
                  <a:srgbClr val="000000"/>
                </a:solidFill>
              </a:rPr>
              <a:t>o‘ldirib</a:t>
            </a:r>
            <a:r>
              <a:rPr lang="en-US" sz="1800" i="1" dirty="0" smtClean="0">
                <a:solidFill>
                  <a:srgbClr val="000000"/>
                </a:solidFill>
              </a:rPr>
              <a:t>” </a:t>
            </a:r>
            <a:r>
              <a:rPr lang="en-US" sz="1800" i="1" dirty="0" err="1" smtClean="0">
                <a:solidFill>
                  <a:srgbClr val="000000"/>
                </a:solidFill>
              </a:rPr>
              <a:t>ketibdi</a:t>
            </a:r>
            <a:r>
              <a:rPr lang="en-US" sz="1800" i="1" dirty="0" smtClean="0">
                <a:solidFill>
                  <a:srgbClr val="000000"/>
                </a:solidFill>
              </a:rPr>
              <a:t>. </a:t>
            </a:r>
            <a:r>
              <a:rPr lang="en-US" sz="1800" i="1" dirty="0" err="1" smtClean="0">
                <a:solidFill>
                  <a:srgbClr val="000000"/>
                </a:solidFill>
              </a:rPr>
              <a:t>Alisher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Navoiy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og‘ir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xo‘rsinib</a:t>
            </a:r>
            <a:r>
              <a:rPr lang="en-US" sz="1800" i="1" dirty="0" smtClean="0">
                <a:solidFill>
                  <a:srgbClr val="000000"/>
                </a:solidFill>
              </a:rPr>
              <a:t>, “</a:t>
            </a:r>
            <a:r>
              <a:rPr lang="en-US" sz="1800" i="1" dirty="0" err="1" smtClean="0">
                <a:solidFill>
                  <a:srgbClr val="000000"/>
                </a:solidFill>
              </a:rPr>
              <a:t>qotil”ni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tezda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topib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kelishni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mulozimlariga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buyuribdi</a:t>
            </a:r>
            <a:r>
              <a:rPr lang="en-US" sz="1800" i="1" dirty="0" smtClean="0">
                <a:solidFill>
                  <a:srgbClr val="000000"/>
                </a:solidFill>
              </a:rPr>
              <a:t>.</a:t>
            </a:r>
          </a:p>
          <a:p>
            <a:pPr algn="just"/>
            <a:r>
              <a:rPr lang="en-US" sz="1800" i="1" dirty="0" smtClean="0">
                <a:solidFill>
                  <a:srgbClr val="000000"/>
                </a:solidFill>
              </a:rPr>
              <a:t>     </a:t>
            </a:r>
            <a:r>
              <a:rPr lang="en-US" sz="1800" i="1" dirty="0" err="1" smtClean="0">
                <a:solidFill>
                  <a:srgbClr val="000000"/>
                </a:solidFill>
              </a:rPr>
              <a:t>Mulozimlar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tezda</a:t>
            </a:r>
            <a:r>
              <a:rPr lang="en-US" sz="1800" i="1" dirty="0" smtClean="0">
                <a:solidFill>
                  <a:srgbClr val="000000"/>
                </a:solidFill>
              </a:rPr>
              <a:t> aft-</a:t>
            </a:r>
            <a:r>
              <a:rPr lang="en-US" sz="1800" i="1" dirty="0" err="1" smtClean="0">
                <a:solidFill>
                  <a:srgbClr val="000000"/>
                </a:solidFill>
              </a:rPr>
              <a:t>angori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sovuq</a:t>
            </a:r>
            <a:r>
              <a:rPr lang="en-US" sz="1800" i="1" dirty="0" smtClean="0">
                <a:solidFill>
                  <a:srgbClr val="000000"/>
                </a:solidFill>
              </a:rPr>
              <a:t>, </a:t>
            </a:r>
            <a:r>
              <a:rPr lang="en-US" sz="1800" i="1" dirty="0" err="1" smtClean="0">
                <a:solidFill>
                  <a:srgbClr val="000000"/>
                </a:solidFill>
              </a:rPr>
              <a:t>barzangiday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bir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kishini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ot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oldiga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solib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haydab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kelibdilar</a:t>
            </a:r>
            <a:r>
              <a:rPr lang="en-US" sz="1800" i="1" dirty="0" smtClean="0">
                <a:solidFill>
                  <a:srgbClr val="0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00789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80801"/>
            <a:ext cx="5616625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Birni</a:t>
            </a:r>
            <a:r>
              <a:rPr lang="en-US" sz="2400" dirty="0" smtClean="0"/>
              <a:t> </a:t>
            </a:r>
            <a:r>
              <a:rPr lang="en-US" sz="2400" dirty="0" err="1" smtClean="0"/>
              <a:t>kessang</a:t>
            </a:r>
            <a:r>
              <a:rPr lang="en-US" sz="2400" dirty="0" smtClean="0"/>
              <a:t>, </a:t>
            </a:r>
            <a:r>
              <a:rPr lang="en-US" sz="2400" dirty="0" err="1" smtClean="0"/>
              <a:t>o‘nni</a:t>
            </a:r>
            <a:r>
              <a:rPr lang="en-US" sz="2400" dirty="0" smtClean="0"/>
              <a:t> </a:t>
            </a:r>
            <a:r>
              <a:rPr lang="en-US" sz="2400" dirty="0" err="1" smtClean="0"/>
              <a:t>ek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71413" y="539924"/>
            <a:ext cx="558062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i="1" dirty="0" smtClean="0">
                <a:solidFill>
                  <a:srgbClr val="000000"/>
                </a:solidFill>
              </a:rPr>
              <a:t>   </a:t>
            </a:r>
            <a:r>
              <a:rPr lang="en-US" sz="1800" i="1" dirty="0" err="1" smtClean="0">
                <a:solidFill>
                  <a:srgbClr val="000000"/>
                </a:solidFill>
              </a:rPr>
              <a:t>Alisher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Navoiy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qattiq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g‘azablanganidan</a:t>
            </a:r>
            <a:r>
              <a:rPr lang="en-US" sz="1800" i="1" dirty="0" smtClean="0">
                <a:solidFill>
                  <a:srgbClr val="000000"/>
                </a:solidFill>
              </a:rPr>
              <a:t>:</a:t>
            </a:r>
          </a:p>
          <a:p>
            <a:pPr algn="just"/>
            <a:r>
              <a:rPr lang="en-US" sz="1800" i="1" dirty="0" smtClean="0">
                <a:solidFill>
                  <a:srgbClr val="000000"/>
                </a:solidFill>
              </a:rPr>
              <a:t>   –</a:t>
            </a:r>
            <a:r>
              <a:rPr lang="en-US" sz="1800" i="1" dirty="0" err="1" smtClean="0">
                <a:solidFill>
                  <a:srgbClr val="000000"/>
                </a:solidFill>
              </a:rPr>
              <a:t>Ey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qotil</a:t>
            </a:r>
            <a:r>
              <a:rPr lang="en-US" sz="1800" i="1" dirty="0" smtClean="0">
                <a:solidFill>
                  <a:srgbClr val="000000"/>
                </a:solidFill>
              </a:rPr>
              <a:t>, </a:t>
            </a:r>
            <a:r>
              <a:rPr lang="en-US" sz="1800" i="1" dirty="0" err="1" smtClean="0">
                <a:solidFill>
                  <a:srgbClr val="000000"/>
                </a:solidFill>
              </a:rPr>
              <a:t>nega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shunday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azim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terakni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nobud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qilding</a:t>
            </a:r>
            <a:r>
              <a:rPr lang="en-US" sz="1800" i="1" dirty="0" smtClean="0">
                <a:solidFill>
                  <a:srgbClr val="000000"/>
                </a:solidFill>
              </a:rPr>
              <a:t>? </a:t>
            </a:r>
            <a:r>
              <a:rPr lang="en-US" sz="1800" i="1" dirty="0" err="1" smtClean="0">
                <a:solidFill>
                  <a:srgbClr val="000000"/>
                </a:solidFill>
              </a:rPr>
              <a:t>Yo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bu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bilan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mendan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o‘ch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olmoqchi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bo‘ldingmi</a:t>
            </a:r>
            <a:r>
              <a:rPr lang="en-US" sz="1800" i="1" dirty="0" smtClean="0">
                <a:solidFill>
                  <a:srgbClr val="000000"/>
                </a:solidFill>
              </a:rPr>
              <a:t>? – </a:t>
            </a:r>
            <a:r>
              <a:rPr lang="en-US" sz="1800" i="1" dirty="0" err="1" smtClean="0">
                <a:solidFill>
                  <a:srgbClr val="000000"/>
                </a:solidFill>
              </a:rPr>
              <a:t>debdi</a:t>
            </a:r>
            <a:r>
              <a:rPr lang="en-US" sz="1800" i="1" dirty="0" smtClean="0">
                <a:solidFill>
                  <a:srgbClr val="000000"/>
                </a:solidFill>
              </a:rPr>
              <a:t>. </a:t>
            </a:r>
            <a:r>
              <a:rPr lang="en-US" sz="1800" i="1" dirty="0" err="1">
                <a:solidFill>
                  <a:srgbClr val="000000"/>
                </a:solidFill>
              </a:rPr>
              <a:t>K</a:t>
            </a:r>
            <a:r>
              <a:rPr lang="en-US" sz="1800" i="1" dirty="0" err="1" smtClean="0">
                <a:solidFill>
                  <a:srgbClr val="000000"/>
                </a:solidFill>
              </a:rPr>
              <a:t>eyin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mulozimlariga</a:t>
            </a:r>
            <a:r>
              <a:rPr lang="en-US" sz="1800" i="1" dirty="0" smtClean="0">
                <a:solidFill>
                  <a:srgbClr val="000000"/>
                </a:solidFill>
              </a:rPr>
              <a:t>: “Bu </a:t>
            </a:r>
            <a:r>
              <a:rPr lang="en-US" sz="1800" i="1" dirty="0" err="1" smtClean="0">
                <a:solidFill>
                  <a:srgbClr val="000000"/>
                </a:solidFill>
              </a:rPr>
              <a:t>yaramasni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qirq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darra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uringlar</a:t>
            </a:r>
            <a:r>
              <a:rPr lang="en-US" sz="1800" i="1" dirty="0" smtClean="0">
                <a:solidFill>
                  <a:srgbClr val="000000"/>
                </a:solidFill>
              </a:rPr>
              <a:t>”,– deb </a:t>
            </a:r>
            <a:r>
              <a:rPr lang="en-US" sz="1800" i="1" dirty="0" err="1" smtClean="0">
                <a:solidFill>
                  <a:srgbClr val="000000"/>
                </a:solidFill>
              </a:rPr>
              <a:t>buyuribdi</a:t>
            </a:r>
            <a:r>
              <a:rPr lang="en-US" sz="1800" i="1" dirty="0" smtClean="0">
                <a:solidFill>
                  <a:srgbClr val="000000"/>
                </a:solidFill>
              </a:rPr>
              <a:t>-da, </a:t>
            </a:r>
            <a:r>
              <a:rPr lang="en-US" sz="1800" i="1" dirty="0" err="1" smtClean="0">
                <a:solidFill>
                  <a:srgbClr val="000000"/>
                </a:solidFill>
              </a:rPr>
              <a:t>har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darra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urganda</a:t>
            </a:r>
            <a:r>
              <a:rPr lang="en-US" sz="1800" i="1" dirty="0" smtClean="0">
                <a:solidFill>
                  <a:srgbClr val="000000"/>
                </a:solidFill>
              </a:rPr>
              <a:t> “</a:t>
            </a:r>
            <a:r>
              <a:rPr lang="en-US" sz="1800" i="1" dirty="0" err="1" smtClean="0">
                <a:solidFill>
                  <a:srgbClr val="000000"/>
                </a:solidFill>
              </a:rPr>
              <a:t>biriga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o‘n</a:t>
            </a:r>
            <a:r>
              <a:rPr lang="en-US" sz="1800" i="1" dirty="0" smtClean="0">
                <a:solidFill>
                  <a:srgbClr val="000000"/>
                </a:solidFill>
              </a:rPr>
              <a:t>” </a:t>
            </a:r>
            <a:r>
              <a:rPr lang="en-US" sz="1800" i="1" dirty="0" err="1" smtClean="0">
                <a:solidFill>
                  <a:srgbClr val="000000"/>
                </a:solidFill>
              </a:rPr>
              <a:t>degan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hikmatni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takrorlab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turishni</a:t>
            </a:r>
            <a:r>
              <a:rPr lang="en-US" sz="1800" i="1" dirty="0" smtClean="0">
                <a:solidFill>
                  <a:srgbClr val="000000"/>
                </a:solidFill>
              </a:rPr>
              <a:t> ham </a:t>
            </a:r>
            <a:r>
              <a:rPr lang="en-US" sz="1800" i="1" dirty="0" err="1" smtClean="0">
                <a:solidFill>
                  <a:srgbClr val="000000"/>
                </a:solidFill>
              </a:rPr>
              <a:t>tayinlabdi</a:t>
            </a:r>
            <a:r>
              <a:rPr lang="en-US" sz="1800" i="1" dirty="0" smtClean="0">
                <a:solidFill>
                  <a:srgbClr val="000000"/>
                </a:solidFill>
              </a:rPr>
              <a:t>.</a:t>
            </a:r>
          </a:p>
          <a:p>
            <a:pPr algn="just"/>
            <a:r>
              <a:rPr lang="en-US" sz="1800" i="1" dirty="0" smtClean="0">
                <a:solidFill>
                  <a:srgbClr val="000000"/>
                </a:solidFill>
              </a:rPr>
              <a:t>   </a:t>
            </a:r>
            <a:r>
              <a:rPr lang="en-US" sz="1800" i="1" dirty="0" err="1" smtClean="0">
                <a:solidFill>
                  <a:srgbClr val="000000"/>
                </a:solidFill>
              </a:rPr>
              <a:t>Terakni</a:t>
            </a:r>
            <a:r>
              <a:rPr lang="en-US" sz="1800" i="1" dirty="0" smtClean="0">
                <a:solidFill>
                  <a:srgbClr val="000000"/>
                </a:solidFill>
              </a:rPr>
              <a:t> “</a:t>
            </a:r>
            <a:r>
              <a:rPr lang="en-US" sz="1800" i="1" dirty="0" err="1" smtClean="0">
                <a:solidFill>
                  <a:srgbClr val="000000"/>
                </a:solidFill>
              </a:rPr>
              <a:t>to‘sinbop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ekan</a:t>
            </a:r>
            <a:r>
              <a:rPr lang="en-US" sz="1800" i="1" dirty="0" smtClean="0">
                <a:solidFill>
                  <a:srgbClr val="000000"/>
                </a:solidFill>
              </a:rPr>
              <a:t>” deb </a:t>
            </a:r>
            <a:r>
              <a:rPr lang="en-US" sz="1800" i="1" dirty="0" err="1" smtClean="0">
                <a:solidFill>
                  <a:srgbClr val="000000"/>
                </a:solidFill>
              </a:rPr>
              <a:t>kesgan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odam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mahalla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imomi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ekan</a:t>
            </a:r>
            <a:r>
              <a:rPr lang="en-US" sz="1800" i="1" dirty="0" smtClean="0">
                <a:solidFill>
                  <a:srgbClr val="000000"/>
                </a:solidFill>
              </a:rPr>
              <a:t>, </a:t>
            </a:r>
            <a:r>
              <a:rPr lang="en-US" sz="1800" i="1" dirty="0" err="1" smtClean="0">
                <a:solidFill>
                  <a:srgbClr val="000000"/>
                </a:solidFill>
              </a:rPr>
              <a:t>qirq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darra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yegandan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keyin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mulla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mingan</a:t>
            </a:r>
            <a:r>
              <a:rPr lang="en-US" sz="1800" i="1" dirty="0" smtClean="0">
                <a:solidFill>
                  <a:srgbClr val="000000"/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854071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80801"/>
            <a:ext cx="5616625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Birni</a:t>
            </a:r>
            <a:r>
              <a:rPr lang="en-US" sz="2400" dirty="0" smtClean="0"/>
              <a:t> </a:t>
            </a:r>
            <a:r>
              <a:rPr lang="en-US" sz="2400" dirty="0" err="1" smtClean="0"/>
              <a:t>kessang</a:t>
            </a:r>
            <a:r>
              <a:rPr lang="en-US" sz="2400" dirty="0" smtClean="0"/>
              <a:t>, </a:t>
            </a:r>
            <a:r>
              <a:rPr lang="en-US" sz="2400" dirty="0" err="1" smtClean="0"/>
              <a:t>o‘nni</a:t>
            </a:r>
            <a:r>
              <a:rPr lang="en-US" sz="2400" dirty="0" smtClean="0"/>
              <a:t> </a:t>
            </a:r>
            <a:r>
              <a:rPr lang="en-US" sz="2400" dirty="0" err="1" smtClean="0"/>
              <a:t>ek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71413" y="539924"/>
            <a:ext cx="558062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i="1" dirty="0" err="1" smtClean="0">
                <a:solidFill>
                  <a:srgbClr val="000000"/>
                </a:solidFill>
              </a:rPr>
              <a:t>eshakday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yuvosh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bo‘lib</a:t>
            </a:r>
            <a:r>
              <a:rPr lang="en-US" sz="1800" i="1" dirty="0" smtClean="0">
                <a:solidFill>
                  <a:srgbClr val="000000"/>
                </a:solidFill>
              </a:rPr>
              <a:t>, </a:t>
            </a:r>
            <a:r>
              <a:rPr lang="en-US" sz="1800" i="1" dirty="0" err="1" smtClean="0">
                <a:solidFill>
                  <a:srgbClr val="000000"/>
                </a:solidFill>
              </a:rPr>
              <a:t>tavbasiga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tayanibdi</a:t>
            </a:r>
            <a:r>
              <a:rPr lang="en-US" sz="1800" i="1" dirty="0" smtClean="0">
                <a:solidFill>
                  <a:srgbClr val="000000"/>
                </a:solidFill>
              </a:rPr>
              <a:t>. </a:t>
            </a:r>
            <a:r>
              <a:rPr lang="en-US" sz="1800" i="1" dirty="0" err="1" smtClean="0">
                <a:solidFill>
                  <a:srgbClr val="000000"/>
                </a:solidFill>
              </a:rPr>
              <a:t>Keyin</a:t>
            </a:r>
            <a:r>
              <a:rPr lang="en-US" sz="1800" i="1" dirty="0" smtClean="0">
                <a:solidFill>
                  <a:srgbClr val="000000"/>
                </a:solidFill>
              </a:rPr>
              <a:t> u </a:t>
            </a:r>
            <a:r>
              <a:rPr lang="en-US" sz="1800" i="1" dirty="0" err="1" smtClean="0">
                <a:solidFill>
                  <a:srgbClr val="000000"/>
                </a:solidFill>
              </a:rPr>
              <a:t>Alisher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Navoiyning</a:t>
            </a:r>
            <a:r>
              <a:rPr lang="en-US" sz="1800" i="1" dirty="0" smtClean="0">
                <a:solidFill>
                  <a:srgbClr val="000000"/>
                </a:solidFill>
              </a:rPr>
              <a:t> “</a:t>
            </a:r>
            <a:r>
              <a:rPr lang="en-US" sz="1800" i="1" dirty="0" err="1" smtClean="0">
                <a:solidFill>
                  <a:srgbClr val="000000"/>
                </a:solidFill>
              </a:rPr>
              <a:t>biriga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o‘n</a:t>
            </a:r>
            <a:r>
              <a:rPr lang="en-US" sz="1800" i="1" dirty="0" smtClean="0">
                <a:solidFill>
                  <a:srgbClr val="000000"/>
                </a:solidFill>
              </a:rPr>
              <a:t>” </a:t>
            </a:r>
            <a:r>
              <a:rPr lang="en-US" sz="1800" i="1" dirty="0" err="1" smtClean="0">
                <a:solidFill>
                  <a:srgbClr val="000000"/>
                </a:solidFill>
              </a:rPr>
              <a:t>degan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hikmatining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ma’nosini</a:t>
            </a:r>
            <a:r>
              <a:rPr lang="en-US" sz="1800" i="1" dirty="0" smtClean="0">
                <a:solidFill>
                  <a:srgbClr val="000000"/>
                </a:solidFill>
              </a:rPr>
              <a:t> ham </a:t>
            </a:r>
            <a:r>
              <a:rPr lang="en-US" sz="1800" i="1" dirty="0" err="1" smtClean="0">
                <a:solidFill>
                  <a:srgbClr val="000000"/>
                </a:solidFill>
              </a:rPr>
              <a:t>tushunib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olibdi</a:t>
            </a:r>
            <a:r>
              <a:rPr lang="en-US" sz="1800" i="1" dirty="0" smtClean="0">
                <a:solidFill>
                  <a:srgbClr val="000000"/>
                </a:solidFill>
              </a:rPr>
              <a:t>. </a:t>
            </a:r>
            <a:r>
              <a:rPr lang="en-US" sz="1800" i="1" dirty="0" err="1" smtClean="0">
                <a:solidFill>
                  <a:srgbClr val="000000"/>
                </a:solidFill>
              </a:rPr>
              <a:t>Qotil-imom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shundan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keyin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o‘sha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tepalikka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o‘n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tup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terak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o‘tqazib</a:t>
            </a:r>
            <a:r>
              <a:rPr lang="en-US" sz="1800" i="1" dirty="0" smtClean="0">
                <a:solidFill>
                  <a:srgbClr val="000000"/>
                </a:solidFill>
              </a:rPr>
              <a:t>, </a:t>
            </a:r>
            <a:r>
              <a:rPr lang="en-US" sz="1800" i="1" dirty="0" err="1" smtClean="0">
                <a:solidFill>
                  <a:srgbClr val="000000"/>
                </a:solidFill>
              </a:rPr>
              <a:t>parvarish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qilishga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kirishibdi</a:t>
            </a:r>
            <a:r>
              <a:rPr lang="en-US" sz="1800" i="1" dirty="0" smtClean="0">
                <a:solidFill>
                  <a:srgbClr val="000000"/>
                </a:solidFill>
              </a:rPr>
              <a:t>.</a:t>
            </a:r>
          </a:p>
          <a:p>
            <a:pPr algn="just"/>
            <a:r>
              <a:rPr lang="en-US" sz="1800" i="1" dirty="0" smtClean="0">
                <a:solidFill>
                  <a:srgbClr val="000000"/>
                </a:solidFill>
              </a:rPr>
              <a:t>     </a:t>
            </a:r>
            <a:r>
              <a:rPr lang="en-US" sz="1800" i="1" dirty="0" err="1" smtClean="0">
                <a:solidFill>
                  <a:srgbClr val="000000"/>
                </a:solidFill>
              </a:rPr>
              <a:t>Bir-ikki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yil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ichida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teraklar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ko‘kka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bo‘y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cho‘zib</a:t>
            </a:r>
            <a:r>
              <a:rPr lang="en-US" sz="1800" i="1" dirty="0" smtClean="0">
                <a:solidFill>
                  <a:srgbClr val="000000"/>
                </a:solidFill>
              </a:rPr>
              <a:t>, </a:t>
            </a:r>
            <a:r>
              <a:rPr lang="en-US" sz="1800" i="1" dirty="0" err="1" smtClean="0">
                <a:solidFill>
                  <a:srgbClr val="000000"/>
                </a:solidFill>
              </a:rPr>
              <a:t>gurkirab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qolibdi</a:t>
            </a:r>
            <a:r>
              <a:rPr lang="en-US" sz="1800" i="1" dirty="0" smtClean="0">
                <a:solidFill>
                  <a:srgbClr val="000000"/>
                </a:solidFill>
              </a:rPr>
              <a:t>. </a:t>
            </a:r>
            <a:r>
              <a:rPr lang="en-US" sz="1800" i="1" dirty="0" err="1" smtClean="0">
                <a:solidFill>
                  <a:srgbClr val="000000"/>
                </a:solidFill>
              </a:rPr>
              <a:t>Alisher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Navoiy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o‘z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mulozimlari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bilan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yana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o‘sha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tepalikka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kelib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qarasa</a:t>
            </a:r>
            <a:r>
              <a:rPr lang="en-US" sz="1800" i="1" dirty="0" smtClean="0">
                <a:solidFill>
                  <a:srgbClr val="000000"/>
                </a:solidFill>
              </a:rPr>
              <a:t>, </a:t>
            </a:r>
            <a:r>
              <a:rPr lang="en-US" sz="1800" i="1" dirty="0" err="1" smtClean="0">
                <a:solidFill>
                  <a:srgbClr val="000000"/>
                </a:solidFill>
              </a:rPr>
              <a:t>yosh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teraklar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bahor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shabadasining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yengil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epkinida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sokin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shivirlab</a:t>
            </a:r>
            <a:endParaRPr lang="en-US" sz="1800" i="1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669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80801"/>
            <a:ext cx="5616625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Birni</a:t>
            </a:r>
            <a:r>
              <a:rPr lang="en-US" sz="2400" dirty="0" smtClean="0"/>
              <a:t> </a:t>
            </a:r>
            <a:r>
              <a:rPr lang="en-US" sz="2400" dirty="0" err="1" smtClean="0"/>
              <a:t>kessang</a:t>
            </a:r>
            <a:r>
              <a:rPr lang="en-US" sz="2400" dirty="0" smtClean="0"/>
              <a:t>, </a:t>
            </a:r>
            <a:r>
              <a:rPr lang="en-US" sz="2400" dirty="0" err="1" smtClean="0"/>
              <a:t>o‘nni</a:t>
            </a:r>
            <a:r>
              <a:rPr lang="en-US" sz="2400" dirty="0" smtClean="0"/>
              <a:t> </a:t>
            </a:r>
            <a:r>
              <a:rPr lang="en-US" sz="2400" dirty="0" err="1" smtClean="0"/>
              <a:t>ek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71413" y="539924"/>
            <a:ext cx="55806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i="1" dirty="0" err="1">
                <a:solidFill>
                  <a:srgbClr val="000000"/>
                </a:solidFill>
              </a:rPr>
              <a:t>k</a:t>
            </a:r>
            <a:r>
              <a:rPr lang="en-US" sz="1800" i="1" dirty="0" err="1" smtClean="0">
                <a:solidFill>
                  <a:srgbClr val="000000"/>
                </a:solidFill>
              </a:rPr>
              <a:t>uylayotgan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ekan</a:t>
            </a:r>
            <a:r>
              <a:rPr lang="en-US" sz="1800" i="1" dirty="0" smtClean="0">
                <a:solidFill>
                  <a:srgbClr val="000000"/>
                </a:solidFill>
              </a:rPr>
              <a:t>.</a:t>
            </a:r>
          </a:p>
          <a:p>
            <a:pPr algn="just"/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smtClean="0">
                <a:solidFill>
                  <a:srgbClr val="000000"/>
                </a:solidFill>
              </a:rPr>
              <a:t>   </a:t>
            </a:r>
            <a:r>
              <a:rPr lang="en-US" sz="1800" i="1" dirty="0" err="1">
                <a:solidFill>
                  <a:srgbClr val="000000"/>
                </a:solidFill>
              </a:rPr>
              <a:t>S</a:t>
            </a:r>
            <a:r>
              <a:rPr lang="en-US" sz="1800" i="1" dirty="0" err="1" smtClean="0">
                <a:solidFill>
                  <a:srgbClr val="000000"/>
                </a:solidFill>
              </a:rPr>
              <a:t>hu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terak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bahona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bo‘libdi-yu</a:t>
            </a:r>
            <a:r>
              <a:rPr lang="en-US" sz="1800" i="1" dirty="0" smtClean="0">
                <a:solidFill>
                  <a:srgbClr val="000000"/>
                </a:solidFill>
              </a:rPr>
              <a:t>, </a:t>
            </a:r>
            <a:r>
              <a:rPr lang="en-US" sz="1800" i="1" dirty="0" err="1" smtClean="0">
                <a:solidFill>
                  <a:srgbClr val="000000"/>
                </a:solidFill>
              </a:rPr>
              <a:t>Astrobodda</a:t>
            </a:r>
            <a:r>
              <a:rPr lang="en-US" sz="1800" i="1" dirty="0" smtClean="0">
                <a:solidFill>
                  <a:srgbClr val="000000"/>
                </a:solidFill>
              </a:rPr>
              <a:t> bog‘-u </a:t>
            </a:r>
            <a:r>
              <a:rPr lang="en-US" sz="1800" i="1" dirty="0" err="1" smtClean="0">
                <a:solidFill>
                  <a:srgbClr val="000000"/>
                </a:solidFill>
              </a:rPr>
              <a:t>rog‘lar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ko‘paya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boshlabdi</a:t>
            </a:r>
            <a:r>
              <a:rPr lang="en-US" sz="1800" i="1" dirty="0" smtClean="0">
                <a:solidFill>
                  <a:srgbClr val="000000"/>
                </a:solidFill>
              </a:rPr>
              <a:t>. El-u </a:t>
            </a:r>
            <a:r>
              <a:rPr lang="en-US" sz="1800" i="1" dirty="0" err="1" smtClean="0">
                <a:solidFill>
                  <a:srgbClr val="000000"/>
                </a:solidFill>
              </a:rPr>
              <a:t>yurtga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fayz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kiribdi</a:t>
            </a:r>
            <a:r>
              <a:rPr lang="en-US" sz="1800" i="1" dirty="0" smtClean="0">
                <a:solidFill>
                  <a:srgbClr val="000000"/>
                </a:solidFill>
              </a:rPr>
              <a:t>.</a:t>
            </a:r>
          </a:p>
        </p:txBody>
      </p:sp>
      <p:pic>
        <p:nvPicPr>
          <p:cNvPr id="5" name="Рисунок 4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441" y="1457946"/>
            <a:ext cx="1166838" cy="16200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1727" y="1472804"/>
            <a:ext cx="2744182" cy="16368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88903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80801"/>
            <a:ext cx="5616625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Birni</a:t>
            </a:r>
            <a:r>
              <a:rPr lang="en-US" sz="2400" dirty="0" smtClean="0"/>
              <a:t> </a:t>
            </a:r>
            <a:r>
              <a:rPr lang="en-US" sz="2400" dirty="0" err="1" smtClean="0"/>
              <a:t>kessang</a:t>
            </a:r>
            <a:r>
              <a:rPr lang="en-US" sz="2400" dirty="0" smtClean="0"/>
              <a:t>, </a:t>
            </a:r>
            <a:r>
              <a:rPr lang="en-US" sz="2400" dirty="0" err="1" smtClean="0"/>
              <a:t>o‘nni</a:t>
            </a:r>
            <a:r>
              <a:rPr lang="en-US" sz="2400" dirty="0" smtClean="0"/>
              <a:t> </a:t>
            </a:r>
            <a:r>
              <a:rPr lang="en-US" sz="2400" dirty="0" err="1" smtClean="0"/>
              <a:t>ek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71413" y="635739"/>
            <a:ext cx="55806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i="1" dirty="0" err="1" smtClean="0">
                <a:solidFill>
                  <a:srgbClr val="000000"/>
                </a:solidFill>
              </a:rPr>
              <a:t>Reja</a:t>
            </a:r>
            <a:r>
              <a:rPr lang="en-US" sz="1800" i="1" dirty="0" smtClean="0">
                <a:solidFill>
                  <a:srgbClr val="000000"/>
                </a:solidFill>
              </a:rPr>
              <a:t>:</a:t>
            </a:r>
          </a:p>
          <a:p>
            <a:pPr marL="342900" indent="-342900" algn="just">
              <a:buAutoNum type="arabicPeriod"/>
            </a:pPr>
            <a:r>
              <a:rPr lang="en-US" sz="1800" i="1" dirty="0" err="1" smtClean="0">
                <a:solidFill>
                  <a:srgbClr val="000000"/>
                </a:solidFill>
              </a:rPr>
              <a:t>G‘azalxon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terakni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qo‘msab</a:t>
            </a:r>
            <a:r>
              <a:rPr lang="en-US" sz="1800" i="1" dirty="0" smtClean="0">
                <a:solidFill>
                  <a:srgbClr val="000000"/>
                </a:solidFill>
              </a:rPr>
              <a:t>.</a:t>
            </a:r>
          </a:p>
          <a:p>
            <a:pPr marL="342900" indent="-342900" algn="just">
              <a:buAutoNum type="arabicPeriod"/>
            </a:pPr>
            <a:r>
              <a:rPr lang="en-US" sz="1800" i="1" dirty="0" smtClean="0">
                <a:solidFill>
                  <a:srgbClr val="000000"/>
                </a:solidFill>
              </a:rPr>
              <a:t>“</a:t>
            </a:r>
            <a:r>
              <a:rPr lang="en-US" sz="1800" i="1" dirty="0" err="1" smtClean="0">
                <a:solidFill>
                  <a:srgbClr val="000000"/>
                </a:solidFill>
              </a:rPr>
              <a:t>Biriga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o‘n</a:t>
            </a:r>
            <a:r>
              <a:rPr lang="en-US" sz="1800" i="1" dirty="0" smtClean="0">
                <a:solidFill>
                  <a:srgbClr val="000000"/>
                </a:solidFill>
              </a:rPr>
              <a:t>” </a:t>
            </a:r>
            <a:r>
              <a:rPr lang="en-US" sz="1800" i="1" dirty="0" err="1" smtClean="0">
                <a:solidFill>
                  <a:srgbClr val="000000"/>
                </a:solidFill>
              </a:rPr>
              <a:t>hikmati</a:t>
            </a:r>
            <a:r>
              <a:rPr lang="en-US" sz="1800" i="1" dirty="0" smtClean="0">
                <a:solidFill>
                  <a:srgbClr val="000000"/>
                </a:solidFill>
              </a:rPr>
              <a:t>.</a:t>
            </a:r>
          </a:p>
          <a:p>
            <a:pPr marL="342900" indent="-342900" algn="just">
              <a:buAutoNum type="arabicPeriod"/>
            </a:pPr>
            <a:r>
              <a:rPr lang="en-US" sz="1800" i="1" dirty="0" smtClean="0">
                <a:solidFill>
                  <a:srgbClr val="000000"/>
                </a:solidFill>
              </a:rPr>
              <a:t>El-u yurt </a:t>
            </a:r>
            <a:r>
              <a:rPr lang="en-US" sz="1800" i="1" dirty="0" err="1" smtClean="0">
                <a:solidFill>
                  <a:srgbClr val="000000"/>
                </a:solidFill>
              </a:rPr>
              <a:t>obodligi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yo‘lida</a:t>
            </a:r>
            <a:r>
              <a:rPr lang="en-US" sz="1800" i="1" dirty="0" smtClean="0">
                <a:solidFill>
                  <a:srgbClr val="000000"/>
                </a:solidFill>
              </a:rPr>
              <a:t>.</a:t>
            </a:r>
          </a:p>
          <a:p>
            <a:pPr algn="r"/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smtClean="0">
                <a:solidFill>
                  <a:srgbClr val="000000"/>
                </a:solidFill>
              </a:rPr>
              <a:t>Bog‘ </a:t>
            </a:r>
            <a:r>
              <a:rPr lang="en-US" sz="1800" i="1" dirty="0" err="1" smtClean="0">
                <a:solidFill>
                  <a:srgbClr val="000000"/>
                </a:solidFill>
              </a:rPr>
              <a:t>jamoli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bog‘bondan</a:t>
            </a:r>
            <a:r>
              <a:rPr lang="en-US" sz="1800" i="1" dirty="0" smtClean="0">
                <a:solidFill>
                  <a:srgbClr val="000000"/>
                </a:solidFill>
              </a:rPr>
              <a:t>.</a:t>
            </a:r>
          </a:p>
          <a:p>
            <a:pPr algn="r"/>
            <a:r>
              <a:rPr lang="en-US" sz="1800" i="1" dirty="0" smtClean="0">
                <a:solidFill>
                  <a:srgbClr val="000000"/>
                </a:solidFill>
              </a:rPr>
              <a:t>(</a:t>
            </a:r>
            <a:r>
              <a:rPr lang="en-US" sz="1800" i="1" dirty="0" err="1" smtClean="0">
                <a:solidFill>
                  <a:srgbClr val="000000"/>
                </a:solidFill>
              </a:rPr>
              <a:t>Maqol</a:t>
            </a:r>
            <a:r>
              <a:rPr lang="en-US" sz="1800" i="1" dirty="0" smtClean="0">
                <a:solidFill>
                  <a:srgbClr val="000000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156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000" dirty="0" err="1" smtClean="0"/>
              <a:t>Mustaqil</a:t>
            </a:r>
            <a:r>
              <a:rPr lang="en-US" sz="2000" dirty="0" smtClean="0"/>
              <a:t> </a:t>
            </a:r>
            <a:r>
              <a:rPr lang="en-US" sz="2000" dirty="0" err="1" smtClean="0"/>
              <a:t>bajarish</a:t>
            </a:r>
            <a:r>
              <a:rPr lang="en-US" sz="2000" dirty="0" smtClean="0"/>
              <a:t> </a:t>
            </a:r>
            <a:r>
              <a:rPr lang="en-US" sz="2000" dirty="0" err="1" smtClean="0"/>
              <a:t>uchun</a:t>
            </a:r>
            <a:r>
              <a:rPr lang="en-US" sz="2000" dirty="0" smtClean="0"/>
              <a:t> </a:t>
            </a:r>
            <a:r>
              <a:rPr lang="en-US" sz="2000" smtClean="0"/>
              <a:t>topshiriqlar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7974" y="611932"/>
            <a:ext cx="5400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 algn="just">
              <a:buAutoNum type="arabicPeriod"/>
            </a:pPr>
            <a:r>
              <a:rPr lang="en-US" sz="1800" i="1" dirty="0" err="1" smtClean="0">
                <a:solidFill>
                  <a:srgbClr val="000000"/>
                </a:solidFill>
              </a:rPr>
              <a:t>Matn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mazmunini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eslab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qoling</a:t>
            </a:r>
            <a:r>
              <a:rPr lang="en-US" sz="1800" i="1" dirty="0" smtClean="0">
                <a:solidFill>
                  <a:srgbClr val="000000"/>
                </a:solidFill>
              </a:rPr>
              <a:t>, “</a:t>
            </a:r>
            <a:r>
              <a:rPr lang="en-US" sz="1800" i="1" dirty="0" err="1" smtClean="0">
                <a:solidFill>
                  <a:srgbClr val="000000"/>
                </a:solidFill>
              </a:rPr>
              <a:t>o‘ldirib</a:t>
            </a:r>
            <a:r>
              <a:rPr lang="en-US" sz="1800" i="1" dirty="0" smtClean="0">
                <a:solidFill>
                  <a:srgbClr val="000000"/>
                </a:solidFill>
              </a:rPr>
              <a:t>”, “</a:t>
            </a:r>
            <a:r>
              <a:rPr lang="en-US" sz="1800" i="1" dirty="0" err="1" smtClean="0">
                <a:solidFill>
                  <a:srgbClr val="000000"/>
                </a:solidFill>
              </a:rPr>
              <a:t>qotil</a:t>
            </a:r>
            <a:r>
              <a:rPr lang="en-US" sz="1800" i="1" dirty="0" smtClean="0">
                <a:solidFill>
                  <a:srgbClr val="000000"/>
                </a:solidFill>
              </a:rPr>
              <a:t>” </a:t>
            </a:r>
            <a:r>
              <a:rPr lang="en-US" sz="1800" i="1" dirty="0" err="1" smtClean="0">
                <a:solidFill>
                  <a:srgbClr val="000000"/>
                </a:solidFill>
              </a:rPr>
              <a:t>so‘zlari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qaysi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ma’noda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qo‘llanganini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izohlang</a:t>
            </a:r>
            <a:r>
              <a:rPr lang="en-US" sz="1800" i="1" dirty="0" smtClean="0">
                <a:solidFill>
                  <a:srgbClr val="000000"/>
                </a:solidFill>
              </a:rPr>
              <a:t>.</a:t>
            </a:r>
          </a:p>
          <a:p>
            <a:pPr marL="228600" indent="-228600" algn="just">
              <a:buAutoNum type="arabicPeriod"/>
            </a:pPr>
            <a:r>
              <a:rPr lang="en-US" sz="1800" i="1" dirty="0" err="1" smtClean="0">
                <a:solidFill>
                  <a:srgbClr val="000000"/>
                </a:solidFill>
              </a:rPr>
              <a:t>Reja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tuzib</a:t>
            </a:r>
            <a:r>
              <a:rPr lang="en-US" sz="1800" i="1" dirty="0" smtClean="0">
                <a:solidFill>
                  <a:srgbClr val="000000"/>
                </a:solidFill>
              </a:rPr>
              <a:t>, </a:t>
            </a:r>
            <a:r>
              <a:rPr lang="en-US" sz="1800" i="1" dirty="0" err="1" smtClean="0">
                <a:solidFill>
                  <a:srgbClr val="000000"/>
                </a:solidFill>
              </a:rPr>
              <a:t>bayon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yozing</a:t>
            </a:r>
            <a:r>
              <a:rPr lang="en-US" sz="1800" i="1" dirty="0" smtClean="0">
                <a:solidFill>
                  <a:srgbClr val="000000"/>
                </a:solidFill>
              </a:rPr>
              <a:t>.</a:t>
            </a:r>
            <a:endParaRPr lang="ru-RU" sz="1800" i="1" dirty="0">
              <a:solidFill>
                <a:srgbClr val="000000"/>
              </a:solidFill>
            </a:endParaRPr>
          </a:p>
        </p:txBody>
      </p:sp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833" y="1620044"/>
            <a:ext cx="1377750" cy="1404020"/>
          </a:xfrm>
          <a:prstGeom prst="rect">
            <a:avLst/>
          </a:prstGeom>
        </p:spPr>
      </p:pic>
      <p:pic>
        <p:nvPicPr>
          <p:cNvPr id="7" name="Рисунок 6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104" y="1975200"/>
            <a:ext cx="2015629" cy="1012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008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111578"/>
            <a:ext cx="5616625" cy="32442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000" dirty="0" err="1" smtClean="0"/>
              <a:t>Bayon</a:t>
            </a:r>
            <a:endParaRPr lang="en-US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143421" y="640526"/>
            <a:ext cx="55086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arenR"/>
            </a:pPr>
            <a:r>
              <a:rPr lang="en-US" sz="1800" dirty="0" err="1" smtClean="0">
                <a:solidFill>
                  <a:srgbClr val="000000"/>
                </a:solidFill>
              </a:rPr>
              <a:t>voqea</a:t>
            </a:r>
            <a:r>
              <a:rPr lang="en-US" sz="1800" dirty="0">
                <a:solidFill>
                  <a:srgbClr val="000000"/>
                </a:solidFill>
              </a:rPr>
              <a:t>, </a:t>
            </a:r>
            <a:r>
              <a:rPr lang="en-US" sz="1800" dirty="0" err="1">
                <a:solidFill>
                  <a:srgbClr val="000000"/>
                </a:solidFill>
              </a:rPr>
              <a:t>hodisa</a:t>
            </a:r>
            <a:r>
              <a:rPr lang="en-US" sz="1800" dirty="0">
                <a:solidFill>
                  <a:srgbClr val="000000"/>
                </a:solidFill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</a:rPr>
              <a:t>fikr-mulohazalarning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ogʻzaki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yoki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yozma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ifodasi</a:t>
            </a:r>
            <a:r>
              <a:rPr lang="en-US" sz="1800" dirty="0">
                <a:solidFill>
                  <a:srgbClr val="000000"/>
                </a:solidFill>
              </a:rPr>
              <a:t>; </a:t>
            </a:r>
            <a:endParaRPr lang="en-US" sz="1800" dirty="0" smtClean="0">
              <a:solidFill>
                <a:srgbClr val="000000"/>
              </a:solidFill>
            </a:endParaRPr>
          </a:p>
          <a:p>
            <a:pPr marL="342900" indent="-342900" algn="just">
              <a:buAutoNum type="arabicParenR"/>
            </a:pPr>
            <a:r>
              <a:rPr lang="en-US" sz="1800" dirty="0" err="1" smtClean="0">
                <a:solidFill>
                  <a:srgbClr val="000000"/>
                </a:solidFill>
              </a:rPr>
              <a:t>matnni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oʻqib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yoki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aytib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berilganlar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asosida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yozib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chiqilgan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ish</a:t>
            </a:r>
            <a:r>
              <a:rPr lang="en-US" sz="1800" dirty="0">
                <a:solidFill>
                  <a:srgbClr val="000000"/>
                </a:solidFill>
              </a:rPr>
              <a:t>.</a:t>
            </a:r>
            <a:endParaRPr lang="ru-RU" sz="1800" dirty="0">
              <a:solidFill>
                <a:srgbClr val="000000"/>
              </a:solidFill>
            </a:endParaRPr>
          </a:p>
        </p:txBody>
      </p:sp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765" y="1584040"/>
            <a:ext cx="1695727" cy="1509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292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111578"/>
            <a:ext cx="5616625" cy="32442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000" dirty="0" err="1" smtClean="0"/>
              <a:t>Bayon</a:t>
            </a:r>
            <a:endParaRPr lang="en-US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143421" y="575928"/>
            <a:ext cx="55086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dirty="0" smtClean="0">
                <a:solidFill>
                  <a:srgbClr val="000000"/>
                </a:solidFill>
              </a:rPr>
              <a:t>    </a:t>
            </a:r>
            <a:r>
              <a:rPr lang="en-US" sz="1800" dirty="0" err="1" smtClean="0">
                <a:solidFill>
                  <a:srgbClr val="000000"/>
                </a:solidFill>
              </a:rPr>
              <a:t>Bayon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yozma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ishlarning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asosiy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turlaridan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biri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bo‘lib</a:t>
            </a:r>
            <a:r>
              <a:rPr lang="en-US" sz="1800" dirty="0" smtClean="0">
                <a:solidFill>
                  <a:srgbClr val="000000"/>
                </a:solidFill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</a:rPr>
              <a:t>o</a:t>
            </a:r>
            <a:r>
              <a:rPr lang="en-US" sz="1800" dirty="0" err="1">
                <a:solidFill>
                  <a:srgbClr val="000000"/>
                </a:solidFill>
              </a:rPr>
              <a:t>‘</a:t>
            </a:r>
            <a:r>
              <a:rPr lang="en-US" sz="1800" dirty="0" err="1" smtClean="0">
                <a:solidFill>
                  <a:srgbClr val="000000"/>
                </a:solidFill>
              </a:rPr>
              <a:t>quvchining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matn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mazmunini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o‘z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so‘zi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bilan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yozma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ravishda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qayta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bayon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etishdan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iborat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ijodiy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ishidir</a:t>
            </a:r>
            <a:r>
              <a:rPr lang="en-US" sz="1800" dirty="0" smtClean="0">
                <a:solidFill>
                  <a:srgbClr val="000000"/>
                </a:solidFill>
              </a:rPr>
              <a:t>. </a:t>
            </a:r>
            <a:endParaRPr lang="ru-RU" sz="1800" dirty="0">
              <a:solidFill>
                <a:srgbClr val="0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7962" y="1802966"/>
            <a:ext cx="55086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dirty="0" smtClean="0">
                <a:solidFill>
                  <a:srgbClr val="000000"/>
                </a:solidFill>
              </a:rPr>
              <a:t>     </a:t>
            </a:r>
            <a:r>
              <a:rPr lang="en-US" sz="1800" dirty="0" err="1" smtClean="0">
                <a:solidFill>
                  <a:srgbClr val="000000"/>
                </a:solidFill>
              </a:rPr>
              <a:t>Tanlangan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matnni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adabiy-badiiy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jihatdan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aniq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va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puxta</a:t>
            </a:r>
            <a:r>
              <a:rPr lang="en-US" sz="1800" dirty="0" smtClean="0">
                <a:solidFill>
                  <a:srgbClr val="000000"/>
                </a:solidFill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</a:rPr>
              <a:t>mantiqiy</a:t>
            </a:r>
            <a:r>
              <a:rPr lang="en-US" sz="1800" dirty="0" smtClean="0">
                <a:solidFill>
                  <a:srgbClr val="000000"/>
                </a:solidFill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</a:rPr>
              <a:t>izchil</a:t>
            </a:r>
            <a:r>
              <a:rPr lang="en-US" sz="1800" dirty="0" smtClean="0">
                <a:solidFill>
                  <a:srgbClr val="000000"/>
                </a:solidFill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</a:rPr>
              <a:t>ijtimoiy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hayot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va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voqelik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bilan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bog‘liq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holda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yoritishga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o‘rgatish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maqsadida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tez-tez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bayon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o‘tkazib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turish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maqsadga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muvofiqdir</a:t>
            </a:r>
            <a:r>
              <a:rPr lang="en-US" sz="1800" dirty="0" smtClean="0">
                <a:solidFill>
                  <a:srgbClr val="000000"/>
                </a:solidFill>
              </a:rPr>
              <a:t>.</a:t>
            </a:r>
            <a:endParaRPr lang="ru-RU" sz="1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9954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111578"/>
            <a:ext cx="5616625" cy="32442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000" dirty="0" err="1" smtClean="0"/>
              <a:t>Ijodiy</a:t>
            </a:r>
            <a:r>
              <a:rPr lang="en-US" sz="2000" dirty="0" smtClean="0"/>
              <a:t> </a:t>
            </a:r>
            <a:r>
              <a:rPr lang="en-US" sz="2000" dirty="0" err="1" smtClean="0"/>
              <a:t>bayon</a:t>
            </a:r>
            <a:r>
              <a:rPr lang="en-US" sz="2000" dirty="0" smtClean="0"/>
              <a:t> </a:t>
            </a:r>
            <a:r>
              <a:rPr lang="en-US" sz="2000" dirty="0" err="1" smtClean="0"/>
              <a:t>turlari</a:t>
            </a:r>
            <a:endParaRPr lang="en-US" sz="2000" dirty="0"/>
          </a:p>
        </p:txBody>
      </p:sp>
      <p:sp>
        <p:nvSpPr>
          <p:cNvPr id="3" name="Загнутый угол 2"/>
          <p:cNvSpPr/>
          <p:nvPr/>
        </p:nvSpPr>
        <p:spPr>
          <a:xfrm>
            <a:off x="683481" y="611932"/>
            <a:ext cx="2052228" cy="565212"/>
          </a:xfrm>
          <a:prstGeom prst="foldedCorner">
            <a:avLst>
              <a:gd name="adj" fmla="val 50000"/>
            </a:avLst>
          </a:prstGeom>
          <a:ln>
            <a:solidFill>
              <a:srgbClr val="00206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 smtClean="0"/>
          </a:p>
          <a:p>
            <a:pPr algn="ctr"/>
            <a:r>
              <a:rPr lang="en-US" sz="1400" b="1" dirty="0" err="1" smtClean="0"/>
              <a:t>Shaxsini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o‘zgartirib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yozish</a:t>
            </a:r>
            <a:endParaRPr lang="ru-RU" sz="1400" b="1" dirty="0"/>
          </a:p>
        </p:txBody>
      </p:sp>
      <p:sp>
        <p:nvSpPr>
          <p:cNvPr id="6" name="Загнутый угол 5"/>
          <p:cNvSpPr/>
          <p:nvPr/>
        </p:nvSpPr>
        <p:spPr>
          <a:xfrm>
            <a:off x="1403561" y="1260004"/>
            <a:ext cx="2052228" cy="565212"/>
          </a:xfrm>
          <a:prstGeom prst="foldedCorner">
            <a:avLst>
              <a:gd name="adj" fmla="val 50000"/>
            </a:avLst>
          </a:prstGeom>
          <a:ln>
            <a:solidFill>
              <a:srgbClr val="00206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 smtClean="0"/>
          </a:p>
          <a:p>
            <a:pPr algn="ctr"/>
            <a:r>
              <a:rPr lang="en-US" sz="1400" b="1" dirty="0" err="1" smtClean="0"/>
              <a:t>Lisoniy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topshiriqli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bayon</a:t>
            </a:r>
            <a:endParaRPr lang="ru-RU" sz="1400" b="1" dirty="0"/>
          </a:p>
        </p:txBody>
      </p:sp>
      <p:sp>
        <p:nvSpPr>
          <p:cNvPr id="8" name="Загнутый угол 7"/>
          <p:cNvSpPr/>
          <p:nvPr/>
        </p:nvSpPr>
        <p:spPr>
          <a:xfrm>
            <a:off x="2267657" y="1908076"/>
            <a:ext cx="2052228" cy="565212"/>
          </a:xfrm>
          <a:prstGeom prst="foldedCorner">
            <a:avLst>
              <a:gd name="adj" fmla="val 50000"/>
            </a:avLst>
          </a:prstGeom>
          <a:ln>
            <a:solidFill>
              <a:srgbClr val="00206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 smtClean="0"/>
          </a:p>
          <a:p>
            <a:pPr algn="ctr"/>
            <a:r>
              <a:rPr lang="en-US" sz="1400" b="1" dirty="0" err="1" smtClean="0"/>
              <a:t>Tasvir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unsurlarini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kiritib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bayon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yozish</a:t>
            </a:r>
            <a:endParaRPr lang="ru-RU" sz="1400" b="1" dirty="0"/>
          </a:p>
        </p:txBody>
      </p:sp>
      <p:sp>
        <p:nvSpPr>
          <p:cNvPr id="9" name="Загнутый угол 8"/>
          <p:cNvSpPr/>
          <p:nvPr/>
        </p:nvSpPr>
        <p:spPr>
          <a:xfrm>
            <a:off x="3167757" y="2530996"/>
            <a:ext cx="2052228" cy="565212"/>
          </a:xfrm>
          <a:prstGeom prst="foldedCorner">
            <a:avLst>
              <a:gd name="adj" fmla="val 50000"/>
            </a:avLst>
          </a:prstGeom>
          <a:ln>
            <a:solidFill>
              <a:srgbClr val="00206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 smtClean="0"/>
          </a:p>
          <a:p>
            <a:pPr algn="ctr"/>
            <a:r>
              <a:rPr lang="en-US" sz="1400" b="1" dirty="0" err="1" smtClean="0"/>
              <a:t>Boshlab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berish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yo‘li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bilan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bayon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yozish</a:t>
            </a:r>
            <a:endParaRPr lang="ru-RU" sz="1400" b="1" dirty="0"/>
          </a:p>
        </p:txBody>
      </p:sp>
      <p:sp>
        <p:nvSpPr>
          <p:cNvPr id="5" name="Выгнутая влево стрелка 4"/>
          <p:cNvSpPr/>
          <p:nvPr/>
        </p:nvSpPr>
        <p:spPr>
          <a:xfrm>
            <a:off x="863501" y="1293140"/>
            <a:ext cx="432048" cy="532076"/>
          </a:xfrm>
          <a:prstGeom prst="curvedRightArrow">
            <a:avLst/>
          </a:prstGeom>
          <a:solidFill>
            <a:srgbClr val="00FF00"/>
          </a:solidFill>
          <a:ln>
            <a:solidFill>
              <a:srgbClr val="009900"/>
            </a:solidFill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Выгнутая влево стрелка 9"/>
          <p:cNvSpPr/>
          <p:nvPr/>
        </p:nvSpPr>
        <p:spPr>
          <a:xfrm>
            <a:off x="1727597" y="1908076"/>
            <a:ext cx="432048" cy="532076"/>
          </a:xfrm>
          <a:prstGeom prst="curvedRightArrow">
            <a:avLst/>
          </a:prstGeom>
          <a:solidFill>
            <a:srgbClr val="00FF00"/>
          </a:solidFill>
          <a:ln>
            <a:solidFill>
              <a:srgbClr val="009900"/>
            </a:solidFill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Выгнутая влево стрелка 10"/>
          <p:cNvSpPr/>
          <p:nvPr/>
        </p:nvSpPr>
        <p:spPr>
          <a:xfrm>
            <a:off x="2627697" y="2530996"/>
            <a:ext cx="432048" cy="532076"/>
          </a:xfrm>
          <a:prstGeom prst="curvedRightArrow">
            <a:avLst/>
          </a:prstGeom>
          <a:solidFill>
            <a:srgbClr val="00FF00"/>
          </a:solidFill>
          <a:ln>
            <a:solidFill>
              <a:srgbClr val="009900"/>
            </a:solidFill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Выгнутая влево стрелка 11"/>
          <p:cNvSpPr/>
          <p:nvPr/>
        </p:nvSpPr>
        <p:spPr>
          <a:xfrm>
            <a:off x="143421" y="611932"/>
            <a:ext cx="432048" cy="532076"/>
          </a:xfrm>
          <a:prstGeom prst="curvedRightArrow">
            <a:avLst/>
          </a:prstGeom>
          <a:solidFill>
            <a:srgbClr val="00FF00"/>
          </a:solidFill>
          <a:ln>
            <a:solidFill>
              <a:srgbClr val="009900"/>
            </a:solidFill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3" name="Рисунок 12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742" y="1890532"/>
            <a:ext cx="1138819" cy="1267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76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6" grpId="0" animBg="1"/>
      <p:bldP spid="8" grpId="0" animBg="1"/>
      <p:bldP spid="9" grpId="0" animBg="1"/>
      <p:bldP spid="5" grpId="0" animBg="1"/>
      <p:bldP spid="10" grpId="0" animBg="1"/>
      <p:bldP spid="11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111578"/>
            <a:ext cx="5616625" cy="32442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000" dirty="0" err="1" smtClean="0"/>
              <a:t>Maqsad</a:t>
            </a:r>
            <a:r>
              <a:rPr lang="en-US" sz="2000" dirty="0" smtClean="0"/>
              <a:t> </a:t>
            </a:r>
            <a:r>
              <a:rPr lang="en-US" sz="2000" dirty="0" err="1" smtClean="0"/>
              <a:t>va</a:t>
            </a:r>
            <a:r>
              <a:rPr lang="en-US" sz="2000" dirty="0" smtClean="0"/>
              <a:t> </a:t>
            </a:r>
            <a:r>
              <a:rPr lang="en-US" sz="2000" dirty="0" err="1" smtClean="0"/>
              <a:t>vazifalar</a:t>
            </a:r>
            <a:r>
              <a:rPr lang="en-US" sz="2000" dirty="0" smtClean="0"/>
              <a:t>:</a:t>
            </a:r>
            <a:endParaRPr lang="en-US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107416" y="575928"/>
            <a:ext cx="554461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itchFamily="2" charset="2"/>
              <a:buChar char="ü"/>
            </a:pPr>
            <a:r>
              <a:rPr lang="en-US" sz="1800" dirty="0" err="1" smtClean="0">
                <a:solidFill>
                  <a:srgbClr val="000000"/>
                </a:solidFill>
              </a:rPr>
              <a:t>yozma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nutq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malakalarini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tarkib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toptirish</a:t>
            </a:r>
            <a:r>
              <a:rPr lang="en-US" sz="1800" dirty="0" smtClean="0">
                <a:solidFill>
                  <a:srgbClr val="000000"/>
                </a:solidFill>
              </a:rPr>
              <a:t>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en-US" sz="1800" dirty="0" err="1" smtClean="0">
                <a:solidFill>
                  <a:srgbClr val="000000"/>
                </a:solidFill>
              </a:rPr>
              <a:t>savodxonlikni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oshirish</a:t>
            </a:r>
            <a:r>
              <a:rPr lang="en-US" sz="1800" dirty="0" smtClean="0">
                <a:solidFill>
                  <a:srgbClr val="000000"/>
                </a:solidFill>
              </a:rPr>
              <a:t>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en-US" sz="1800" dirty="0" err="1" smtClean="0">
                <a:solidFill>
                  <a:srgbClr val="000000"/>
                </a:solidFill>
              </a:rPr>
              <a:t>mustaqil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ijodiy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fikrlashga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o‘rgatish</a:t>
            </a:r>
            <a:r>
              <a:rPr lang="en-US" sz="1800" dirty="0" smtClean="0">
                <a:solidFill>
                  <a:srgbClr val="000000"/>
                </a:solidFill>
              </a:rPr>
              <a:t>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en-US" sz="1800" dirty="0" err="1" smtClean="0">
                <a:solidFill>
                  <a:srgbClr val="000000"/>
                </a:solidFill>
              </a:rPr>
              <a:t>o‘zbek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tilining</a:t>
            </a:r>
            <a:r>
              <a:rPr lang="en-US" sz="1800" dirty="0" smtClean="0">
                <a:solidFill>
                  <a:srgbClr val="000000"/>
                </a:solidFill>
              </a:rPr>
              <a:t> boy </a:t>
            </a:r>
            <a:r>
              <a:rPr lang="en-US" sz="1800" dirty="0" err="1" smtClean="0">
                <a:solidFill>
                  <a:srgbClr val="000000"/>
                </a:solidFill>
              </a:rPr>
              <a:t>ifoda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vositalaridan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o‘rinli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va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unumli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foydalana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olish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ko‘nikmalarini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hosil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qilish</a:t>
            </a:r>
            <a:r>
              <a:rPr lang="en-US" sz="1800" dirty="0" smtClean="0">
                <a:solidFill>
                  <a:srgbClr val="000000"/>
                </a:solidFill>
              </a:rPr>
              <a:t>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en-US" sz="1800" dirty="0" err="1" smtClean="0">
                <a:solidFill>
                  <a:srgbClr val="000000"/>
                </a:solidFill>
              </a:rPr>
              <a:t>insho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yozishga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tayyorlash</a:t>
            </a:r>
            <a:r>
              <a:rPr lang="en-US" sz="1800" dirty="0" smtClean="0">
                <a:solidFill>
                  <a:srgbClr val="000000"/>
                </a:solidFill>
              </a:rPr>
              <a:t>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en-US" sz="1800" dirty="0" err="1" smtClean="0">
                <a:solidFill>
                  <a:srgbClr val="000000"/>
                </a:solidFill>
              </a:rPr>
              <a:t>matnlarga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ijodiy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munosabatni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rivojlantirish</a:t>
            </a:r>
            <a:r>
              <a:rPr lang="en-US" sz="1800" dirty="0" smtClean="0">
                <a:solidFill>
                  <a:srgbClr val="000000"/>
                </a:solidFill>
              </a:rPr>
              <a:t>.</a:t>
            </a:r>
            <a:endParaRPr lang="ru-RU" sz="1800" dirty="0">
              <a:solidFill>
                <a:srgbClr val="000000"/>
              </a:solidFill>
            </a:endParaRPr>
          </a:p>
        </p:txBody>
      </p:sp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1824" y="2049259"/>
            <a:ext cx="926214" cy="1115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672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111578"/>
            <a:ext cx="5616625" cy="32442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000" dirty="0" err="1" smtClean="0"/>
              <a:t>Talablar</a:t>
            </a:r>
            <a:r>
              <a:rPr lang="en-US" sz="2000" dirty="0"/>
              <a:t>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3421" y="640526"/>
            <a:ext cx="550861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itchFamily="2" charset="2"/>
              <a:buChar char="ü"/>
            </a:pPr>
            <a:r>
              <a:rPr lang="en-US" sz="1800" dirty="0" err="1" smtClean="0">
                <a:solidFill>
                  <a:srgbClr val="000000"/>
                </a:solidFill>
              </a:rPr>
              <a:t>berilgan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matndagi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asosiy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omillarga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diqqat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qilish</a:t>
            </a:r>
            <a:r>
              <a:rPr lang="en-US" sz="1800" dirty="0" smtClean="0">
                <a:solidFill>
                  <a:srgbClr val="000000"/>
                </a:solidFill>
              </a:rPr>
              <a:t>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en-US" sz="1800" dirty="0" err="1" smtClean="0">
                <a:solidFill>
                  <a:srgbClr val="000000"/>
                </a:solidFill>
              </a:rPr>
              <a:t>matnni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qisqartirish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yo‘llarini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bilish</a:t>
            </a:r>
            <a:r>
              <a:rPr lang="en-US" sz="1800" dirty="0" smtClean="0">
                <a:solidFill>
                  <a:srgbClr val="000000"/>
                </a:solidFill>
              </a:rPr>
              <a:t>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en-US" sz="1800" dirty="0" err="1" smtClean="0">
                <a:solidFill>
                  <a:srgbClr val="000000"/>
                </a:solidFill>
              </a:rPr>
              <a:t>ba’zi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o‘rinlarni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kengaytirib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yozish</a:t>
            </a:r>
            <a:r>
              <a:rPr lang="en-US" sz="1800" dirty="0" smtClean="0">
                <a:solidFill>
                  <a:srgbClr val="000000"/>
                </a:solidFill>
              </a:rPr>
              <a:t>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en-US" sz="1800" dirty="0" err="1" smtClean="0">
                <a:solidFill>
                  <a:srgbClr val="000000"/>
                </a:solidFill>
              </a:rPr>
              <a:t>zarur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sitata</a:t>
            </a:r>
            <a:r>
              <a:rPr lang="en-US" sz="1800" dirty="0" smtClean="0">
                <a:solidFill>
                  <a:srgbClr val="000000"/>
                </a:solidFill>
              </a:rPr>
              <a:t>(</a:t>
            </a:r>
            <a:r>
              <a:rPr lang="en-US" sz="1800" dirty="0" err="1" smtClean="0">
                <a:solidFill>
                  <a:srgbClr val="000000"/>
                </a:solidFill>
              </a:rPr>
              <a:t>ko‘chirma</a:t>
            </a:r>
            <a:r>
              <a:rPr lang="en-US" sz="1800" dirty="0" smtClean="0">
                <a:solidFill>
                  <a:srgbClr val="000000"/>
                </a:solidFill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</a:rPr>
              <a:t>iqtibos</a:t>
            </a:r>
            <a:r>
              <a:rPr lang="en-US" sz="1800" dirty="0" smtClean="0">
                <a:solidFill>
                  <a:srgbClr val="000000"/>
                </a:solidFill>
              </a:rPr>
              <a:t>)</a:t>
            </a:r>
            <a:r>
              <a:rPr lang="en-US" sz="1800" dirty="0" err="1" smtClean="0">
                <a:solidFill>
                  <a:srgbClr val="000000"/>
                </a:solidFill>
              </a:rPr>
              <a:t>lar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olish</a:t>
            </a:r>
            <a:r>
              <a:rPr lang="en-US" sz="1800" dirty="0" smtClean="0">
                <a:solidFill>
                  <a:srgbClr val="000000"/>
                </a:solidFill>
              </a:rPr>
              <a:t>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en-US" sz="1800" dirty="0" err="1" smtClean="0">
                <a:solidFill>
                  <a:srgbClr val="000000"/>
                </a:solidFill>
              </a:rPr>
              <a:t>mazmun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izchilligiga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erishish</a:t>
            </a:r>
            <a:r>
              <a:rPr lang="en-US" sz="1800" dirty="0" smtClean="0">
                <a:solidFill>
                  <a:srgbClr val="000000"/>
                </a:solidFill>
              </a:rPr>
              <a:t>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en-US" sz="1800" dirty="0" err="1" smtClean="0">
                <a:solidFill>
                  <a:srgbClr val="000000"/>
                </a:solidFill>
              </a:rPr>
              <a:t>savodli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yozish</a:t>
            </a:r>
            <a:r>
              <a:rPr lang="en-US" sz="1800" dirty="0" smtClean="0">
                <a:solidFill>
                  <a:srgbClr val="000000"/>
                </a:solidFill>
              </a:rPr>
              <a:t>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en-US" sz="1800" dirty="0" err="1" smtClean="0">
                <a:solidFill>
                  <a:srgbClr val="000000"/>
                </a:solidFill>
              </a:rPr>
              <a:t>aniq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va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puxta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reja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tuzish</a:t>
            </a:r>
            <a:r>
              <a:rPr lang="en-US" sz="1800" dirty="0" smtClean="0">
                <a:solidFill>
                  <a:srgbClr val="000000"/>
                </a:solidFill>
              </a:rPr>
              <a:t>.</a:t>
            </a:r>
          </a:p>
        </p:txBody>
      </p:sp>
      <p:pic>
        <p:nvPicPr>
          <p:cNvPr id="4" name="Рисунок 3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833" y="1846248"/>
            <a:ext cx="1548172" cy="1264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507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111578"/>
            <a:ext cx="5616625" cy="32442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000" dirty="0" err="1" smtClean="0"/>
              <a:t>Talablar</a:t>
            </a:r>
            <a:endParaRPr lang="en-US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143421" y="640526"/>
            <a:ext cx="1908212" cy="646331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800" dirty="0" err="1" smtClean="0">
                <a:solidFill>
                  <a:srgbClr val="000000"/>
                </a:solidFill>
              </a:rPr>
              <a:t>Bayon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vaqti</a:t>
            </a:r>
            <a:r>
              <a:rPr lang="en-US" sz="1800" dirty="0" smtClean="0">
                <a:solidFill>
                  <a:srgbClr val="000000"/>
                </a:solidFill>
              </a:rPr>
              <a:t> –                        </a:t>
            </a:r>
            <a:r>
              <a:rPr lang="en-US" sz="1800" b="1" dirty="0" smtClean="0">
                <a:solidFill>
                  <a:srgbClr val="000000"/>
                </a:solidFill>
              </a:rPr>
              <a:t>2 </a:t>
            </a:r>
            <a:r>
              <a:rPr lang="en-US" sz="1800" b="1" dirty="0" err="1" smtClean="0">
                <a:solidFill>
                  <a:srgbClr val="000000"/>
                </a:solidFill>
              </a:rPr>
              <a:t>soat</a:t>
            </a:r>
            <a:endParaRPr lang="en-US" sz="1800" b="1" dirty="0" smtClean="0">
              <a:solidFill>
                <a:srgbClr val="000000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3556426"/>
              </p:ext>
            </p:extLst>
          </p:nvPr>
        </p:nvGraphicFramePr>
        <p:xfrm>
          <a:off x="2231653" y="627328"/>
          <a:ext cx="3384376" cy="2468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2188"/>
                <a:gridCol w="1692188"/>
              </a:tblGrid>
              <a:tr h="401764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 smtClean="0">
                          <a:solidFill>
                            <a:srgbClr val="000000"/>
                          </a:solidFill>
                          <a:effectLst/>
                        </a:rPr>
                        <a:t>Sinf</a:t>
                      </a:r>
                      <a:r>
                        <a:rPr lang="en-US" sz="1800" dirty="0" smtClean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 smtClean="0">
                          <a:solidFill>
                            <a:srgbClr val="000000"/>
                          </a:solidFill>
                          <a:effectLst/>
                        </a:rPr>
                        <a:t>So‘zlar</a:t>
                      </a:r>
                      <a:r>
                        <a:rPr lang="en-US" sz="1800" dirty="0" smtClean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1800" dirty="0" err="1" smtClean="0">
                          <a:solidFill>
                            <a:srgbClr val="000000"/>
                          </a:solidFill>
                          <a:effectLst/>
                        </a:rPr>
                        <a:t>miqdori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29756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000000"/>
                          </a:solidFill>
                          <a:effectLst/>
                        </a:rPr>
                        <a:t>5</a:t>
                      </a:r>
                      <a:endParaRPr lang="ru-RU" sz="1800" b="1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solidFill>
                      <a:srgbClr val="66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000000"/>
                          </a:solidFill>
                          <a:effectLst/>
                        </a:rPr>
                        <a:t>100 – 150 </a:t>
                      </a:r>
                      <a:endParaRPr lang="ru-RU" sz="1800" b="1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solidFill>
                      <a:srgbClr val="66FF99"/>
                    </a:solidFill>
                  </a:tcPr>
                </a:tc>
              </a:tr>
              <a:tr h="329756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000000"/>
                          </a:solidFill>
                          <a:effectLst/>
                        </a:rPr>
                        <a:t>6</a:t>
                      </a:r>
                      <a:endParaRPr lang="ru-RU" sz="1800" b="1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solidFill>
                      <a:srgbClr val="EDA3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rgbClr val="000000"/>
                          </a:solidFill>
                          <a:effectLst/>
                        </a:rPr>
                        <a:t>150 – 200 </a:t>
                      </a:r>
                      <a:endParaRPr lang="ru-RU" sz="1800" b="1" dirty="0" smtClean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solidFill>
                      <a:srgbClr val="EDA3FF"/>
                    </a:solidFill>
                  </a:tcPr>
                </a:tc>
              </a:tr>
              <a:tr h="329756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000000"/>
                          </a:solidFill>
                          <a:effectLst/>
                        </a:rPr>
                        <a:t>7</a:t>
                      </a:r>
                      <a:endParaRPr lang="ru-RU" sz="1800" b="1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solidFill>
                      <a:srgbClr val="66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rgbClr val="000000"/>
                          </a:solidFill>
                          <a:effectLst/>
                        </a:rPr>
                        <a:t>250 – 300 </a:t>
                      </a:r>
                      <a:endParaRPr lang="ru-RU" sz="1800" b="1" dirty="0" smtClean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solidFill>
                      <a:srgbClr val="66FF99"/>
                    </a:solidFill>
                  </a:tcPr>
                </a:tc>
              </a:tr>
              <a:tr h="329756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000000"/>
                          </a:solidFill>
                          <a:effectLst/>
                        </a:rPr>
                        <a:t>8</a:t>
                      </a:r>
                      <a:endParaRPr lang="ru-RU" sz="1800" b="1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solidFill>
                      <a:srgbClr val="EDA3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rgbClr val="000000"/>
                          </a:solidFill>
                          <a:effectLst/>
                        </a:rPr>
                        <a:t>300 – 350 </a:t>
                      </a:r>
                      <a:endParaRPr lang="ru-RU" sz="1800" b="1" dirty="0" smtClean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solidFill>
                      <a:srgbClr val="EDA3FF"/>
                    </a:solidFill>
                  </a:tcPr>
                </a:tc>
              </a:tr>
              <a:tr h="329756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000000"/>
                          </a:solidFill>
                          <a:effectLst/>
                        </a:rPr>
                        <a:t>9</a:t>
                      </a:r>
                      <a:endParaRPr lang="ru-RU" sz="1800" b="1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solidFill>
                      <a:srgbClr val="66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rgbClr val="000000"/>
                          </a:solidFill>
                          <a:effectLst/>
                        </a:rPr>
                        <a:t>350 – 400 </a:t>
                      </a:r>
                      <a:endParaRPr lang="ru-RU" sz="1800" b="1" dirty="0" smtClean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solidFill>
                      <a:srgbClr val="66FF99"/>
                    </a:solidFill>
                  </a:tcPr>
                </a:tc>
              </a:tr>
            </a:tbl>
          </a:graphicData>
        </a:graphic>
      </p:graphicFrame>
      <p:pic>
        <p:nvPicPr>
          <p:cNvPr id="4" name="Рисунок 3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051" y="1322005"/>
            <a:ext cx="1780951" cy="181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471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111578"/>
            <a:ext cx="5616625" cy="32442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000" dirty="0" err="1" smtClean="0"/>
              <a:t>Ijodiy</a:t>
            </a:r>
            <a:r>
              <a:rPr lang="en-US" sz="2000" dirty="0" smtClean="0"/>
              <a:t> </a:t>
            </a:r>
            <a:r>
              <a:rPr lang="en-US" sz="2000" dirty="0" err="1" smtClean="0"/>
              <a:t>bayonni</a:t>
            </a:r>
            <a:r>
              <a:rPr lang="en-US" sz="2000" dirty="0" smtClean="0"/>
              <a:t> </a:t>
            </a:r>
            <a:r>
              <a:rPr lang="en-US" sz="2000" dirty="0" err="1" smtClean="0"/>
              <a:t>yozish</a:t>
            </a:r>
            <a:r>
              <a:rPr lang="en-US" sz="2000" dirty="0" smtClean="0"/>
              <a:t> </a:t>
            </a:r>
            <a:r>
              <a:rPr lang="en-US" sz="2000" dirty="0" err="1" smtClean="0"/>
              <a:t>bosqichlari</a:t>
            </a:r>
            <a:r>
              <a:rPr lang="en-US" sz="2000" dirty="0" smtClean="0"/>
              <a:t>:</a:t>
            </a:r>
            <a:endParaRPr lang="en-US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143421" y="539924"/>
            <a:ext cx="550861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itchFamily="2" charset="2"/>
              <a:buChar char="q"/>
            </a:pPr>
            <a:r>
              <a:rPr lang="en-US" sz="1800" dirty="0" err="1" smtClean="0">
                <a:solidFill>
                  <a:srgbClr val="000000"/>
                </a:solidFill>
              </a:rPr>
              <a:t>Bayon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matnini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tanlash</a:t>
            </a:r>
            <a:r>
              <a:rPr lang="en-US" sz="1800" dirty="0" smtClean="0">
                <a:solidFill>
                  <a:srgbClr val="000000"/>
                </a:solidFill>
              </a:rPr>
              <a:t>.</a:t>
            </a:r>
          </a:p>
          <a:p>
            <a:pPr marL="285750" indent="-285750" algn="just">
              <a:buFont typeface="Wingdings" pitchFamily="2" charset="2"/>
              <a:buChar char="q"/>
            </a:pPr>
            <a:r>
              <a:rPr lang="en-US" sz="1800" dirty="0" err="1" smtClean="0">
                <a:solidFill>
                  <a:srgbClr val="000000"/>
                </a:solidFill>
              </a:rPr>
              <a:t>Matn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bilan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tanishish</a:t>
            </a:r>
            <a:r>
              <a:rPr lang="en-US" sz="1800" dirty="0" smtClean="0">
                <a:solidFill>
                  <a:srgbClr val="000000"/>
                </a:solidFill>
              </a:rPr>
              <a:t>.</a:t>
            </a:r>
          </a:p>
          <a:p>
            <a:pPr marL="285750" indent="-285750" algn="just">
              <a:buFont typeface="Wingdings" pitchFamily="2" charset="2"/>
              <a:buChar char="q"/>
            </a:pPr>
            <a:r>
              <a:rPr lang="en-US" sz="1800" dirty="0" err="1" smtClean="0">
                <a:solidFill>
                  <a:srgbClr val="000000"/>
                </a:solidFill>
              </a:rPr>
              <a:t>O‘qib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berilgan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matnni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eslab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qolish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va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qayta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hikoyalash</a:t>
            </a:r>
            <a:r>
              <a:rPr lang="en-US" sz="1800" dirty="0" smtClean="0">
                <a:solidFill>
                  <a:srgbClr val="000000"/>
                </a:solidFill>
              </a:rPr>
              <a:t>.</a:t>
            </a:r>
          </a:p>
          <a:p>
            <a:pPr marL="285750" indent="-285750" algn="just">
              <a:buFont typeface="Wingdings" pitchFamily="2" charset="2"/>
              <a:buChar char="q"/>
            </a:pPr>
            <a:r>
              <a:rPr lang="en-US" sz="1800" dirty="0" err="1" smtClean="0">
                <a:solidFill>
                  <a:srgbClr val="000000"/>
                </a:solidFill>
              </a:rPr>
              <a:t>Matnga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mos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reja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tuzish</a:t>
            </a:r>
            <a:r>
              <a:rPr lang="en-US" sz="1800" dirty="0" smtClean="0">
                <a:solidFill>
                  <a:srgbClr val="000000"/>
                </a:solidFill>
              </a:rPr>
              <a:t>  </a:t>
            </a:r>
            <a:r>
              <a:rPr lang="en-US" sz="1800" dirty="0" err="1" smtClean="0">
                <a:solidFill>
                  <a:srgbClr val="000000"/>
                </a:solidFill>
              </a:rPr>
              <a:t>va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epigraf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qo‘yish</a:t>
            </a:r>
            <a:r>
              <a:rPr lang="en-US" sz="1800" dirty="0" smtClean="0">
                <a:solidFill>
                  <a:srgbClr val="000000"/>
                </a:solidFill>
              </a:rPr>
              <a:t>.</a:t>
            </a:r>
          </a:p>
          <a:p>
            <a:pPr marL="285750" indent="-285750" algn="just">
              <a:buFont typeface="Wingdings" pitchFamily="2" charset="2"/>
              <a:buChar char="q"/>
            </a:pPr>
            <a:r>
              <a:rPr lang="en-US" sz="1800" dirty="0" err="1" smtClean="0">
                <a:solidFill>
                  <a:srgbClr val="000000"/>
                </a:solidFill>
              </a:rPr>
              <a:t>Ijodiy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bayon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matnining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qoralama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nusxasini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tayyorlash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va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uni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oqqa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ko‘chirish</a:t>
            </a:r>
            <a:r>
              <a:rPr lang="en-US" sz="1800" dirty="0" smtClean="0">
                <a:solidFill>
                  <a:srgbClr val="000000"/>
                </a:solidFill>
              </a:rPr>
              <a:t>.</a:t>
            </a:r>
          </a:p>
          <a:p>
            <a:pPr marL="285750" indent="-285750" algn="just">
              <a:buFont typeface="Wingdings" pitchFamily="2" charset="2"/>
              <a:buChar char="q"/>
            </a:pPr>
            <a:r>
              <a:rPr lang="en-US" sz="1800" dirty="0" err="1" smtClean="0">
                <a:solidFill>
                  <a:srgbClr val="000000"/>
                </a:solidFill>
              </a:rPr>
              <a:t>Bayon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tahlilini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o‘tkazish</a:t>
            </a:r>
            <a:r>
              <a:rPr lang="en-US" sz="1800" dirty="0" smtClean="0">
                <a:solidFill>
                  <a:srgbClr val="000000"/>
                </a:solidFill>
              </a:rPr>
              <a:t>.</a:t>
            </a:r>
          </a:p>
        </p:txBody>
      </p:sp>
      <p:pic>
        <p:nvPicPr>
          <p:cNvPr id="5" name="Рисунок 4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857" y="2230978"/>
            <a:ext cx="1404156" cy="904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491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80801"/>
            <a:ext cx="5616625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smtClean="0"/>
              <a:t>“5” </a:t>
            </a:r>
            <a:r>
              <a:rPr lang="en-US" sz="2400" dirty="0" err="1" smtClean="0"/>
              <a:t>baho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71413" y="539924"/>
            <a:ext cx="550861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itchFamily="2" charset="2"/>
              <a:buChar char="v"/>
            </a:pPr>
            <a:r>
              <a:rPr lang="en-US" sz="1800" i="1" dirty="0" err="1" smtClean="0">
                <a:solidFill>
                  <a:srgbClr val="000000"/>
                </a:solidFill>
              </a:rPr>
              <a:t>Reja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mavzuga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muvofiq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tuzilgan</a:t>
            </a:r>
            <a:r>
              <a:rPr lang="en-US" sz="1800" i="1" dirty="0" smtClean="0">
                <a:solidFill>
                  <a:srgbClr val="000000"/>
                </a:solidFill>
              </a:rPr>
              <a:t>, </a:t>
            </a:r>
            <a:r>
              <a:rPr lang="en-US" sz="1800" i="1" dirty="0" err="1" smtClean="0">
                <a:solidFill>
                  <a:srgbClr val="000000"/>
                </a:solidFill>
              </a:rPr>
              <a:t>matn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mazmuni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to‘g‘ri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bayon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qilingan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bo‘lsa</a:t>
            </a:r>
            <a:r>
              <a:rPr lang="en-US" sz="1800" i="1" dirty="0" smtClean="0">
                <a:solidFill>
                  <a:srgbClr val="000000"/>
                </a:solidFill>
              </a:rPr>
              <a:t>;</a:t>
            </a:r>
          </a:p>
          <a:p>
            <a:pPr marL="285750" indent="-285750" algn="just">
              <a:buFont typeface="Wingdings" pitchFamily="2" charset="2"/>
              <a:buChar char="v"/>
            </a:pPr>
            <a:r>
              <a:rPr lang="en-US" sz="1800" i="1" dirty="0" err="1">
                <a:solidFill>
                  <a:srgbClr val="000000"/>
                </a:solidFill>
              </a:rPr>
              <a:t>b</a:t>
            </a:r>
            <a:r>
              <a:rPr lang="en-US" sz="1800" i="1" dirty="0" err="1" smtClean="0">
                <a:solidFill>
                  <a:srgbClr val="000000"/>
                </a:solidFill>
              </a:rPr>
              <a:t>ayon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mantiqli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va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muntazam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bo‘lsa</a:t>
            </a:r>
            <a:r>
              <a:rPr lang="en-US" sz="1800" i="1" dirty="0" smtClean="0">
                <a:solidFill>
                  <a:srgbClr val="000000"/>
                </a:solidFill>
              </a:rPr>
              <a:t>;</a:t>
            </a:r>
          </a:p>
          <a:p>
            <a:pPr marL="285750" indent="-285750" algn="just">
              <a:buFont typeface="Wingdings" pitchFamily="2" charset="2"/>
              <a:buChar char="v"/>
            </a:pPr>
            <a:r>
              <a:rPr lang="en-US" sz="1800" i="1" dirty="0" err="1" smtClean="0">
                <a:solidFill>
                  <a:srgbClr val="000000"/>
                </a:solidFill>
              </a:rPr>
              <a:t>so‘z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boyligi</a:t>
            </a:r>
            <a:r>
              <a:rPr lang="en-US" sz="1800" i="1" dirty="0" smtClean="0">
                <a:solidFill>
                  <a:srgbClr val="000000"/>
                </a:solidFill>
              </a:rPr>
              <a:t>, </a:t>
            </a:r>
            <a:r>
              <a:rPr lang="en-US" sz="1800" i="1" dirty="0" err="1" smtClean="0">
                <a:solidFill>
                  <a:srgbClr val="000000"/>
                </a:solidFill>
              </a:rPr>
              <a:t>ifoda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qurilishi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va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uslubi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adabiy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til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talablariga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mos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bo‘lsa</a:t>
            </a:r>
            <a:r>
              <a:rPr lang="en-US" sz="1800" i="1" dirty="0" smtClean="0">
                <a:solidFill>
                  <a:srgbClr val="000000"/>
                </a:solidFill>
              </a:rPr>
              <a:t>;</a:t>
            </a:r>
          </a:p>
          <a:p>
            <a:pPr marL="285750" indent="-285750" algn="just">
              <a:buFont typeface="Wingdings" pitchFamily="2" charset="2"/>
              <a:buChar char="v"/>
            </a:pPr>
            <a:r>
              <a:rPr lang="en-US" sz="1800" i="1" dirty="0" err="1">
                <a:solidFill>
                  <a:srgbClr val="000000"/>
                </a:solidFill>
              </a:rPr>
              <a:t>m</a:t>
            </a:r>
            <a:r>
              <a:rPr lang="en-US" sz="1800" i="1" dirty="0" err="1" smtClean="0">
                <a:solidFill>
                  <a:srgbClr val="000000"/>
                </a:solidFill>
              </a:rPr>
              <a:t>azmun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va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ifodada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bir-ikki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xatoga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yo</a:t>
            </a:r>
            <a:r>
              <a:rPr lang="en-US" sz="1800" i="1" dirty="0" err="1">
                <a:solidFill>
                  <a:srgbClr val="000000"/>
                </a:solidFill>
              </a:rPr>
              <a:t>‘</a:t>
            </a:r>
            <a:r>
              <a:rPr lang="en-US" sz="1800" i="1" dirty="0" err="1" smtClean="0">
                <a:solidFill>
                  <a:srgbClr val="000000"/>
                </a:solidFill>
              </a:rPr>
              <a:t>l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qo‘ygan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bo‘lsa</a:t>
            </a:r>
            <a:r>
              <a:rPr lang="en-US" sz="1800" i="1" dirty="0" smtClean="0">
                <a:solidFill>
                  <a:srgbClr val="000000"/>
                </a:solidFill>
              </a:rPr>
              <a:t>;</a:t>
            </a:r>
          </a:p>
          <a:p>
            <a:pPr marL="285750" indent="-285750" algn="just">
              <a:buFont typeface="Wingdings" pitchFamily="2" charset="2"/>
              <a:buChar char="v"/>
            </a:pPr>
            <a:r>
              <a:rPr lang="en-US" sz="1800" i="1" dirty="0" err="1" smtClean="0">
                <a:solidFill>
                  <a:srgbClr val="000000"/>
                </a:solidFill>
              </a:rPr>
              <a:t>savodxonlikda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qo</a:t>
            </a:r>
            <a:r>
              <a:rPr lang="en-US" sz="1800" i="1" dirty="0" err="1">
                <a:solidFill>
                  <a:srgbClr val="000000"/>
                </a:solidFill>
              </a:rPr>
              <a:t>‘</a:t>
            </a:r>
            <a:r>
              <a:rPr lang="en-US" sz="1800" i="1" dirty="0" err="1" smtClean="0">
                <a:solidFill>
                  <a:srgbClr val="000000"/>
                </a:solidFill>
              </a:rPr>
              <a:t>pol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bo‘lmagan</a:t>
            </a:r>
            <a:r>
              <a:rPr lang="en-US" sz="1800" i="1" dirty="0" smtClean="0">
                <a:solidFill>
                  <a:srgbClr val="000000"/>
                </a:solidFill>
              </a:rPr>
              <a:t> 1 ta </a:t>
            </a:r>
            <a:r>
              <a:rPr lang="en-US" sz="1800" i="1" dirty="0" err="1" smtClean="0">
                <a:solidFill>
                  <a:srgbClr val="000000"/>
                </a:solidFill>
              </a:rPr>
              <a:t>imlo</a:t>
            </a:r>
            <a:r>
              <a:rPr lang="en-US" sz="1800" i="1" dirty="0" smtClean="0">
                <a:solidFill>
                  <a:srgbClr val="000000"/>
                </a:solidFill>
              </a:rPr>
              <a:t>, </a:t>
            </a:r>
            <a:br>
              <a:rPr lang="en-US" sz="1800" i="1" dirty="0" smtClean="0">
                <a:solidFill>
                  <a:srgbClr val="000000"/>
                </a:solidFill>
              </a:rPr>
            </a:br>
            <a:r>
              <a:rPr lang="en-US" sz="1800" i="1" dirty="0" smtClean="0">
                <a:solidFill>
                  <a:srgbClr val="000000"/>
                </a:solidFill>
              </a:rPr>
              <a:t>2 ta </a:t>
            </a:r>
            <a:r>
              <a:rPr lang="en-US" sz="1800" i="1" dirty="0" err="1" smtClean="0">
                <a:solidFill>
                  <a:srgbClr val="000000"/>
                </a:solidFill>
              </a:rPr>
              <a:t>ishorat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xato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bo‘lsa</a:t>
            </a:r>
            <a:r>
              <a:rPr lang="en-US" sz="1800" i="1" dirty="0" smtClean="0">
                <a:solidFill>
                  <a:srgbClr val="000000"/>
                </a:solidFill>
              </a:rPr>
              <a:t>, </a:t>
            </a:r>
            <a:r>
              <a:rPr lang="en-US" sz="1800" i="1" dirty="0" err="1" smtClean="0">
                <a:solidFill>
                  <a:srgbClr val="000000"/>
                </a:solidFill>
              </a:rPr>
              <a:t>uslubiy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xato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bo‘lmasa</a:t>
            </a:r>
            <a:endParaRPr lang="en-US" sz="1800" i="1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4433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155135</TotalTime>
  <Words>774</Words>
  <Application>Microsoft Office PowerPoint</Application>
  <PresentationFormat>Произвольный</PresentationFormat>
  <Paragraphs>98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18</vt:i4>
      </vt:variant>
    </vt:vector>
  </HeadingPairs>
  <TitlesOfParts>
    <vt:vector size="28" baseType="lpstr"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          ONA TILI</vt:lpstr>
      <vt:lpstr>Bayon</vt:lpstr>
      <vt:lpstr>Bayon</vt:lpstr>
      <vt:lpstr>Ijodiy bayon turlari</vt:lpstr>
      <vt:lpstr>Maqsad va vazifalar:</vt:lpstr>
      <vt:lpstr>Talablar:</vt:lpstr>
      <vt:lpstr>Talablar</vt:lpstr>
      <vt:lpstr>Ijodiy bayonni yozish bosqichlari:</vt:lpstr>
      <vt:lpstr>“5” baho</vt:lpstr>
      <vt:lpstr>“4” baho</vt:lpstr>
      <vt:lpstr>“3” baho</vt:lpstr>
      <vt:lpstr>Birni kessang, o‘nni ek</vt:lpstr>
      <vt:lpstr>Birni kessang, o‘nni ek</vt:lpstr>
      <vt:lpstr>Birni kessang, o‘nni ek</vt:lpstr>
      <vt:lpstr>Birni kessang, o‘nni ek</vt:lpstr>
      <vt:lpstr>Birni kessang, o‘nni ek</vt:lpstr>
      <vt:lpstr>Birni kessang, o‘nni ek</vt:lpstr>
      <vt:lpstr>Mustaqil bajarish uchun topshiriqlar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ACER</cp:lastModifiedBy>
  <cp:revision>1989</cp:revision>
  <dcterms:created xsi:type="dcterms:W3CDTF">2014-10-08T23:03:32Z</dcterms:created>
  <dcterms:modified xsi:type="dcterms:W3CDTF">2021-03-08T18:05:00Z</dcterms:modified>
</cp:coreProperties>
</file>