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1"/>
  </p:notesMasterIdLst>
  <p:sldIdLst>
    <p:sldId id="1414" r:id="rId11"/>
    <p:sldId id="1616" r:id="rId12"/>
    <p:sldId id="1637" r:id="rId13"/>
    <p:sldId id="1643" r:id="rId14"/>
    <p:sldId id="1642" r:id="rId15"/>
    <p:sldId id="1656" r:id="rId16"/>
    <p:sldId id="1644" r:id="rId17"/>
    <p:sldId id="1652" r:id="rId18"/>
    <p:sldId id="1645" r:id="rId19"/>
    <p:sldId id="1649" r:id="rId20"/>
    <p:sldId id="1650" r:id="rId21"/>
    <p:sldId id="1646" r:id="rId22"/>
    <p:sldId id="1647" r:id="rId23"/>
    <p:sldId id="1648" r:id="rId24"/>
    <p:sldId id="1651" r:id="rId25"/>
    <p:sldId id="1653" r:id="rId26"/>
    <p:sldId id="1654" r:id="rId27"/>
    <p:sldId id="1655" r:id="rId28"/>
    <p:sldId id="1657" r:id="rId29"/>
    <p:sldId id="1658" r:id="rId30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616"/>
            <p14:sldId id="1637"/>
            <p14:sldId id="1643"/>
            <p14:sldId id="1642"/>
            <p14:sldId id="1656"/>
            <p14:sldId id="1644"/>
            <p14:sldId id="1652"/>
            <p14:sldId id="1645"/>
            <p14:sldId id="1649"/>
            <p14:sldId id="1650"/>
            <p14:sldId id="1646"/>
            <p14:sldId id="1647"/>
            <p14:sldId id="1648"/>
            <p14:sldId id="1651"/>
            <p14:sldId id="1653"/>
            <p14:sldId id="1654"/>
            <p14:sldId id="1655"/>
            <p14:sldId id="1657"/>
            <p14:sldId id="1658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99"/>
    <a:srgbClr val="009900"/>
    <a:srgbClr val="66FF99"/>
    <a:srgbClr val="990099"/>
    <a:srgbClr val="0000FF"/>
    <a:srgbClr val="00FF00"/>
    <a:srgbClr val="FF8FFF"/>
    <a:srgbClr val="EDA3FF"/>
    <a:srgbClr val="BA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>
        <p:scale>
          <a:sx n="150" d="100"/>
          <a:sy n="150" d="100"/>
        </p:scale>
        <p:origin x="-624" y="66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2FA20-1BB0-49DB-A36C-79DC9D322D4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89F593-FFDC-466A-8972-7F768491EFED}">
      <dgm:prSet phldrT="[Текст]" phldr="1"/>
      <dgm:spPr>
        <a:solidFill>
          <a:srgbClr val="92D050"/>
        </a:solidFill>
      </dgm:spPr>
      <dgm:t>
        <a:bodyPr/>
        <a:lstStyle/>
        <a:p>
          <a:endParaRPr lang="ru-RU" dirty="0"/>
        </a:p>
      </dgm:t>
    </dgm:pt>
    <dgm:pt modelId="{1BC6EB35-F72B-44D3-BF6D-E29F0C277B75}" type="parTrans" cxnId="{A33939B8-EF35-4E95-8979-3A58B3C40950}">
      <dgm:prSet/>
      <dgm:spPr/>
      <dgm:t>
        <a:bodyPr/>
        <a:lstStyle/>
        <a:p>
          <a:endParaRPr lang="ru-RU"/>
        </a:p>
      </dgm:t>
    </dgm:pt>
    <dgm:pt modelId="{A95020D5-BCED-486C-AD61-2918F292259F}" type="sibTrans" cxnId="{A33939B8-EF35-4E95-8979-3A58B3C40950}">
      <dgm:prSet/>
      <dgm:spPr/>
      <dgm:t>
        <a:bodyPr/>
        <a:lstStyle/>
        <a:p>
          <a:endParaRPr lang="ru-RU"/>
        </a:p>
      </dgm:t>
    </dgm:pt>
    <dgm:pt modelId="{09FE8F2C-8459-496D-BEE5-03C8E93ACEE8}">
      <dgm:prSet phldrT="[Текст]" custT="1"/>
      <dgm:spPr>
        <a:solidFill>
          <a:srgbClr val="66FF99"/>
        </a:solidFill>
      </dgm:spPr>
      <dgm:t>
        <a:bodyPr/>
        <a:lstStyle/>
        <a:p>
          <a:r>
            <a:rPr lang="en-US" sz="2000" smtClean="0"/>
            <a:t>Chunki, negaki</a:t>
          </a:r>
          <a:endParaRPr lang="ru-RU" sz="2000" dirty="0"/>
        </a:p>
      </dgm:t>
    </dgm:pt>
    <dgm:pt modelId="{13B67178-C27A-4F0F-8BE6-C7ECB9337C39}" type="parTrans" cxnId="{ED867CD3-A8FD-4D24-8A1B-5C3B40BD0AAE}">
      <dgm:prSet/>
      <dgm:spPr/>
      <dgm:t>
        <a:bodyPr/>
        <a:lstStyle/>
        <a:p>
          <a:endParaRPr lang="ru-RU"/>
        </a:p>
      </dgm:t>
    </dgm:pt>
    <dgm:pt modelId="{C693BD27-5056-4D82-9B0C-1FE44CD79168}" type="sibTrans" cxnId="{ED867CD3-A8FD-4D24-8A1B-5C3B40BD0AAE}">
      <dgm:prSet/>
      <dgm:spPr/>
      <dgm:t>
        <a:bodyPr/>
        <a:lstStyle/>
        <a:p>
          <a:endParaRPr lang="ru-RU"/>
        </a:p>
      </dgm:t>
    </dgm:pt>
    <dgm:pt modelId="{35F164F7-2254-439E-AE35-82DA071D4FBB}">
      <dgm:prSet phldrT="[Текст]" custT="1"/>
      <dgm:spPr>
        <a:solidFill>
          <a:srgbClr val="BA75FF"/>
        </a:solidFill>
      </dgm:spPr>
      <dgm:t>
        <a:bodyPr/>
        <a:lstStyle/>
        <a:p>
          <a:r>
            <a:rPr lang="en-US" sz="2000" smtClean="0"/>
            <a:t>Deb so‘zi</a:t>
          </a:r>
          <a:endParaRPr lang="ru-RU" sz="2000" dirty="0"/>
        </a:p>
      </dgm:t>
    </dgm:pt>
    <dgm:pt modelId="{36F3E4C3-6818-48B8-BAA9-DB87C301DAA7}" type="parTrans" cxnId="{077C0C70-4C71-411F-9457-C7911842D002}">
      <dgm:prSet/>
      <dgm:spPr/>
      <dgm:t>
        <a:bodyPr/>
        <a:lstStyle/>
        <a:p>
          <a:endParaRPr lang="ru-RU"/>
        </a:p>
      </dgm:t>
    </dgm:pt>
    <dgm:pt modelId="{7C692DCA-0E5F-4028-BFF2-651365C6FA36}" type="sibTrans" cxnId="{077C0C70-4C71-411F-9457-C7911842D002}">
      <dgm:prSet/>
      <dgm:spPr/>
      <dgm:t>
        <a:bodyPr/>
        <a:lstStyle/>
        <a:p>
          <a:endParaRPr lang="ru-RU"/>
        </a:p>
      </dgm:t>
    </dgm:pt>
    <dgm:pt modelId="{66B768D8-A512-4BE5-98C8-76CD935EC445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en-US" sz="2000" smtClean="0"/>
            <a:t>Shuning uchun</a:t>
          </a:r>
          <a:endParaRPr lang="ru-RU" sz="2000" dirty="0"/>
        </a:p>
      </dgm:t>
    </dgm:pt>
    <dgm:pt modelId="{43517EAF-53D1-463A-9F33-79A28C758760}" type="parTrans" cxnId="{C911A405-1115-407B-9657-989E5C670B08}">
      <dgm:prSet/>
      <dgm:spPr/>
      <dgm:t>
        <a:bodyPr/>
        <a:lstStyle/>
        <a:p>
          <a:endParaRPr lang="ru-RU"/>
        </a:p>
      </dgm:t>
    </dgm:pt>
    <dgm:pt modelId="{AD72B806-437B-4E32-847E-03B7CAE43475}" type="sibTrans" cxnId="{C911A405-1115-407B-9657-989E5C670B08}">
      <dgm:prSet/>
      <dgm:spPr/>
      <dgm:t>
        <a:bodyPr/>
        <a:lstStyle/>
        <a:p>
          <a:endParaRPr lang="ru-RU"/>
        </a:p>
      </dgm:t>
    </dgm:pt>
    <dgm:pt modelId="{B64F624D-C58E-4FCE-B62F-EE77F8A409A9}" type="pres">
      <dgm:prSet presAssocID="{6C92FA20-1BB0-49DB-A36C-79DC9D322D4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5A4F74-F7E4-4CFC-98EB-1E2DCDF0A62D}" type="pres">
      <dgm:prSet presAssocID="{6889F593-FFDC-466A-8972-7F768491EFED}" presName="centerShape" presStyleLbl="node0" presStyleIdx="0" presStyleCnt="1"/>
      <dgm:spPr/>
      <dgm:t>
        <a:bodyPr/>
        <a:lstStyle/>
        <a:p>
          <a:endParaRPr lang="ru-RU"/>
        </a:p>
      </dgm:t>
    </dgm:pt>
    <dgm:pt modelId="{D54BEBA0-9DD0-4480-B266-FA34F2AED508}" type="pres">
      <dgm:prSet presAssocID="{13B67178-C27A-4F0F-8BE6-C7ECB9337C39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912E2AD3-B6BF-4443-9BC6-7D2DB243A368}" type="pres">
      <dgm:prSet presAssocID="{09FE8F2C-8459-496D-BEE5-03C8E93ACEE8}" presName="node" presStyleLbl="node1" presStyleIdx="0" presStyleCnt="3" custScaleX="108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1187C-BEF8-46B3-8269-A591A81035D2}" type="pres">
      <dgm:prSet presAssocID="{36F3E4C3-6818-48B8-BAA9-DB87C301DAA7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100FBD10-E7D0-4FAB-9D0A-CE9584CF31D5}" type="pres">
      <dgm:prSet presAssocID="{35F164F7-2254-439E-AE35-82DA071D4FB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3C216-A5BC-48AD-B46E-23AD01D3B63C}" type="pres">
      <dgm:prSet presAssocID="{43517EAF-53D1-463A-9F33-79A28C758760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FE6187A-24CD-4113-9BE6-D960B34F1656}" type="pres">
      <dgm:prSet presAssocID="{66B768D8-A512-4BE5-98C8-76CD935EC445}" presName="node" presStyleLbl="node1" presStyleIdx="2" presStyleCnt="3" custScaleX="108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F37BB9-C54A-4A9B-8FD3-BA437AD01968}" type="presOf" srcId="{35F164F7-2254-439E-AE35-82DA071D4FBB}" destId="{100FBD10-E7D0-4FAB-9D0A-CE9584CF31D5}" srcOrd="0" destOrd="0" presId="urn:microsoft.com/office/officeart/2005/8/layout/radial4"/>
    <dgm:cxn modelId="{191A2B52-BF52-4ED2-B99C-2095AD43A2B0}" type="presOf" srcId="{13B67178-C27A-4F0F-8BE6-C7ECB9337C39}" destId="{D54BEBA0-9DD0-4480-B266-FA34F2AED508}" srcOrd="0" destOrd="0" presId="urn:microsoft.com/office/officeart/2005/8/layout/radial4"/>
    <dgm:cxn modelId="{A33939B8-EF35-4E95-8979-3A58B3C40950}" srcId="{6C92FA20-1BB0-49DB-A36C-79DC9D322D4E}" destId="{6889F593-FFDC-466A-8972-7F768491EFED}" srcOrd="0" destOrd="0" parTransId="{1BC6EB35-F72B-44D3-BF6D-E29F0C277B75}" sibTransId="{A95020D5-BCED-486C-AD61-2918F292259F}"/>
    <dgm:cxn modelId="{306CB812-FAB0-4175-9A0B-0C8A6B1BDABC}" type="presOf" srcId="{36F3E4C3-6818-48B8-BAA9-DB87C301DAA7}" destId="{D8A1187C-BEF8-46B3-8269-A591A81035D2}" srcOrd="0" destOrd="0" presId="urn:microsoft.com/office/officeart/2005/8/layout/radial4"/>
    <dgm:cxn modelId="{88469D3C-303E-4339-AD39-7276266B87B6}" type="presOf" srcId="{6889F593-FFDC-466A-8972-7F768491EFED}" destId="{3B5A4F74-F7E4-4CFC-98EB-1E2DCDF0A62D}" srcOrd="0" destOrd="0" presId="urn:microsoft.com/office/officeart/2005/8/layout/radial4"/>
    <dgm:cxn modelId="{C911A405-1115-407B-9657-989E5C670B08}" srcId="{6889F593-FFDC-466A-8972-7F768491EFED}" destId="{66B768D8-A512-4BE5-98C8-76CD935EC445}" srcOrd="2" destOrd="0" parTransId="{43517EAF-53D1-463A-9F33-79A28C758760}" sibTransId="{AD72B806-437B-4E32-847E-03B7CAE43475}"/>
    <dgm:cxn modelId="{15B25BAC-2C74-4E43-8D24-169D4C55F30A}" type="presOf" srcId="{09FE8F2C-8459-496D-BEE5-03C8E93ACEE8}" destId="{912E2AD3-B6BF-4443-9BC6-7D2DB243A368}" srcOrd="0" destOrd="0" presId="urn:microsoft.com/office/officeart/2005/8/layout/radial4"/>
    <dgm:cxn modelId="{077C0C70-4C71-411F-9457-C7911842D002}" srcId="{6889F593-FFDC-466A-8972-7F768491EFED}" destId="{35F164F7-2254-439E-AE35-82DA071D4FBB}" srcOrd="1" destOrd="0" parTransId="{36F3E4C3-6818-48B8-BAA9-DB87C301DAA7}" sibTransId="{7C692DCA-0E5F-4028-BFF2-651365C6FA36}"/>
    <dgm:cxn modelId="{2AEFB964-8780-4AD3-B200-1FB130577483}" type="presOf" srcId="{6C92FA20-1BB0-49DB-A36C-79DC9D322D4E}" destId="{B64F624D-C58E-4FCE-B62F-EE77F8A409A9}" srcOrd="0" destOrd="0" presId="urn:microsoft.com/office/officeart/2005/8/layout/radial4"/>
    <dgm:cxn modelId="{4364F275-233C-4046-B426-0A36870C4792}" type="presOf" srcId="{43517EAF-53D1-463A-9F33-79A28C758760}" destId="{DF43C216-A5BC-48AD-B46E-23AD01D3B63C}" srcOrd="0" destOrd="0" presId="urn:microsoft.com/office/officeart/2005/8/layout/radial4"/>
    <dgm:cxn modelId="{047DC1A2-2D2C-43C9-9478-ABAF3E3A45AE}" type="presOf" srcId="{66B768D8-A512-4BE5-98C8-76CD935EC445}" destId="{EFE6187A-24CD-4113-9BE6-D960B34F1656}" srcOrd="0" destOrd="0" presId="urn:microsoft.com/office/officeart/2005/8/layout/radial4"/>
    <dgm:cxn modelId="{ED867CD3-A8FD-4D24-8A1B-5C3B40BD0AAE}" srcId="{6889F593-FFDC-466A-8972-7F768491EFED}" destId="{09FE8F2C-8459-496D-BEE5-03C8E93ACEE8}" srcOrd="0" destOrd="0" parTransId="{13B67178-C27A-4F0F-8BE6-C7ECB9337C39}" sibTransId="{C693BD27-5056-4D82-9B0C-1FE44CD79168}"/>
    <dgm:cxn modelId="{5068D2B2-D23F-431C-95F8-42B7AF8308DF}" type="presParOf" srcId="{B64F624D-C58E-4FCE-B62F-EE77F8A409A9}" destId="{3B5A4F74-F7E4-4CFC-98EB-1E2DCDF0A62D}" srcOrd="0" destOrd="0" presId="urn:microsoft.com/office/officeart/2005/8/layout/radial4"/>
    <dgm:cxn modelId="{718419B9-EB7D-4329-B4CC-45B88BEE89FC}" type="presParOf" srcId="{B64F624D-C58E-4FCE-B62F-EE77F8A409A9}" destId="{D54BEBA0-9DD0-4480-B266-FA34F2AED508}" srcOrd="1" destOrd="0" presId="urn:microsoft.com/office/officeart/2005/8/layout/radial4"/>
    <dgm:cxn modelId="{21E97549-B774-42BA-A373-9D299582E048}" type="presParOf" srcId="{B64F624D-C58E-4FCE-B62F-EE77F8A409A9}" destId="{912E2AD3-B6BF-4443-9BC6-7D2DB243A368}" srcOrd="2" destOrd="0" presId="urn:microsoft.com/office/officeart/2005/8/layout/radial4"/>
    <dgm:cxn modelId="{F3E2C02F-8EE8-45B4-A540-81DEE7950C42}" type="presParOf" srcId="{B64F624D-C58E-4FCE-B62F-EE77F8A409A9}" destId="{D8A1187C-BEF8-46B3-8269-A591A81035D2}" srcOrd="3" destOrd="0" presId="urn:microsoft.com/office/officeart/2005/8/layout/radial4"/>
    <dgm:cxn modelId="{234674DE-4158-472D-A892-F464FC3C22E6}" type="presParOf" srcId="{B64F624D-C58E-4FCE-B62F-EE77F8A409A9}" destId="{100FBD10-E7D0-4FAB-9D0A-CE9584CF31D5}" srcOrd="4" destOrd="0" presId="urn:microsoft.com/office/officeart/2005/8/layout/radial4"/>
    <dgm:cxn modelId="{BBA5D89C-7481-4C43-A0AF-E5004574A91D}" type="presParOf" srcId="{B64F624D-C58E-4FCE-B62F-EE77F8A409A9}" destId="{DF43C216-A5BC-48AD-B46E-23AD01D3B63C}" srcOrd="5" destOrd="0" presId="urn:microsoft.com/office/officeart/2005/8/layout/radial4"/>
    <dgm:cxn modelId="{3F058089-D03E-4984-BE10-8AA4C07AE9DB}" type="presParOf" srcId="{B64F624D-C58E-4FCE-B62F-EE77F8A409A9}" destId="{EFE6187A-24CD-4113-9BE6-D960B34F165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ONA TILI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23806" y="1296008"/>
            <a:ext cx="3488067" cy="875859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 algn="ctr"/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O‘tilgan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mavzularni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mustahkamlash</a:t>
            </a:r>
            <a:endParaRPr lang="nn-NO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38213" y="1245561"/>
            <a:ext cx="33725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33733" y="2096800"/>
            <a:ext cx="34173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81" y="1151992"/>
            <a:ext cx="1368152" cy="176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671540" y="2376128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20" grpId="0" animBg="1"/>
      <p:bldP spid="21" grpId="0" animBg="1"/>
      <p:bldP spid="2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Bosh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ergash</a:t>
            </a:r>
            <a:r>
              <a:rPr lang="en-US" sz="2400" dirty="0" smtClean="0"/>
              <a:t> </a:t>
            </a:r>
            <a:r>
              <a:rPr lang="en-US" sz="2400" dirty="0" err="1" smtClean="0"/>
              <a:t>gapni</a:t>
            </a:r>
            <a:r>
              <a:rPr lang="en-US" sz="2400" dirty="0" smtClean="0"/>
              <a:t> </a:t>
            </a:r>
            <a:r>
              <a:rPr lang="en-US" sz="2400" dirty="0" err="1" smtClean="0"/>
              <a:t>aniqlash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3421" y="647936"/>
            <a:ext cx="5508612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Tun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nihoyatda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qorong‘i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chunki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yangi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tug‘ilgan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allaqachon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botgan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421" y="1512032"/>
            <a:ext cx="4464496" cy="457200"/>
          </a:xfrm>
          <a:prstGeom prst="roundRect">
            <a:avLst/>
          </a:prstGeom>
          <a:solidFill>
            <a:srgbClr val="FF8FFF"/>
          </a:solidFill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Tun</a:t>
            </a:r>
            <a:r>
              <a:rPr lang="en-US" sz="2000" dirty="0" smtClean="0"/>
              <a:t> </a:t>
            </a:r>
            <a:r>
              <a:rPr lang="en-US" sz="2000" b="1" u="sng" dirty="0" err="1" smtClean="0"/>
              <a:t>nima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uchun</a:t>
            </a:r>
            <a:r>
              <a:rPr lang="en-US" sz="2000" b="1" dirty="0" smtClean="0"/>
              <a:t> </a:t>
            </a:r>
            <a:r>
              <a:rPr lang="en-US" sz="2000" dirty="0" err="1" smtClean="0"/>
              <a:t>nihoyatda</a:t>
            </a:r>
            <a:r>
              <a:rPr lang="en-US" sz="2000" dirty="0" smtClean="0"/>
              <a:t> </a:t>
            </a:r>
            <a:r>
              <a:rPr lang="en-US" sz="2000" dirty="0" err="1" smtClean="0"/>
              <a:t>qorong‘i</a:t>
            </a:r>
            <a:r>
              <a:rPr lang="en-US" sz="2000" dirty="0" smtClean="0"/>
              <a:t>?</a:t>
            </a:r>
            <a:endParaRPr lang="ru-RU" sz="2000" dirty="0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59" y="1461635"/>
            <a:ext cx="705194" cy="10151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25265" y="2145804"/>
            <a:ext cx="914400" cy="914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25465" y="2145804"/>
            <a:ext cx="914400" cy="9144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11" idx="2"/>
            <a:endCxn id="10" idx="3"/>
          </p:cNvCxnSpPr>
          <p:nvPr/>
        </p:nvCxnSpPr>
        <p:spPr>
          <a:xfrm flipH="1">
            <a:off x="2339665" y="2603004"/>
            <a:ext cx="8858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78095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Bosh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ergash</a:t>
            </a:r>
            <a:r>
              <a:rPr lang="en-US" sz="2400" dirty="0" smtClean="0"/>
              <a:t> </a:t>
            </a:r>
            <a:r>
              <a:rPr lang="en-US" sz="2400" dirty="0" err="1" smtClean="0"/>
              <a:t>gapni</a:t>
            </a:r>
            <a:r>
              <a:rPr lang="en-US" sz="2400" dirty="0" smtClean="0"/>
              <a:t> </a:t>
            </a:r>
            <a:r>
              <a:rPr lang="en-US" sz="2400" dirty="0" err="1" smtClean="0"/>
              <a:t>aniqlash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3421" y="652550"/>
            <a:ext cx="5508612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Omad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kulib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boqsa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saxiy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ketadi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421" y="1486880"/>
            <a:ext cx="4464496" cy="457200"/>
          </a:xfrm>
          <a:prstGeom prst="roundRect">
            <a:avLst/>
          </a:prstGeom>
          <a:solidFill>
            <a:srgbClr val="FF8FFF"/>
          </a:solidFill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err="1" smtClean="0">
                <a:solidFill>
                  <a:srgbClr val="000000"/>
                </a:solidFill>
              </a:rPr>
              <a:t>Nima</a:t>
            </a:r>
            <a:r>
              <a:rPr lang="en-US" sz="2000" b="1" u="sng" dirty="0" smtClean="0">
                <a:solidFill>
                  <a:srgbClr val="00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000000"/>
                </a:solidFill>
              </a:rPr>
              <a:t>qilsa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saxiy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ketadi</a:t>
            </a:r>
            <a:r>
              <a:rPr lang="en-US" sz="2000" dirty="0" smtClean="0"/>
              <a:t>?</a:t>
            </a:r>
            <a:endParaRPr lang="ru-RU" sz="2000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29" y="1260004"/>
            <a:ext cx="892873" cy="12708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61469" y="2109800"/>
            <a:ext cx="914400" cy="91440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367557" y="2109800"/>
            <a:ext cx="981200" cy="914400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stCxn id="14" idx="6"/>
            <a:endCxn id="13" idx="1"/>
          </p:cNvCxnSpPr>
          <p:nvPr/>
        </p:nvCxnSpPr>
        <p:spPr>
          <a:xfrm>
            <a:off x="2348757" y="2567000"/>
            <a:ext cx="912712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Стрелка вниз 15"/>
          <p:cNvSpPr/>
          <p:nvPr/>
        </p:nvSpPr>
        <p:spPr>
          <a:xfrm>
            <a:off x="2195649" y="1079984"/>
            <a:ext cx="396044" cy="370892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9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3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Bog‘liqlikni</a:t>
            </a:r>
            <a:r>
              <a:rPr lang="en-US" sz="2400" dirty="0" smtClean="0"/>
              <a:t> </a:t>
            </a:r>
            <a:r>
              <a:rPr lang="en-US" sz="2400" dirty="0" err="1" smtClean="0"/>
              <a:t>aniqlang</a:t>
            </a:r>
            <a:endParaRPr lang="en-US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08079851"/>
              </p:ext>
            </p:extLst>
          </p:nvPr>
        </p:nvGraphicFramePr>
        <p:xfrm>
          <a:off x="755489" y="683940"/>
          <a:ext cx="4284476" cy="226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75669" y="2052092"/>
            <a:ext cx="1069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Sabab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ma’nosi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1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O‘ylang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485" y="611932"/>
            <a:ext cx="914400" cy="869714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175869" y="597632"/>
            <a:ext cx="914400" cy="884014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1943621" y="719944"/>
            <a:ext cx="1944215" cy="338336"/>
          </a:xfrm>
          <a:prstGeom prst="round1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toki</a:t>
            </a:r>
            <a:endParaRPr lang="ru-RU" sz="2000" dirty="0"/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1948768" y="1143310"/>
            <a:ext cx="1939069" cy="338336"/>
          </a:xfrm>
          <a:prstGeom prst="round1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shuning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endParaRPr lang="ru-RU" sz="2000" dirty="0"/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1943621" y="1548036"/>
            <a:ext cx="1944215" cy="338336"/>
          </a:xfrm>
          <a:prstGeom prst="round1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deb</a:t>
            </a:r>
            <a:endParaRPr lang="ru-RU" sz="2000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1948768" y="1944080"/>
            <a:ext cx="1939069" cy="338336"/>
          </a:xfrm>
          <a:prstGeom prst="round1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-</a:t>
            </a:r>
            <a:r>
              <a:rPr lang="en-US" sz="2000" dirty="0" err="1" smtClean="0"/>
              <a:t>ki</a:t>
            </a:r>
            <a:endParaRPr lang="ru-RU" sz="2000" dirty="0"/>
          </a:p>
        </p:txBody>
      </p:sp>
      <p:sp>
        <p:nvSpPr>
          <p:cNvPr id="13" name="Прямоугольник с одним скругленным углом 12"/>
          <p:cNvSpPr/>
          <p:nvPr/>
        </p:nvSpPr>
        <p:spPr>
          <a:xfrm>
            <a:off x="1943621" y="2340124"/>
            <a:ext cx="1939069" cy="338336"/>
          </a:xfrm>
          <a:prstGeom prst="round1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-</a:t>
            </a:r>
            <a:r>
              <a:rPr lang="en-US" sz="2000" dirty="0" err="1" smtClean="0"/>
              <a:t>sa</a:t>
            </a:r>
            <a:endParaRPr lang="ru-RU" sz="2000" dirty="0"/>
          </a:p>
        </p:txBody>
      </p:sp>
      <p:sp>
        <p:nvSpPr>
          <p:cNvPr id="14" name="Прямоугольник с одним скругленным углом 13"/>
          <p:cNvSpPr/>
          <p:nvPr/>
        </p:nvSpPr>
        <p:spPr>
          <a:xfrm>
            <a:off x="1943622" y="2736168"/>
            <a:ext cx="1939069" cy="338336"/>
          </a:xfrm>
          <a:prstGeom prst="round1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agar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093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4708E-6 1.96078E-7 L 0.28777 0.255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8" y="12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8501E-6 -1.96078E-6 L -0.29411 0.1730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9" y="86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4708E-6 -1.96078E-6 L 0.28777 0.1225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8" y="6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8501E-6 -9.80392E-7 L -0.29411 0.0480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9" y="2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8688E-6 1.96078E-7 L 0.28804 1.96078E-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8688E-6 1.17647E-6 L 0.28804 1.17647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Gapdagi</a:t>
            </a:r>
            <a:r>
              <a:rPr lang="en-US" sz="2400" dirty="0" smtClean="0"/>
              <a:t> </a:t>
            </a:r>
            <a:r>
              <a:rPr lang="en-US" sz="2400" dirty="0" err="1" smtClean="0"/>
              <a:t>ma’no-munosabatlar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45075" y="719944"/>
            <a:ext cx="4358886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Dutor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chalib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o‘tirsam</a:t>
            </a:r>
            <a:r>
              <a:rPr lang="en-US" sz="2000" dirty="0" smtClean="0">
                <a:solidFill>
                  <a:srgbClr val="000000"/>
                </a:solidFill>
              </a:rPr>
              <a:t>, tori </a:t>
            </a:r>
            <a:r>
              <a:rPr lang="en-US" sz="2000" dirty="0" err="1" smtClean="0">
                <a:solidFill>
                  <a:srgbClr val="000000"/>
                </a:solidFill>
              </a:rPr>
              <a:t>uzilib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ketdi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63" y="1224000"/>
            <a:ext cx="1120121" cy="1368016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59645" y="1620044"/>
            <a:ext cx="3176704" cy="36004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8FFF"/>
          </a:solidFill>
          <a:ln>
            <a:solidFill>
              <a:srgbClr val="CC3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Qachon</a:t>
            </a:r>
            <a:r>
              <a:rPr lang="en-US" sz="2000" dirty="0" smtClean="0"/>
              <a:t> tori </a:t>
            </a:r>
            <a:r>
              <a:rPr lang="en-US" sz="2000" dirty="0" err="1" smtClean="0"/>
              <a:t>uzilib</a:t>
            </a:r>
            <a:r>
              <a:rPr lang="en-US" sz="2000" dirty="0" smtClean="0"/>
              <a:t> </a:t>
            </a:r>
            <a:r>
              <a:rPr lang="en-US" sz="2000" dirty="0" err="1" smtClean="0"/>
              <a:t>ketdi</a:t>
            </a:r>
            <a:r>
              <a:rPr lang="en-US" sz="2000" dirty="0" smtClean="0"/>
              <a:t>?</a:t>
            </a:r>
            <a:endParaRPr lang="ru-RU" sz="2000" dirty="0"/>
          </a:p>
        </p:txBody>
      </p:sp>
      <p:sp>
        <p:nvSpPr>
          <p:cNvPr id="7" name="Облако 6"/>
          <p:cNvSpPr/>
          <p:nvPr/>
        </p:nvSpPr>
        <p:spPr>
          <a:xfrm>
            <a:off x="2699705" y="2134816"/>
            <a:ext cx="2359463" cy="914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Payt</a:t>
            </a:r>
            <a:r>
              <a:rPr lang="en-US" sz="2000" dirty="0" smtClean="0"/>
              <a:t> </a:t>
            </a:r>
            <a:r>
              <a:rPr lang="en-US" sz="2000" dirty="0" err="1" smtClean="0"/>
              <a:t>munosabati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6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Gapdagi</a:t>
            </a:r>
            <a:r>
              <a:rPr lang="en-US" sz="2400" dirty="0" smtClean="0"/>
              <a:t> </a:t>
            </a:r>
            <a:r>
              <a:rPr lang="en-US" sz="2400" dirty="0" err="1" smtClean="0"/>
              <a:t>ma’no-munosabatlar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69804" y="719944"/>
            <a:ext cx="2490041" cy="400110"/>
          </a:xfrm>
          <a:prstGeom prst="rect">
            <a:avLst/>
          </a:prstGeom>
          <a:ln>
            <a:solidFill>
              <a:srgbClr val="00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Ona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borki</a:t>
            </a:r>
            <a:r>
              <a:rPr lang="en-US" sz="2000" dirty="0" smtClean="0">
                <a:solidFill>
                  <a:srgbClr val="000000"/>
                </a:solidFill>
              </a:rPr>
              <a:t>, bola bor.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59645" y="1620044"/>
            <a:ext cx="3176704" cy="36004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8FFF"/>
          </a:solidFill>
          <a:ln>
            <a:solidFill>
              <a:srgbClr val="CC3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Nima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uchun</a:t>
            </a:r>
            <a:r>
              <a:rPr lang="en-US" sz="2000" b="1" dirty="0" smtClean="0"/>
              <a:t> </a:t>
            </a:r>
            <a:r>
              <a:rPr lang="en-US" sz="2000" dirty="0" smtClean="0"/>
              <a:t>bola </a:t>
            </a:r>
            <a:r>
              <a:rPr lang="en-US" sz="2000" dirty="0" err="1" smtClean="0"/>
              <a:t>bor</a:t>
            </a:r>
            <a:r>
              <a:rPr lang="en-US" sz="2000" dirty="0" smtClean="0"/>
              <a:t>?</a:t>
            </a:r>
            <a:endParaRPr lang="ru-RU" sz="2000" dirty="0"/>
          </a:p>
        </p:txBody>
      </p:sp>
      <p:sp>
        <p:nvSpPr>
          <p:cNvPr id="7" name="Облако 6"/>
          <p:cNvSpPr/>
          <p:nvPr/>
        </p:nvSpPr>
        <p:spPr>
          <a:xfrm>
            <a:off x="2699705" y="2134816"/>
            <a:ext cx="2359463" cy="914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Sabab</a:t>
            </a:r>
            <a:r>
              <a:rPr lang="en-US" sz="2000" dirty="0" smtClean="0"/>
              <a:t> </a:t>
            </a:r>
            <a:r>
              <a:rPr lang="en-US" sz="2000" dirty="0" err="1" smtClean="0"/>
              <a:t>munosabati</a:t>
            </a:r>
            <a:endParaRPr lang="ru-RU" sz="2000" dirty="0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1" y="1209979"/>
            <a:ext cx="1495035" cy="1130145"/>
          </a:xfrm>
          <a:prstGeom prst="rect">
            <a:avLst/>
          </a:prstGeom>
        </p:spPr>
      </p:pic>
      <p:cxnSp>
        <p:nvCxnSpPr>
          <p:cNvPr id="9" name="Прямая со стрелкой 8"/>
          <p:cNvCxnSpPr>
            <a:stCxn id="3" idx="2"/>
          </p:cNvCxnSpPr>
          <p:nvPr/>
        </p:nvCxnSpPr>
        <p:spPr>
          <a:xfrm>
            <a:off x="2714825" y="1120054"/>
            <a:ext cx="812972" cy="49999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21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Gapdagi</a:t>
            </a:r>
            <a:r>
              <a:rPr lang="en-US" sz="2400" dirty="0" smtClean="0"/>
              <a:t> </a:t>
            </a:r>
            <a:r>
              <a:rPr lang="en-US" sz="2400" dirty="0" err="1" smtClean="0"/>
              <a:t>ma’no-munosabatlar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5429" y="660130"/>
            <a:ext cx="4968552" cy="707886"/>
          </a:xfrm>
          <a:prstGeom prst="rect">
            <a:avLst/>
          </a:prstGeom>
          <a:ln>
            <a:solidFill>
              <a:srgbClr val="9900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 </a:t>
            </a:r>
            <a:r>
              <a:rPr lang="en-US" sz="2000" dirty="0" err="1" smtClean="0">
                <a:solidFill>
                  <a:srgbClr val="000000"/>
                </a:solidFill>
              </a:rPr>
              <a:t>Yaxshilab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ta’zirini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berish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kerak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toki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boshqalarga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ibrat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bo‘lsin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323201" y="1560230"/>
            <a:ext cx="4292828" cy="57458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6FF99"/>
          </a:solidFill>
          <a:ln>
            <a:solidFill>
              <a:srgbClr val="00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Nima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maqsadda</a:t>
            </a:r>
            <a:r>
              <a:rPr lang="en-US" sz="2000" b="1" dirty="0" smtClean="0"/>
              <a:t> </a:t>
            </a:r>
            <a:r>
              <a:rPr lang="en-US" sz="2000" dirty="0" err="1" smtClean="0"/>
              <a:t>yaxshilab</a:t>
            </a:r>
            <a:r>
              <a:rPr lang="en-US" sz="2000" dirty="0" smtClean="0"/>
              <a:t> </a:t>
            </a:r>
            <a:r>
              <a:rPr lang="en-US" sz="2000" dirty="0" err="1" smtClean="0"/>
              <a:t>ta’zirini</a:t>
            </a:r>
            <a:r>
              <a:rPr lang="en-US" sz="2000" dirty="0" smtClean="0"/>
              <a:t> </a:t>
            </a:r>
            <a:r>
              <a:rPr lang="en-US" sz="2000" dirty="0" err="1" smtClean="0"/>
              <a:t>berish</a:t>
            </a:r>
            <a:r>
              <a:rPr lang="en-US" sz="2000" dirty="0" smtClean="0"/>
              <a:t> </a:t>
            </a:r>
            <a:r>
              <a:rPr lang="en-US" sz="2000" dirty="0" err="1" smtClean="0"/>
              <a:t>kerak</a:t>
            </a:r>
            <a:r>
              <a:rPr lang="en-US" sz="2000" dirty="0" smtClean="0"/>
              <a:t>?</a:t>
            </a:r>
            <a:endParaRPr lang="ru-RU" sz="2000" dirty="0"/>
          </a:p>
        </p:txBody>
      </p:sp>
      <p:sp>
        <p:nvSpPr>
          <p:cNvPr id="7" name="Облако 6"/>
          <p:cNvSpPr/>
          <p:nvPr/>
        </p:nvSpPr>
        <p:spPr>
          <a:xfrm>
            <a:off x="2699705" y="2181808"/>
            <a:ext cx="2359463" cy="914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Maqsad</a:t>
            </a:r>
            <a:r>
              <a:rPr lang="en-US" sz="2000" dirty="0" smtClean="0"/>
              <a:t> </a:t>
            </a:r>
            <a:r>
              <a:rPr lang="en-US" sz="2000" dirty="0" err="1" smtClean="0"/>
              <a:t>munosabati</a:t>
            </a:r>
            <a:endParaRPr lang="ru-RU" sz="2000" dirty="0"/>
          </a:p>
        </p:txBody>
      </p:sp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3" y="1512032"/>
            <a:ext cx="1000230" cy="1098191"/>
          </a:xfrm>
          <a:prstGeom prst="rect">
            <a:avLst/>
          </a:prstGeom>
        </p:spPr>
      </p:pic>
      <p:sp>
        <p:nvSpPr>
          <p:cNvPr id="16" name="Выгнутая вправо стрелка 15"/>
          <p:cNvSpPr/>
          <p:nvPr/>
        </p:nvSpPr>
        <p:spPr>
          <a:xfrm>
            <a:off x="5219985" y="848134"/>
            <a:ext cx="360040" cy="712096"/>
          </a:xfrm>
          <a:prstGeom prst="curvedLeftArrow">
            <a:avLst/>
          </a:prstGeom>
          <a:solidFill>
            <a:srgbClr val="CC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4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Gapdagi</a:t>
            </a:r>
            <a:r>
              <a:rPr lang="en-US" sz="2400" dirty="0" smtClean="0"/>
              <a:t> </a:t>
            </a:r>
            <a:r>
              <a:rPr lang="en-US" sz="2400" dirty="0" err="1" smtClean="0"/>
              <a:t>ma’no-munosabatlar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5429" y="660130"/>
            <a:ext cx="4968552" cy="70788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Oyim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charchab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qolmasinlar</a:t>
            </a:r>
            <a:r>
              <a:rPr lang="en-US" sz="2000" dirty="0" smtClean="0">
                <a:solidFill>
                  <a:srgbClr val="000000"/>
                </a:solidFill>
              </a:rPr>
              <a:t> deb, </a:t>
            </a:r>
            <a:r>
              <a:rPr lang="en-US" sz="2000" dirty="0" err="1" smtClean="0">
                <a:solidFill>
                  <a:srgbClr val="000000"/>
                </a:solidFill>
              </a:rPr>
              <a:t>opam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birga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uylarni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yig‘ishtirdik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323201" y="1560230"/>
            <a:ext cx="4292828" cy="57458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Nima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maqsadda</a:t>
            </a:r>
            <a:r>
              <a:rPr lang="en-US" sz="2000" b="1" dirty="0" smtClean="0"/>
              <a:t> </a:t>
            </a:r>
            <a:r>
              <a:rPr lang="en-US" sz="2000" dirty="0" err="1">
                <a:solidFill>
                  <a:srgbClr val="000000"/>
                </a:solidFill>
              </a:rPr>
              <a:t>opam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bilan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uylarni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yig‘ishtirdik</a:t>
            </a:r>
            <a:r>
              <a:rPr lang="en-US" sz="2000" dirty="0" smtClean="0"/>
              <a:t>?</a:t>
            </a:r>
            <a:endParaRPr lang="ru-RU" sz="2000" dirty="0"/>
          </a:p>
        </p:txBody>
      </p:sp>
      <p:sp>
        <p:nvSpPr>
          <p:cNvPr id="7" name="Облако 6"/>
          <p:cNvSpPr/>
          <p:nvPr/>
        </p:nvSpPr>
        <p:spPr>
          <a:xfrm>
            <a:off x="2699705" y="2181808"/>
            <a:ext cx="2359463" cy="914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Maqsad</a:t>
            </a:r>
            <a:r>
              <a:rPr lang="en-US" sz="2000" dirty="0" smtClean="0"/>
              <a:t> </a:t>
            </a:r>
            <a:r>
              <a:rPr lang="en-US" sz="2000" dirty="0" err="1" smtClean="0"/>
              <a:t>munosabati</a:t>
            </a:r>
            <a:endParaRPr lang="ru-RU" sz="2000" dirty="0"/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5219985" y="848134"/>
            <a:ext cx="360040" cy="712096"/>
          </a:xfrm>
          <a:prstGeom prst="curvedLef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7" y="1512032"/>
            <a:ext cx="1152128" cy="98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2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Gapdagi</a:t>
            </a:r>
            <a:r>
              <a:rPr lang="en-US" sz="2400" dirty="0" smtClean="0"/>
              <a:t> </a:t>
            </a:r>
            <a:r>
              <a:rPr lang="en-US" sz="2400" dirty="0" err="1" smtClean="0"/>
              <a:t>ma’no-munosabatlar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5429" y="660130"/>
            <a:ext cx="4968552" cy="70788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 </a:t>
            </a:r>
            <a:r>
              <a:rPr lang="en-US" sz="2000" dirty="0" err="1" smtClean="0">
                <a:solidFill>
                  <a:srgbClr val="000000"/>
                </a:solidFill>
              </a:rPr>
              <a:t>To‘yga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kelsangiz</a:t>
            </a:r>
            <a:r>
              <a:rPr lang="en-US" sz="2000" dirty="0" smtClean="0">
                <a:solidFill>
                  <a:srgbClr val="000000"/>
                </a:solidFill>
              </a:rPr>
              <a:t>, biz </a:t>
            </a:r>
            <a:r>
              <a:rPr lang="en-US" sz="2000" dirty="0" err="1" smtClean="0">
                <a:solidFill>
                  <a:srgbClr val="000000"/>
                </a:solidFill>
              </a:rPr>
              <a:t>astoydil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xursand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bo‘lamiz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323201" y="1560230"/>
            <a:ext cx="4292828" cy="57458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Nima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qilsangiz</a:t>
            </a:r>
            <a:r>
              <a:rPr lang="en-US" sz="2000" b="1" dirty="0" smtClean="0"/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biz </a:t>
            </a:r>
            <a:r>
              <a:rPr lang="en-US" sz="2000" dirty="0" err="1">
                <a:solidFill>
                  <a:srgbClr val="000000"/>
                </a:solidFill>
              </a:rPr>
              <a:t>astoydil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xursand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bo‘lamiz</a:t>
            </a:r>
            <a:r>
              <a:rPr lang="en-US" sz="2000" dirty="0" smtClean="0"/>
              <a:t>?</a:t>
            </a:r>
            <a:endParaRPr lang="ru-RU" sz="2000" dirty="0"/>
          </a:p>
        </p:txBody>
      </p:sp>
      <p:sp>
        <p:nvSpPr>
          <p:cNvPr id="7" name="Облако 6"/>
          <p:cNvSpPr/>
          <p:nvPr/>
        </p:nvSpPr>
        <p:spPr>
          <a:xfrm>
            <a:off x="2699705" y="2181808"/>
            <a:ext cx="2359463" cy="914400"/>
          </a:xfrm>
          <a:prstGeom prst="cloud">
            <a:avLst/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Shart</a:t>
            </a:r>
            <a:r>
              <a:rPr lang="en-US" sz="2000" dirty="0" smtClean="0"/>
              <a:t>  </a:t>
            </a:r>
            <a:r>
              <a:rPr lang="en-US" sz="2000" dirty="0" err="1" smtClean="0"/>
              <a:t>munosabati</a:t>
            </a:r>
            <a:endParaRPr lang="ru-RU" sz="2000" dirty="0"/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5219985" y="848134"/>
            <a:ext cx="360040" cy="712096"/>
          </a:xfrm>
          <a:prstGeom prst="curvedLef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1533804"/>
            <a:ext cx="1098723" cy="129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432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Savol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topshiriqlar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3421" y="575928"/>
            <a:ext cx="547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en-US" sz="1800" dirty="0" err="1" smtClean="0">
                <a:solidFill>
                  <a:srgbClr val="000000"/>
                </a:solidFill>
              </a:rPr>
              <a:t>Ergashtiruvchi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bog‘lovchili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ergashgan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qo‘shma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gaplarda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qanday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munosabatlar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kuzatiladi</a:t>
            </a:r>
            <a:r>
              <a:rPr lang="en-US" sz="1800" dirty="0" smtClean="0">
                <a:solidFill>
                  <a:srgbClr val="000000"/>
                </a:solidFill>
              </a:rPr>
              <a:t>?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800" dirty="0" err="1" smtClean="0">
                <a:solidFill>
                  <a:srgbClr val="000000"/>
                </a:solidFill>
              </a:rPr>
              <a:t>Ko‘makchili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qurilmalar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qaysi</a:t>
            </a:r>
            <a:r>
              <a:rPr lang="en-US" sz="1800" dirty="0" smtClean="0">
                <a:solidFill>
                  <a:srgbClr val="000000"/>
                </a:solidFill>
              </a:rPr>
              <a:t> gap </a:t>
            </a:r>
            <a:r>
              <a:rPr lang="en-US" sz="1800" dirty="0" err="1" smtClean="0">
                <a:solidFill>
                  <a:srgbClr val="000000"/>
                </a:solidFill>
              </a:rPr>
              <a:t>tarkibida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qo‘llanishini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ayting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Deb </a:t>
            </a:r>
            <a:r>
              <a:rPr lang="en-US" sz="1800" dirty="0" err="1" smtClean="0">
                <a:solidFill>
                  <a:srgbClr val="000000"/>
                </a:solidFill>
              </a:rPr>
              <a:t>so‘zi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yordamida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ergashgan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qo‘shma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gaplarning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kesimi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smtClean="0">
                <a:solidFill>
                  <a:srgbClr val="000000"/>
                </a:solidFill>
              </a:rPr>
              <a:t>qanday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shaklda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bo‘ladi</a:t>
            </a:r>
            <a:r>
              <a:rPr lang="en-US" sz="1800" dirty="0" smtClean="0">
                <a:solidFill>
                  <a:srgbClr val="000000"/>
                </a:solidFill>
              </a:rPr>
              <a:t>?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800" dirty="0" err="1" smtClean="0">
                <a:solidFill>
                  <a:srgbClr val="000000"/>
                </a:solidFill>
              </a:rPr>
              <a:t>Shart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mayli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vositasi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qaysi</a:t>
            </a:r>
            <a:r>
              <a:rPr lang="en-US" sz="1800" dirty="0" smtClean="0">
                <a:solidFill>
                  <a:srgbClr val="000000"/>
                </a:solidFill>
              </a:rPr>
              <a:t> gap </a:t>
            </a:r>
            <a:r>
              <a:rPr lang="en-US" sz="1800" dirty="0" err="1" smtClean="0">
                <a:solidFill>
                  <a:srgbClr val="000000"/>
                </a:solidFill>
              </a:rPr>
              <a:t>qismida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keladi</a:t>
            </a:r>
            <a:r>
              <a:rPr lang="en-US" sz="1800" dirty="0" smtClean="0">
                <a:solidFill>
                  <a:srgbClr val="000000"/>
                </a:solidFill>
              </a:rPr>
              <a:t>?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800" dirty="0" err="1" smtClean="0">
                <a:solidFill>
                  <a:srgbClr val="000000"/>
                </a:solidFill>
              </a:rPr>
              <a:t>Ko‘rsatish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olmoshili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ergashgan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qo‘shma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gaplarni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qaysi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bog‘lovchi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vosita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bog‘laydi</a:t>
            </a:r>
            <a:r>
              <a:rPr lang="en-US" sz="1800" dirty="0" smtClean="0">
                <a:solidFill>
                  <a:srgbClr val="000000"/>
                </a:solidFill>
              </a:rPr>
              <a:t>?</a:t>
            </a:r>
          </a:p>
          <a:p>
            <a:pPr marL="228600" indent="-228600" algn="just">
              <a:buFont typeface="+mj-lt"/>
              <a:buAutoNum type="arabicPeriod"/>
            </a:pPr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7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Berilgan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topshiriqni</a:t>
            </a:r>
            <a:r>
              <a:rPr lang="en-US" sz="2000" dirty="0" smtClean="0"/>
              <a:t> </a:t>
            </a:r>
            <a:r>
              <a:rPr lang="en-US" sz="2000" dirty="0" err="1" smtClean="0"/>
              <a:t>tekshirish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974" y="611932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en-US" sz="1800" i="1" dirty="0" err="1" smtClean="0">
                <a:solidFill>
                  <a:srgbClr val="000000"/>
                </a:solidFill>
              </a:rPr>
              <a:t>Matn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mazmunini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eslab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qoling</a:t>
            </a:r>
            <a:r>
              <a:rPr lang="en-US" sz="1800" i="1" dirty="0" smtClean="0">
                <a:solidFill>
                  <a:srgbClr val="000000"/>
                </a:solidFill>
              </a:rPr>
              <a:t>, “</a:t>
            </a:r>
            <a:r>
              <a:rPr lang="en-US" sz="1800" i="1" dirty="0" err="1" smtClean="0">
                <a:solidFill>
                  <a:srgbClr val="000000"/>
                </a:solidFill>
              </a:rPr>
              <a:t>o‘ldirib</a:t>
            </a:r>
            <a:r>
              <a:rPr lang="en-US" sz="1800" i="1" dirty="0" smtClean="0">
                <a:solidFill>
                  <a:srgbClr val="000000"/>
                </a:solidFill>
              </a:rPr>
              <a:t>”, “</a:t>
            </a:r>
            <a:r>
              <a:rPr lang="en-US" sz="1800" i="1" dirty="0" err="1" smtClean="0">
                <a:solidFill>
                  <a:srgbClr val="000000"/>
                </a:solidFill>
              </a:rPr>
              <a:t>qotil</a:t>
            </a:r>
            <a:r>
              <a:rPr lang="en-US" sz="1800" i="1" dirty="0" smtClean="0">
                <a:solidFill>
                  <a:srgbClr val="000000"/>
                </a:solidFill>
              </a:rPr>
              <a:t>” </a:t>
            </a:r>
            <a:r>
              <a:rPr lang="en-US" sz="1800" i="1" dirty="0" err="1" smtClean="0">
                <a:solidFill>
                  <a:srgbClr val="000000"/>
                </a:solidFill>
              </a:rPr>
              <a:t>so‘zlari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qaysi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ma’noda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qo‘llanganini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izohlang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  <a:p>
            <a:pPr marL="228600" indent="-228600" algn="just">
              <a:buAutoNum type="arabicPeriod"/>
            </a:pPr>
            <a:r>
              <a:rPr lang="en-US" sz="1800" i="1" dirty="0" err="1" smtClean="0">
                <a:solidFill>
                  <a:srgbClr val="000000"/>
                </a:solidFill>
              </a:rPr>
              <a:t>Reja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tuzib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bayon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yozing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  <a:endParaRPr lang="ru-RU" sz="1800" i="1" dirty="0">
              <a:solidFill>
                <a:srgbClr val="000000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33" y="1620044"/>
            <a:ext cx="1377750" cy="1404020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4" y="1975200"/>
            <a:ext cx="2015629" cy="101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3421" y="575928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en-US" sz="1800" i="1" dirty="0" err="1" smtClean="0">
                <a:solidFill>
                  <a:srgbClr val="000000"/>
                </a:solidFill>
              </a:rPr>
              <a:t>O‘qituvchi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kuchsiz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bo‘lsa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uning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zaifligi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o‘quvchilar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orqali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kelajakka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o‘taveradi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800" i="1" dirty="0" err="1" smtClean="0">
                <a:solidFill>
                  <a:srgbClr val="000000"/>
                </a:solidFill>
              </a:rPr>
              <a:t>Yerlar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loy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bo‘ldi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chunki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hozirgina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do‘l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yog‘ib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o‘tdi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800" i="1" dirty="0" err="1" smtClean="0">
                <a:solidFill>
                  <a:srgbClr val="000000"/>
                </a:solidFill>
              </a:rPr>
              <a:t>Kunbotar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pallada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uyga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kirsam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xotinlar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tarqab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bo‘libdi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800" i="1" dirty="0" err="1" smtClean="0">
                <a:solidFill>
                  <a:srgbClr val="000000"/>
                </a:solidFill>
              </a:rPr>
              <a:t>Odamlar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ko‘rmasin</a:t>
            </a:r>
            <a:r>
              <a:rPr lang="en-US" sz="1800" i="1" dirty="0" smtClean="0">
                <a:solidFill>
                  <a:srgbClr val="000000"/>
                </a:solidFill>
              </a:rPr>
              <a:t> deb, </a:t>
            </a:r>
            <a:r>
              <a:rPr lang="en-US" sz="1800" i="1" dirty="0" err="1" smtClean="0">
                <a:solidFill>
                  <a:srgbClr val="000000"/>
                </a:solidFill>
              </a:rPr>
              <a:t>ko‘chaga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chiqmadi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  <a:endParaRPr lang="ru-RU" sz="1800" i="1" dirty="0">
              <a:solidFill>
                <a:srgbClr val="000000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12" y="2124100"/>
            <a:ext cx="703717" cy="958589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89" y="2263114"/>
            <a:ext cx="1425029" cy="86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2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Bilib</a:t>
            </a:r>
            <a:r>
              <a:rPr lang="en-US" sz="2400" dirty="0" smtClean="0"/>
              <a:t> </a:t>
            </a:r>
            <a:r>
              <a:rPr lang="en-US" sz="2400" dirty="0" err="1" smtClean="0"/>
              <a:t>oling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7417" y="607864"/>
            <a:ext cx="5544617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000000"/>
                </a:solidFill>
              </a:rPr>
              <a:t>Borib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ko‘r</a:t>
            </a:r>
            <a:r>
              <a:rPr lang="en-US" sz="2000" b="1" i="1" dirty="0" err="1" smtClean="0">
                <a:solidFill>
                  <a:srgbClr val="000000"/>
                </a:solidFill>
              </a:rPr>
              <a:t>sa</a:t>
            </a:r>
            <a:r>
              <a:rPr lang="en-US" sz="2000" i="1" dirty="0" err="1" smtClean="0">
                <a:solidFill>
                  <a:srgbClr val="000000"/>
                </a:solidFill>
              </a:rPr>
              <a:t>ki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g‘azalxon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terakni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kimdir</a:t>
            </a:r>
            <a:r>
              <a:rPr lang="en-US" sz="2000" i="1" dirty="0" smtClean="0">
                <a:solidFill>
                  <a:srgbClr val="000000"/>
                </a:solidFill>
              </a:rPr>
              <a:t> “</a:t>
            </a:r>
            <a:r>
              <a:rPr lang="en-US" sz="2000" i="1" dirty="0" err="1" smtClean="0">
                <a:solidFill>
                  <a:srgbClr val="000000"/>
                </a:solidFill>
              </a:rPr>
              <a:t>o‘ldirib</a:t>
            </a:r>
            <a:r>
              <a:rPr lang="en-US" sz="2000" i="1" dirty="0" smtClean="0">
                <a:solidFill>
                  <a:srgbClr val="000000"/>
                </a:solidFill>
              </a:rPr>
              <a:t>” </a:t>
            </a:r>
            <a:r>
              <a:rPr lang="en-US" sz="2000" i="1" dirty="0" err="1" smtClean="0">
                <a:solidFill>
                  <a:srgbClr val="000000"/>
                </a:solidFill>
              </a:rPr>
              <a:t>ketibdi</a:t>
            </a:r>
            <a:r>
              <a:rPr lang="en-US" sz="2000" i="1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3501" y="1584040"/>
            <a:ext cx="1422158" cy="540060"/>
          </a:xfrm>
          <a:prstGeom prst="rect">
            <a:avLst/>
          </a:prstGeom>
          <a:solidFill>
            <a:srgbClr val="FF8FFF"/>
          </a:solidFill>
          <a:ln>
            <a:solidFill>
              <a:srgbClr val="CC339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-</a:t>
            </a:r>
            <a:r>
              <a:rPr lang="en-US" sz="1800" b="1" dirty="0" err="1" smtClean="0"/>
              <a:t>sa</a:t>
            </a:r>
            <a:r>
              <a:rPr lang="en-US" sz="1800" b="1" dirty="0" smtClean="0"/>
              <a:t> </a:t>
            </a:r>
            <a:r>
              <a:rPr lang="en-US" sz="1800" dirty="0" err="1" smtClean="0"/>
              <a:t>shart</a:t>
            </a:r>
            <a:r>
              <a:rPr lang="en-US" sz="1800" dirty="0" smtClean="0"/>
              <a:t> </a:t>
            </a:r>
            <a:r>
              <a:rPr lang="en-US" sz="1800" dirty="0" err="1" smtClean="0"/>
              <a:t>mayli</a:t>
            </a:r>
            <a:r>
              <a:rPr lang="en-US" sz="1800" dirty="0" smtClean="0"/>
              <a:t> 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737" y="1595438"/>
            <a:ext cx="2520280" cy="540060"/>
          </a:xfrm>
          <a:prstGeom prst="rect">
            <a:avLst/>
          </a:prstGeom>
          <a:solidFill>
            <a:srgbClr val="FF8FFF"/>
          </a:solidFill>
          <a:ln>
            <a:solidFill>
              <a:srgbClr val="CC339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/>
              <a:t>Ergashgan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qo‘shma</a:t>
            </a:r>
            <a:r>
              <a:rPr lang="en-US" sz="1800" b="1" dirty="0" smtClean="0"/>
              <a:t> gap</a:t>
            </a:r>
            <a:endParaRPr lang="ru-RU" sz="1800" dirty="0"/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467457" y="1315750"/>
            <a:ext cx="396044" cy="340298"/>
          </a:xfrm>
          <a:prstGeom prst="bentConnector3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285659" y="1854070"/>
            <a:ext cx="702078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80287" y="2484140"/>
            <a:ext cx="5263734" cy="57606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“</a:t>
            </a:r>
            <a:r>
              <a:rPr lang="en-US" sz="2000" b="1" dirty="0" err="1" smtClean="0"/>
              <a:t>o‘ldirib</a:t>
            </a:r>
            <a:r>
              <a:rPr lang="en-US" sz="2000" b="1" dirty="0" smtClean="0"/>
              <a:t>” </a:t>
            </a:r>
            <a:r>
              <a:rPr lang="en-US" sz="2000" dirty="0" err="1" smtClean="0"/>
              <a:t>so‘zi</a:t>
            </a:r>
            <a:r>
              <a:rPr lang="en-US" sz="2000" dirty="0" smtClean="0"/>
              <a:t> </a:t>
            </a:r>
            <a:r>
              <a:rPr lang="en-US" sz="2000" b="1" u="sng" dirty="0" err="1" smtClean="0"/>
              <a:t>nobud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qilmoq</a:t>
            </a:r>
            <a:r>
              <a:rPr lang="en-US" sz="2000" b="1" u="sng" dirty="0" smtClean="0"/>
              <a:t>, </a:t>
            </a:r>
            <a:r>
              <a:rPr lang="en-US" sz="2000" b="1" u="sng" dirty="0" err="1" smtClean="0"/>
              <a:t>kesmoq</a:t>
            </a:r>
            <a:r>
              <a:rPr lang="en-US" sz="2000" b="1" u="sng" dirty="0" smtClean="0"/>
              <a:t>  </a:t>
            </a:r>
            <a:r>
              <a:rPr lang="en-US" sz="2000" dirty="0" err="1" smtClean="0"/>
              <a:t>ma’nosida</a:t>
            </a:r>
            <a:r>
              <a:rPr lang="en-US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0078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4" grpId="0" animBg="1"/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Bilib</a:t>
            </a:r>
            <a:r>
              <a:rPr lang="en-US" sz="2400" dirty="0" smtClean="0"/>
              <a:t> </a:t>
            </a:r>
            <a:r>
              <a:rPr lang="en-US" sz="2400" dirty="0" err="1" smtClean="0"/>
              <a:t>oling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7417" y="575928"/>
            <a:ext cx="5544617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solidFill>
                  <a:srgbClr val="000000"/>
                </a:solidFill>
              </a:rPr>
              <a:t>     </a:t>
            </a:r>
            <a:r>
              <a:rPr lang="en-US" sz="2000" i="1" dirty="0" err="1" smtClean="0">
                <a:solidFill>
                  <a:srgbClr val="000000"/>
                </a:solidFill>
              </a:rPr>
              <a:t>Alisher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Navoiy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o‘z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mulozimlari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bilan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yana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o‘sha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tepalikka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kelib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qara</a:t>
            </a:r>
            <a:r>
              <a:rPr lang="en-US" sz="2000" b="1" i="1" dirty="0" err="1">
                <a:solidFill>
                  <a:srgbClr val="000000"/>
                </a:solidFill>
              </a:rPr>
              <a:t>sa</a:t>
            </a:r>
            <a:r>
              <a:rPr lang="en-US" sz="2000" i="1" dirty="0">
                <a:solidFill>
                  <a:srgbClr val="000000"/>
                </a:solidFill>
              </a:rPr>
              <a:t>, </a:t>
            </a:r>
            <a:r>
              <a:rPr lang="en-US" sz="2000" i="1" dirty="0" err="1">
                <a:solidFill>
                  <a:srgbClr val="000000"/>
                </a:solidFill>
              </a:rPr>
              <a:t>yosh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teraklar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bahor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shabadasining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yengil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epkinida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sokin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shivirlab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kuylayotgan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ekan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6216" y="1980084"/>
            <a:ext cx="1422158" cy="540060"/>
          </a:xfrm>
          <a:prstGeom prst="rect">
            <a:avLst/>
          </a:prstGeom>
          <a:solidFill>
            <a:srgbClr val="FF8FFF"/>
          </a:solidFill>
          <a:ln>
            <a:solidFill>
              <a:srgbClr val="CC339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-</a:t>
            </a:r>
            <a:r>
              <a:rPr lang="en-US" sz="1800" b="1" dirty="0" err="1" smtClean="0"/>
              <a:t>sa</a:t>
            </a:r>
            <a:r>
              <a:rPr lang="en-US" sz="1800" b="1" dirty="0" smtClean="0"/>
              <a:t> </a:t>
            </a:r>
            <a:r>
              <a:rPr lang="en-US" sz="1800" dirty="0" err="1" smtClean="0"/>
              <a:t>shart</a:t>
            </a:r>
            <a:r>
              <a:rPr lang="en-US" sz="1800" dirty="0" smtClean="0"/>
              <a:t> </a:t>
            </a:r>
            <a:r>
              <a:rPr lang="en-US" sz="1800" dirty="0" err="1" smtClean="0"/>
              <a:t>mayli</a:t>
            </a:r>
            <a:r>
              <a:rPr lang="en-US" sz="1800" dirty="0" smtClean="0"/>
              <a:t> 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9435" y="1993379"/>
            <a:ext cx="2520280" cy="540060"/>
          </a:xfrm>
          <a:prstGeom prst="rect">
            <a:avLst/>
          </a:prstGeom>
          <a:solidFill>
            <a:srgbClr val="FF8FFF"/>
          </a:solidFill>
          <a:ln>
            <a:solidFill>
              <a:srgbClr val="CC339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/>
              <a:t>Ergashgan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qo‘shma</a:t>
            </a:r>
            <a:r>
              <a:rPr lang="en-US" sz="1800" b="1" dirty="0" smtClean="0"/>
              <a:t> gap</a:t>
            </a:r>
            <a:endParaRPr lang="ru-RU" sz="1800" dirty="0"/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340172" y="1899367"/>
            <a:ext cx="396044" cy="340298"/>
          </a:xfrm>
          <a:prstGeom prst="bentConnector3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157357" y="2244614"/>
            <a:ext cx="702078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151483" y="2644862"/>
            <a:ext cx="5464546" cy="451346"/>
          </a:xfrm>
          <a:prstGeom prst="roundRect">
            <a:avLst/>
          </a:prstGeom>
          <a:solidFill>
            <a:srgbClr val="66FF99"/>
          </a:solidFill>
          <a:ln>
            <a:solidFill>
              <a:srgbClr val="00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Epkin</a:t>
            </a:r>
            <a:r>
              <a:rPr lang="en-US" sz="2000" dirty="0" smtClean="0"/>
              <a:t> – </a:t>
            </a:r>
            <a:r>
              <a:rPr lang="en-US" sz="2000" dirty="0" err="1" smtClean="0"/>
              <a:t>shamol</a:t>
            </a:r>
            <a:r>
              <a:rPr lang="en-US" sz="2000" dirty="0"/>
              <a:t> </a:t>
            </a:r>
            <a:r>
              <a:rPr lang="en-US" sz="2000" dirty="0" err="1" smtClean="0"/>
              <a:t>oqimi</a:t>
            </a:r>
            <a:r>
              <a:rPr lang="en-US" sz="2000" dirty="0" smtClean="0"/>
              <a:t>, </a:t>
            </a:r>
            <a:r>
              <a:rPr lang="en-US" sz="2000" dirty="0" err="1" smtClean="0"/>
              <a:t>oqimdagi</a:t>
            </a:r>
            <a:r>
              <a:rPr lang="en-US" sz="2000" dirty="0" smtClean="0"/>
              <a:t> </a:t>
            </a:r>
            <a:r>
              <a:rPr lang="en-US" sz="2000" dirty="0" err="1" smtClean="0"/>
              <a:t>ta’siri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62017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4" grpId="0" animBg="1"/>
      <p:bldP spid="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Bilib</a:t>
            </a:r>
            <a:r>
              <a:rPr lang="en-US" sz="2400" dirty="0" smtClean="0"/>
              <a:t> </a:t>
            </a:r>
            <a:r>
              <a:rPr lang="en-US" sz="2400" dirty="0" err="1" smtClean="0"/>
              <a:t>oling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7417" y="755948"/>
            <a:ext cx="5544617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err="1">
                <a:solidFill>
                  <a:srgbClr val="000000"/>
                </a:solidFill>
              </a:rPr>
              <a:t>Shu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terak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bahona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bo‘libdi-</a:t>
            </a:r>
            <a:r>
              <a:rPr lang="en-US" sz="2000" b="1" i="1" dirty="0" err="1">
                <a:solidFill>
                  <a:srgbClr val="000000"/>
                </a:solidFill>
              </a:rPr>
              <a:t>yu</a:t>
            </a:r>
            <a:r>
              <a:rPr lang="en-US" sz="2000" i="1" dirty="0">
                <a:solidFill>
                  <a:srgbClr val="000000"/>
                </a:solidFill>
              </a:rPr>
              <a:t>, </a:t>
            </a:r>
            <a:r>
              <a:rPr lang="en-US" sz="2000" i="1" dirty="0" err="1">
                <a:solidFill>
                  <a:srgbClr val="000000"/>
                </a:solidFill>
              </a:rPr>
              <a:t>Astrobodda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</a:rPr>
              <a:t/>
            </a:r>
            <a:br>
              <a:rPr lang="en-US" sz="2000" i="1" dirty="0" smtClean="0">
                <a:solidFill>
                  <a:srgbClr val="000000"/>
                </a:solidFill>
              </a:rPr>
            </a:br>
            <a:r>
              <a:rPr lang="en-US" sz="2000" i="1" dirty="0" smtClean="0">
                <a:solidFill>
                  <a:srgbClr val="000000"/>
                </a:solidFill>
              </a:rPr>
              <a:t>bog</a:t>
            </a:r>
            <a:r>
              <a:rPr lang="en-US" sz="2000" i="1" dirty="0">
                <a:solidFill>
                  <a:srgbClr val="000000"/>
                </a:solidFill>
              </a:rPr>
              <a:t>‘-u </a:t>
            </a:r>
            <a:r>
              <a:rPr lang="en-US" sz="2000" i="1" dirty="0" err="1">
                <a:solidFill>
                  <a:srgbClr val="000000"/>
                </a:solidFill>
              </a:rPr>
              <a:t>rog‘lar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ko‘paya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boshlabdi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7477" y="1692052"/>
            <a:ext cx="1603449" cy="540060"/>
          </a:xfrm>
          <a:prstGeom prst="rect">
            <a:avLst/>
          </a:prstGeom>
          <a:solidFill>
            <a:srgbClr val="FF8FFF"/>
          </a:solidFill>
          <a:ln>
            <a:solidFill>
              <a:srgbClr val="CC339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-</a:t>
            </a:r>
            <a:r>
              <a:rPr lang="en-US" sz="1800" b="1" dirty="0" err="1" smtClean="0"/>
              <a:t>yu</a:t>
            </a:r>
            <a:r>
              <a:rPr lang="en-US" sz="1800" b="1" dirty="0" smtClean="0"/>
              <a:t> </a:t>
            </a:r>
            <a:r>
              <a:rPr lang="en-US" sz="1800" dirty="0" err="1" smtClean="0"/>
              <a:t>biriktiruv</a:t>
            </a:r>
            <a:r>
              <a:rPr lang="en-US" sz="1800" dirty="0" smtClean="0"/>
              <a:t> </a:t>
            </a:r>
            <a:r>
              <a:rPr lang="en-US" sz="1800" dirty="0" err="1" smtClean="0"/>
              <a:t>bog‘lovchisi</a:t>
            </a:r>
            <a:r>
              <a:rPr lang="en-US" sz="1800" dirty="0" smtClean="0"/>
              <a:t> 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9435" y="1692052"/>
            <a:ext cx="2520280" cy="540060"/>
          </a:xfrm>
          <a:prstGeom prst="rect">
            <a:avLst/>
          </a:prstGeom>
          <a:solidFill>
            <a:srgbClr val="FF8FFF"/>
          </a:solidFill>
          <a:ln>
            <a:solidFill>
              <a:srgbClr val="CC339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/>
              <a:t>Bog‘langan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qo‘shma</a:t>
            </a:r>
            <a:r>
              <a:rPr lang="en-US" sz="1800" b="1" dirty="0" smtClean="0"/>
              <a:t> gap</a:t>
            </a:r>
            <a:endParaRPr lang="ru-RU" sz="1800" dirty="0"/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251433" y="1463834"/>
            <a:ext cx="396044" cy="340298"/>
          </a:xfrm>
          <a:prstGeom prst="bentConnector3">
            <a:avLst>
              <a:gd name="adj1" fmla="val 51603"/>
            </a:avLst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250926" y="1962082"/>
            <a:ext cx="608509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62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Bilib</a:t>
            </a:r>
            <a:r>
              <a:rPr lang="en-US" sz="2400" dirty="0" smtClean="0"/>
              <a:t> </a:t>
            </a:r>
            <a:r>
              <a:rPr lang="en-US" sz="2400" dirty="0" err="1" smtClean="0"/>
              <a:t>oling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7417" y="575928"/>
            <a:ext cx="5544617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err="1">
                <a:solidFill>
                  <a:srgbClr val="000000"/>
                </a:solidFill>
              </a:rPr>
              <a:t>Alisher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Navoiy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qattiq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g‘azablanganidan</a:t>
            </a:r>
            <a:r>
              <a:rPr lang="en-US" sz="2000" i="1" dirty="0">
                <a:solidFill>
                  <a:srgbClr val="000000"/>
                </a:solidFill>
              </a:rPr>
              <a:t>:</a:t>
            </a:r>
          </a:p>
          <a:p>
            <a:pPr algn="just"/>
            <a:r>
              <a:rPr lang="en-US" sz="2000" i="1" dirty="0">
                <a:solidFill>
                  <a:srgbClr val="000000"/>
                </a:solidFill>
              </a:rPr>
              <a:t>   –</a:t>
            </a:r>
            <a:r>
              <a:rPr lang="en-US" sz="2000" i="1" dirty="0" err="1">
                <a:solidFill>
                  <a:srgbClr val="000000"/>
                </a:solidFill>
              </a:rPr>
              <a:t>Ey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qotil</a:t>
            </a:r>
            <a:r>
              <a:rPr lang="en-US" sz="2000" i="1" dirty="0">
                <a:solidFill>
                  <a:srgbClr val="000000"/>
                </a:solidFill>
              </a:rPr>
              <a:t>, </a:t>
            </a:r>
            <a:r>
              <a:rPr lang="en-US" sz="2000" i="1" dirty="0" err="1">
                <a:solidFill>
                  <a:srgbClr val="000000"/>
                </a:solidFill>
              </a:rPr>
              <a:t>nega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shunday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azim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terakni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nobud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qilding</a:t>
            </a:r>
            <a:r>
              <a:rPr lang="en-US" sz="2000" i="1" dirty="0">
                <a:solidFill>
                  <a:srgbClr val="000000"/>
                </a:solidFill>
              </a:rPr>
              <a:t>? </a:t>
            </a:r>
            <a:r>
              <a:rPr lang="en-US" sz="2000" i="1" dirty="0" err="1">
                <a:solidFill>
                  <a:srgbClr val="000000"/>
                </a:solidFill>
              </a:rPr>
              <a:t>Yo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bu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bilan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mendan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o‘ch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olmoqchi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bo‘ldingmi</a:t>
            </a:r>
            <a:r>
              <a:rPr lang="en-US" sz="2000" i="1" dirty="0">
                <a:solidFill>
                  <a:srgbClr val="000000"/>
                </a:solidFill>
              </a:rPr>
              <a:t>? – </a:t>
            </a:r>
            <a:r>
              <a:rPr lang="en-US" sz="2000" i="1" dirty="0" err="1">
                <a:solidFill>
                  <a:srgbClr val="000000"/>
                </a:solidFill>
              </a:rPr>
              <a:t>debdi</a:t>
            </a:r>
            <a:r>
              <a:rPr lang="en-US" sz="2000" i="1" dirty="0">
                <a:solidFill>
                  <a:srgbClr val="000000"/>
                </a:solidFill>
              </a:rPr>
              <a:t>. </a:t>
            </a:r>
            <a:r>
              <a:rPr lang="en-US" sz="2000" i="1" dirty="0" smtClean="0">
                <a:solidFill>
                  <a:srgbClr val="000000"/>
                </a:solidFill>
              </a:rPr>
              <a:t>     </a:t>
            </a:r>
            <a:r>
              <a:rPr lang="en-US" sz="2000" b="1" dirty="0" smtClean="0">
                <a:solidFill>
                  <a:srgbClr val="000000"/>
                </a:solidFill>
              </a:rPr>
              <a:t>M: –K?–m.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417" y="2172298"/>
            <a:ext cx="5544617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err="1" smtClean="0">
                <a:solidFill>
                  <a:srgbClr val="000000"/>
                </a:solidFill>
              </a:rPr>
              <a:t>Keyin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mulozimlariga</a:t>
            </a:r>
            <a:r>
              <a:rPr lang="en-US" sz="2000" i="1" dirty="0">
                <a:solidFill>
                  <a:srgbClr val="000000"/>
                </a:solidFill>
              </a:rPr>
              <a:t>: “Bu </a:t>
            </a:r>
            <a:r>
              <a:rPr lang="en-US" sz="2000" i="1" dirty="0" err="1">
                <a:solidFill>
                  <a:srgbClr val="000000"/>
                </a:solidFill>
              </a:rPr>
              <a:t>yaramasni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qirq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darra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uringlar</a:t>
            </a:r>
            <a:r>
              <a:rPr lang="en-US" sz="2000" i="1" dirty="0">
                <a:solidFill>
                  <a:srgbClr val="000000"/>
                </a:solidFill>
              </a:rPr>
              <a:t>”,– deb </a:t>
            </a:r>
            <a:r>
              <a:rPr lang="en-US" sz="2000" i="1" dirty="0" err="1" smtClean="0">
                <a:solidFill>
                  <a:srgbClr val="000000"/>
                </a:solidFill>
              </a:rPr>
              <a:t>buyuribdi</a:t>
            </a:r>
            <a:r>
              <a:rPr lang="en-US" sz="2000" i="1" dirty="0" smtClean="0">
                <a:solidFill>
                  <a:srgbClr val="000000"/>
                </a:solidFill>
              </a:rPr>
              <a:t>…  </a:t>
            </a:r>
            <a:r>
              <a:rPr lang="en-US" sz="2000" b="1" dirty="0" smtClean="0">
                <a:solidFill>
                  <a:srgbClr val="000000"/>
                </a:solidFill>
              </a:rPr>
              <a:t>M: “K”,– m.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Gapning</a:t>
            </a:r>
            <a:r>
              <a:rPr lang="en-US" sz="2400" dirty="0" smtClean="0"/>
              <a:t> </a:t>
            </a:r>
            <a:r>
              <a:rPr lang="en-US" sz="2400" dirty="0" err="1" smtClean="0"/>
              <a:t>qolipini</a:t>
            </a:r>
            <a:r>
              <a:rPr lang="en-US" sz="2400" dirty="0" smtClean="0"/>
              <a:t> </a:t>
            </a:r>
            <a:r>
              <a:rPr lang="en-US" sz="2400" dirty="0" err="1" smtClean="0"/>
              <a:t>aniqlash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3421" y="755948"/>
            <a:ext cx="5508612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Shuni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unutmaginki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rostgo‘ylik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axloqiy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poklik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odamni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to‘g‘ri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yo‘lga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boshlaydi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513" y="2052092"/>
            <a:ext cx="914400" cy="914400"/>
          </a:xfrm>
          <a:prstGeom prst="rect">
            <a:avLst/>
          </a:prstGeom>
          <a:ln>
            <a:solidFill>
              <a:srgbClr val="0099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71713" y="2052092"/>
            <a:ext cx="914400" cy="914400"/>
          </a:xfrm>
          <a:prstGeom prst="ellipse">
            <a:avLst/>
          </a:prstGeom>
          <a:ln>
            <a:solidFill>
              <a:srgbClr val="0099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9" idx="2"/>
            <a:endCxn id="5" idx="3"/>
          </p:cNvCxnSpPr>
          <p:nvPr/>
        </p:nvCxnSpPr>
        <p:spPr>
          <a:xfrm flipH="1">
            <a:off x="1885913" y="2509292"/>
            <a:ext cx="885800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1214315" y="2300054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-</a:t>
            </a:r>
            <a:r>
              <a:rPr lang="en-US" sz="2000" b="1" dirty="0" err="1" smtClean="0">
                <a:solidFill>
                  <a:srgbClr val="000000"/>
                </a:solidFill>
              </a:rPr>
              <a:t>ki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81" y="1634480"/>
            <a:ext cx="1057105" cy="148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887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9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Gapning</a:t>
            </a:r>
            <a:r>
              <a:rPr lang="en-US" sz="2400" dirty="0" smtClean="0"/>
              <a:t> </a:t>
            </a:r>
            <a:r>
              <a:rPr lang="en-US" sz="2400" dirty="0" err="1" smtClean="0"/>
              <a:t>qolipini</a:t>
            </a:r>
            <a:r>
              <a:rPr lang="en-US" sz="2400" dirty="0" smtClean="0"/>
              <a:t> </a:t>
            </a:r>
            <a:r>
              <a:rPr lang="en-US" sz="2400" dirty="0" err="1" smtClean="0"/>
              <a:t>aniqlash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3421" y="755948"/>
            <a:ext cx="5508612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Ayol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borki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olam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munavvar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713" y="1836068"/>
            <a:ext cx="914400" cy="91440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65382" y="1836068"/>
            <a:ext cx="914400" cy="914400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72765" y="2093213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-</a:t>
            </a:r>
            <a:r>
              <a:rPr lang="en-US" sz="2000" b="1" dirty="0" err="1" smtClean="0">
                <a:solidFill>
                  <a:srgbClr val="000000"/>
                </a:solidFill>
              </a:rPr>
              <a:t>ki</a:t>
            </a:r>
            <a:endParaRPr lang="ru-RU" sz="2000" b="1" dirty="0">
              <a:solidFill>
                <a:srgbClr val="000000"/>
              </a:solidFill>
            </a:endParaRPr>
          </a:p>
        </p:txBody>
      </p:sp>
      <p:cxnSp>
        <p:nvCxnSpPr>
          <p:cNvPr id="10" name="Прямая со стрелкой 9"/>
          <p:cNvCxnSpPr>
            <a:stCxn id="9" idx="6"/>
            <a:endCxn id="5" idx="1"/>
          </p:cNvCxnSpPr>
          <p:nvPr/>
        </p:nvCxnSpPr>
        <p:spPr>
          <a:xfrm>
            <a:off x="1879782" y="2293268"/>
            <a:ext cx="891931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57" y="1404020"/>
            <a:ext cx="1116031" cy="162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5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9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0801"/>
            <a:ext cx="5616625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Gapning</a:t>
            </a:r>
            <a:r>
              <a:rPr lang="en-US" sz="2400" dirty="0" smtClean="0"/>
              <a:t> </a:t>
            </a:r>
            <a:r>
              <a:rPr lang="en-US" sz="2400" dirty="0" err="1" smtClean="0"/>
              <a:t>qolipini</a:t>
            </a:r>
            <a:r>
              <a:rPr lang="en-US" sz="2400" dirty="0" smtClean="0"/>
              <a:t> </a:t>
            </a:r>
            <a:r>
              <a:rPr lang="en-US" sz="2400" dirty="0" err="1" smtClean="0"/>
              <a:t>aniqlash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3421" y="755948"/>
            <a:ext cx="5508612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Dono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yo‘l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yursang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uzoq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yo‘ling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yaqindir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8605" y="1872072"/>
            <a:ext cx="914400" cy="914400"/>
          </a:xfrm>
          <a:prstGeom prst="rect">
            <a:avLst/>
          </a:prstGeom>
          <a:ln>
            <a:solidFill>
              <a:srgbClr val="0099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91493" y="1872072"/>
            <a:ext cx="914400" cy="914400"/>
          </a:xfrm>
          <a:prstGeom prst="ellipse">
            <a:avLst/>
          </a:prstGeom>
          <a:ln>
            <a:solidFill>
              <a:srgbClr val="0099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71213" y="2088096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-</a:t>
            </a:r>
            <a:r>
              <a:rPr lang="en-US" sz="2000" b="1" dirty="0" err="1" smtClean="0">
                <a:solidFill>
                  <a:srgbClr val="000000"/>
                </a:solidFill>
              </a:rPr>
              <a:t>sa</a:t>
            </a:r>
            <a:endParaRPr lang="ru-RU" sz="2000" b="1" dirty="0">
              <a:solidFill>
                <a:srgbClr val="000000"/>
              </a:solidFill>
            </a:endParaRPr>
          </a:p>
        </p:txBody>
      </p:sp>
      <p:cxnSp>
        <p:nvCxnSpPr>
          <p:cNvPr id="8" name="Прямая со стрелкой 7"/>
          <p:cNvCxnSpPr>
            <a:stCxn id="9" idx="6"/>
            <a:endCxn id="5" idx="1"/>
          </p:cNvCxnSpPr>
          <p:nvPr/>
        </p:nvCxnSpPr>
        <p:spPr>
          <a:xfrm>
            <a:off x="1705893" y="2329272"/>
            <a:ext cx="912712" cy="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77" y="1332012"/>
            <a:ext cx="1044116" cy="178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587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9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155378</TotalTime>
  <Words>478</Words>
  <Application>Microsoft Office PowerPoint</Application>
  <PresentationFormat>Произвольный</PresentationFormat>
  <Paragraphs>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Berilgan topshiriqni tekshirish</vt:lpstr>
      <vt:lpstr>Bilib oling!</vt:lpstr>
      <vt:lpstr>Bilib oling!</vt:lpstr>
      <vt:lpstr>Bilib oling!</vt:lpstr>
      <vt:lpstr>Bilib oling!</vt:lpstr>
      <vt:lpstr>Gapning qolipini aniqlash</vt:lpstr>
      <vt:lpstr>Gapning qolipini aniqlash</vt:lpstr>
      <vt:lpstr>Gapning qolipini aniqlash</vt:lpstr>
      <vt:lpstr>Bosh va ergash gapni aniqlash</vt:lpstr>
      <vt:lpstr>Bosh va ergash gapni aniqlash</vt:lpstr>
      <vt:lpstr>Bog‘liqlikni aniqlang</vt:lpstr>
      <vt:lpstr>O‘ylang!</vt:lpstr>
      <vt:lpstr>Gapdagi ma’no-munosabatlar</vt:lpstr>
      <vt:lpstr>Gapdagi ma’no-munosabatlar</vt:lpstr>
      <vt:lpstr>Gapdagi ma’no-munosabatlar</vt:lpstr>
      <vt:lpstr>Gapdagi ma’no-munosabatlar</vt:lpstr>
      <vt:lpstr>Gapdagi ma’no-munosabatlar</vt:lpstr>
      <vt:lpstr>Savol va topshiriqlar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2024</cp:revision>
  <dcterms:created xsi:type="dcterms:W3CDTF">2014-10-08T23:03:32Z</dcterms:created>
  <dcterms:modified xsi:type="dcterms:W3CDTF">2021-03-08T18:05:34Z</dcterms:modified>
</cp:coreProperties>
</file>