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414" r:id="rId11"/>
    <p:sldId id="1550" r:id="rId12"/>
    <p:sldId id="1560" r:id="rId13"/>
    <p:sldId id="1636" r:id="rId14"/>
    <p:sldId id="1637" r:id="rId15"/>
    <p:sldId id="1638" r:id="rId16"/>
    <p:sldId id="1639" r:id="rId17"/>
    <p:sldId id="1609" r:id="rId18"/>
    <p:sldId id="1640" r:id="rId19"/>
    <p:sldId id="1645" r:id="rId20"/>
    <p:sldId id="1641" r:id="rId21"/>
    <p:sldId id="1642" r:id="rId22"/>
    <p:sldId id="1643" r:id="rId23"/>
    <p:sldId id="1644" r:id="rId24"/>
    <p:sldId id="1631" r:id="rId25"/>
    <p:sldId id="1607" r:id="rId26"/>
    <p:sldId id="1616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560"/>
            <p14:sldId id="1636"/>
            <p14:sldId id="1637"/>
            <p14:sldId id="1638"/>
            <p14:sldId id="1639"/>
            <p14:sldId id="1609"/>
            <p14:sldId id="1640"/>
            <p14:sldId id="1645"/>
            <p14:sldId id="1641"/>
            <p14:sldId id="1642"/>
            <p14:sldId id="1643"/>
            <p14:sldId id="1644"/>
            <p14:sldId id="1631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FF8FFF"/>
    <a:srgbClr val="0000FF"/>
    <a:srgbClr val="00FF00"/>
    <a:srgbClr val="EDA3FF"/>
    <a:srgbClr val="E9ABFF"/>
    <a:srgbClr val="FF9900"/>
    <a:srgbClr val="BA75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1606" y="1182040"/>
            <a:ext cx="3392235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Ergashtiruvchi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bog‘lovchili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ergashgan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qo‘shma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gaplar</a:t>
            </a:r>
            <a:endParaRPr lang="nn-NO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05956" y="240718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Maqsad</a:t>
            </a:r>
            <a:r>
              <a:rPr lang="en-US" sz="2000" dirty="0" smtClean="0"/>
              <a:t>  </a:t>
            </a:r>
            <a:r>
              <a:rPr lang="en-US" sz="2000" dirty="0" err="1" smtClean="0"/>
              <a:t>bog‘lovchisi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91593" y="647937"/>
            <a:ext cx="1088540" cy="104411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5" y="647936"/>
            <a:ext cx="1027374" cy="10441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9" idx="3"/>
          </p:cNvCxnSpPr>
          <p:nvPr/>
        </p:nvCxnSpPr>
        <p:spPr>
          <a:xfrm flipH="1" flipV="1">
            <a:off x="1206799" y="1169994"/>
            <a:ext cx="484794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8345" y="94788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</a:rPr>
              <a:t>toki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51732" y="690908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35909" y="683942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2" idx="6"/>
            <a:endCxn id="13" idx="1"/>
          </p:cNvCxnSpPr>
          <p:nvPr/>
        </p:nvCxnSpPr>
        <p:spPr>
          <a:xfrm flipV="1">
            <a:off x="3995848" y="1206000"/>
            <a:ext cx="540061" cy="69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6273" y="98532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</a:rPr>
              <a:t>toki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78041" y="1836068"/>
            <a:ext cx="5401984" cy="603106"/>
          </a:xfrm>
          <a:prstGeom prst="snip2Diag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Ona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yerimizni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asrang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CC3399"/>
                </a:solidFill>
              </a:rPr>
              <a:t>toki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meros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avlodlarga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sog</a:t>
            </a:r>
            <a:r>
              <a:rPr lang="en-US" sz="1800" dirty="0" smtClean="0">
                <a:solidFill>
                  <a:srgbClr val="000000"/>
                </a:solidFill>
              </a:rPr>
              <a:t>‘-</a:t>
            </a:r>
            <a:r>
              <a:rPr lang="en-US" sz="1800" dirty="0" err="1" smtClean="0">
                <a:solidFill>
                  <a:srgbClr val="000000"/>
                </a:solidFill>
              </a:rPr>
              <a:t>omon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yet</a:t>
            </a:r>
            <a:r>
              <a:rPr lang="en-US" sz="1800" b="1" u="sng" dirty="0" err="1" smtClean="0">
                <a:solidFill>
                  <a:srgbClr val="0070C0"/>
                </a:solidFill>
              </a:rPr>
              <a:t>sin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en-US" sz="1800" dirty="0" smtClean="0"/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maqsad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ma’nosi</a:t>
            </a:r>
            <a:r>
              <a:rPr lang="en-US" sz="1800" b="1" dirty="0" smtClean="0"/>
              <a:t>)</a:t>
            </a:r>
            <a:endParaRPr lang="ru-RU" sz="1800" b="1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78041" y="2520144"/>
            <a:ext cx="5401984" cy="603106"/>
          </a:xfrm>
          <a:prstGeom prst="snip2Diag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C3399"/>
                </a:solidFill>
              </a:rPr>
              <a:t>Toki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hayot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ekanman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xafa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qildirib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qo‘ymayman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en-US" sz="1800" b="1" dirty="0" smtClean="0">
                <a:solidFill>
                  <a:srgbClr val="000000"/>
                </a:solidFill>
              </a:rPr>
              <a:t>(</a:t>
            </a:r>
            <a:r>
              <a:rPr lang="en-US" sz="1800" b="1" dirty="0" err="1" smtClean="0"/>
              <a:t>shart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ma’nosi</a:t>
            </a:r>
            <a:r>
              <a:rPr lang="en-US" sz="1800" b="1" dirty="0" smtClean="0"/>
              <a:t>)</a:t>
            </a:r>
            <a:endParaRPr lang="ru-RU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109" y="75594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,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3" grpId="0"/>
      <p:bldP spid="12" grpId="0" animBg="1"/>
      <p:bldP spid="13" grpId="0" animBg="1"/>
      <p:bldP spid="16" grpId="0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95-mashq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Kishida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ilm</a:t>
            </a:r>
            <a:r>
              <a:rPr lang="en-US" sz="1800" dirty="0">
                <a:solidFill>
                  <a:srgbClr val="000000"/>
                </a:solidFill>
              </a:rPr>
              <a:t> ham </a:t>
            </a:r>
            <a:r>
              <a:rPr lang="en-US" sz="1800" dirty="0" err="1">
                <a:solidFill>
                  <a:srgbClr val="000000"/>
                </a:solidFill>
              </a:rPr>
              <a:t>bo‘lishi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lozim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tojki</a:t>
            </a:r>
            <a:r>
              <a:rPr lang="en-US" sz="1800" dirty="0">
                <a:solidFill>
                  <a:srgbClr val="000000"/>
                </a:solidFill>
              </a:rPr>
              <a:t>, u </a:t>
            </a:r>
            <a:r>
              <a:rPr lang="en-US" sz="1800" dirty="0" err="1">
                <a:solidFill>
                  <a:srgbClr val="000000"/>
                </a:solidFill>
              </a:rPr>
              <a:t>aqlli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farosatli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odamlar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boshini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bezaydi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tabibga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o‘xshaydi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chunki</a:t>
            </a:r>
            <a:r>
              <a:rPr lang="en-US" sz="1800" dirty="0">
                <a:solidFill>
                  <a:srgbClr val="000000"/>
                </a:solidFill>
              </a:rPr>
              <a:t> u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suhbatlashish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ko‘ngildagi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g‘amni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quvadi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Ilm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daraxt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esa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mevasidir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ulug‘lik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yuksaklik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qasrining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narvonidir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u </a:t>
            </a:r>
            <a:r>
              <a:rPr lang="en-US" sz="1800" dirty="0" err="1">
                <a:solidFill>
                  <a:srgbClr val="000000"/>
                </a:solidFill>
              </a:rPr>
              <a:t>orqali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barcha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smtClean="0">
                <a:solidFill>
                  <a:srgbClr val="000000"/>
                </a:solidFill>
              </a:rPr>
              <a:t>maqsad </a:t>
            </a:r>
            <a:r>
              <a:rPr lang="es-ES" sz="1800" dirty="0">
                <a:solidFill>
                  <a:srgbClr val="000000"/>
                </a:solidFill>
              </a:rPr>
              <a:t>va manzillarga yetish mumkin. Qaysi yerda ilm-u </a:t>
            </a:r>
            <a:r>
              <a:rPr lang="es-ES" sz="1800" dirty="0" smtClean="0">
                <a:solidFill>
                  <a:srgbClr val="000000"/>
                </a:solidFill>
              </a:rPr>
              <a:t>ma’rifat </a:t>
            </a:r>
            <a:r>
              <a:rPr lang="en-US" sz="1800" dirty="0" err="1" smtClean="0">
                <a:solidFill>
                  <a:srgbClr val="000000"/>
                </a:solidFill>
              </a:rPr>
              <a:t>kuchli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o‘sha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baxt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maskanidir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3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95-mashq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Kishida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ilm</a:t>
            </a:r>
            <a:r>
              <a:rPr lang="en-US" sz="1800" dirty="0">
                <a:solidFill>
                  <a:srgbClr val="000000"/>
                </a:solidFill>
              </a:rPr>
              <a:t> ham </a:t>
            </a:r>
            <a:r>
              <a:rPr lang="en-US" sz="1800" dirty="0" err="1">
                <a:solidFill>
                  <a:srgbClr val="000000"/>
                </a:solidFill>
              </a:rPr>
              <a:t>bo‘lishi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lozim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toj</a:t>
            </a:r>
            <a:r>
              <a:rPr lang="en-US" sz="1800" b="1" u="sng" dirty="0" err="1" smtClean="0">
                <a:solidFill>
                  <a:srgbClr val="CC3399"/>
                </a:solidFill>
              </a:rPr>
              <a:t>ki</a:t>
            </a:r>
            <a:r>
              <a:rPr lang="en-US" sz="1800" dirty="0">
                <a:solidFill>
                  <a:srgbClr val="000000"/>
                </a:solidFill>
              </a:rPr>
              <a:t>, u </a:t>
            </a:r>
            <a:r>
              <a:rPr lang="en-US" sz="1800" dirty="0" err="1">
                <a:solidFill>
                  <a:srgbClr val="000000"/>
                </a:solidFill>
              </a:rPr>
              <a:t>aqlli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farosatli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odamlar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boshini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bezaydi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tabibga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o‘xshaydi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u="sng" dirty="0" err="1">
                <a:solidFill>
                  <a:srgbClr val="CC3399"/>
                </a:solidFill>
              </a:rPr>
              <a:t>chunki</a:t>
            </a:r>
            <a:r>
              <a:rPr lang="en-US" sz="1800" dirty="0">
                <a:solidFill>
                  <a:srgbClr val="000000"/>
                </a:solidFill>
              </a:rPr>
              <a:t> u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suhbatlashish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ko‘ngildagi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g‘amni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quvadi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Ilm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daraxt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u="sng" dirty="0" err="1">
                <a:solidFill>
                  <a:srgbClr val="CC3399"/>
                </a:solidFill>
              </a:rPr>
              <a:t>esa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mevasidir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Odob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ulug‘lik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yuksaklik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qasrining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narvonidir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u="sng" dirty="0" err="1">
                <a:solidFill>
                  <a:srgbClr val="CC3399"/>
                </a:solidFill>
              </a:rPr>
              <a:t>shuning</a:t>
            </a:r>
            <a:r>
              <a:rPr lang="en-US" sz="1800" b="1" u="sng" dirty="0">
                <a:solidFill>
                  <a:srgbClr val="CC3399"/>
                </a:solidFill>
              </a:rPr>
              <a:t> </a:t>
            </a:r>
            <a:r>
              <a:rPr lang="en-US" sz="1800" b="1" u="sng" dirty="0" err="1">
                <a:solidFill>
                  <a:srgbClr val="CC3399"/>
                </a:solidFill>
              </a:rPr>
              <a:t>uchun</a:t>
            </a:r>
            <a:r>
              <a:rPr lang="en-US" sz="1800" b="1" u="sng" dirty="0">
                <a:solidFill>
                  <a:srgbClr val="CC3399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u </a:t>
            </a:r>
            <a:r>
              <a:rPr lang="en-US" sz="1800" dirty="0" err="1">
                <a:solidFill>
                  <a:srgbClr val="000000"/>
                </a:solidFill>
              </a:rPr>
              <a:t>orqali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barcha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smtClean="0">
                <a:solidFill>
                  <a:srgbClr val="000000"/>
                </a:solidFill>
              </a:rPr>
              <a:t>maqsad </a:t>
            </a:r>
            <a:r>
              <a:rPr lang="es-ES" sz="1800" dirty="0">
                <a:solidFill>
                  <a:srgbClr val="000000"/>
                </a:solidFill>
              </a:rPr>
              <a:t>va manzillarga yetish mumkin. </a:t>
            </a:r>
            <a:r>
              <a:rPr lang="es-ES" sz="1800" b="1" u="sng" dirty="0">
                <a:solidFill>
                  <a:srgbClr val="CC3399"/>
                </a:solidFill>
              </a:rPr>
              <a:t>Qaysi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b="1" u="sng" dirty="0">
                <a:solidFill>
                  <a:srgbClr val="CC3399"/>
                </a:solidFill>
              </a:rPr>
              <a:t>yerda</a:t>
            </a:r>
            <a:r>
              <a:rPr lang="es-ES" sz="1800" dirty="0">
                <a:solidFill>
                  <a:srgbClr val="000000"/>
                </a:solidFill>
              </a:rPr>
              <a:t> ilm-u </a:t>
            </a:r>
            <a:r>
              <a:rPr lang="es-ES" sz="1800" dirty="0" smtClean="0">
                <a:solidFill>
                  <a:srgbClr val="000000"/>
                </a:solidFill>
              </a:rPr>
              <a:t>ma’rifat </a:t>
            </a:r>
            <a:r>
              <a:rPr lang="en-US" sz="1800" dirty="0" err="1" smtClean="0">
                <a:solidFill>
                  <a:srgbClr val="000000"/>
                </a:solidFill>
              </a:rPr>
              <a:t>kuchli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u="sng" dirty="0" err="1">
                <a:solidFill>
                  <a:srgbClr val="CC3399"/>
                </a:solidFill>
              </a:rPr>
              <a:t>o‘sha</a:t>
            </a:r>
            <a:r>
              <a:rPr lang="en-US" sz="1800" b="1" u="sng" dirty="0">
                <a:solidFill>
                  <a:srgbClr val="CC3399"/>
                </a:solidFill>
              </a:rPr>
              <a:t> </a:t>
            </a:r>
            <a:r>
              <a:rPr lang="en-US" sz="1800" b="1" u="sng" dirty="0" err="1">
                <a:solidFill>
                  <a:srgbClr val="CC3399"/>
                </a:solidFill>
              </a:rPr>
              <a:t>yer</a:t>
            </a:r>
            <a:r>
              <a:rPr lang="en-US" sz="1800" b="1" u="sng" dirty="0">
                <a:solidFill>
                  <a:srgbClr val="CC3399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baxt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maskanidir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96-mashq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0000"/>
                </a:solidFill>
              </a:rPr>
              <a:t>“</a:t>
            </a:r>
            <a:r>
              <a:rPr lang="en-US" sz="1800" b="1" i="1" dirty="0" err="1" smtClean="0">
                <a:solidFill>
                  <a:srgbClr val="000000"/>
                </a:solidFill>
              </a:rPr>
              <a:t>Davom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ettir</a:t>
            </a:r>
            <a:r>
              <a:rPr lang="en-US" sz="1800" b="1" i="1" dirty="0" smtClean="0">
                <a:solidFill>
                  <a:srgbClr val="000000"/>
                </a:solidFill>
              </a:rPr>
              <a:t>…”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usuli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1.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Donishmandlar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javohirga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o‘xshatadilar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chunki</a:t>
            </a:r>
            <a:r>
              <a:rPr lang="en-US" sz="1800" dirty="0" smtClean="0">
                <a:solidFill>
                  <a:srgbClr val="000000"/>
                </a:solidFill>
              </a:rPr>
              <a:t>...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3" y="2002786"/>
            <a:ext cx="1243244" cy="1129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21" y="1368016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Donishmandlar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so‘zni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javohirga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o‘xshatadilar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chunki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o‘rnida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aytilgan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so‘zning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qadr-qimmati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baland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bo‘ladi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3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97-mashq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229860" y="653590"/>
            <a:ext cx="2433841" cy="648072"/>
          </a:xfrm>
          <a:prstGeom prst="flowChartPunchedCard">
            <a:avLst/>
          </a:prstGeom>
          <a:solidFill>
            <a:srgbClr val="FF8FFF"/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Orif</a:t>
            </a:r>
            <a:r>
              <a:rPr lang="en-US" sz="1800" dirty="0">
                <a:solidFill>
                  <a:srgbClr val="000000"/>
                </a:solidFill>
              </a:rPr>
              <a:t> aka </a:t>
            </a:r>
            <a:r>
              <a:rPr lang="en-US" sz="1800" dirty="0" err="1">
                <a:solidFill>
                  <a:srgbClr val="000000"/>
                </a:solidFill>
              </a:rPr>
              <a:t>ko‘targan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chuqurroq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endParaRPr lang="ru-RU" sz="1600" dirty="0"/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3146184" y="647936"/>
            <a:ext cx="2433841" cy="648072"/>
          </a:xfrm>
          <a:prstGeom prst="flowChartPunchedCard">
            <a:avLst/>
          </a:prstGeom>
          <a:solidFill>
            <a:srgbClr val="FF8FFF"/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Ko‘pchilik</a:t>
            </a:r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 err="1">
                <a:solidFill>
                  <a:srgbClr val="000000"/>
                </a:solidFill>
              </a:rPr>
              <a:t>indamay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o‘tirdi</a:t>
            </a:r>
            <a:endParaRPr lang="ru-RU" sz="16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87437" y="1535175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shuning</a:t>
            </a:r>
            <a:r>
              <a:rPr lang="en-US" sz="1800" dirty="0" smtClean="0"/>
              <a:t> </a:t>
            </a:r>
            <a:r>
              <a:rPr lang="en-US" sz="1800" dirty="0" err="1" smtClean="0"/>
              <a:t>uchun</a:t>
            </a:r>
            <a:endParaRPr lang="ru-RU" sz="18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95449" y="1991968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</a:t>
            </a:r>
            <a:r>
              <a:rPr lang="en-US" sz="1800" dirty="0" smtClean="0"/>
              <a:t> </a:t>
            </a:r>
            <a:r>
              <a:rPr lang="en-US" sz="1800" dirty="0" err="1" smtClean="0"/>
              <a:t>sababli</a:t>
            </a:r>
            <a:endParaRPr lang="ru-RU" sz="18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47477" y="2414765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</a:t>
            </a:r>
            <a:r>
              <a:rPr lang="en-US" sz="1800" dirty="0" smtClean="0"/>
              <a:t> bois</a:t>
            </a:r>
            <a:endParaRPr lang="ru-RU" sz="18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051633" y="2808176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shu</a:t>
            </a:r>
            <a:r>
              <a:rPr lang="en-US" sz="1800" dirty="0" smtClean="0"/>
              <a:t> </a:t>
            </a:r>
            <a:r>
              <a:rPr lang="en-US" sz="1800" dirty="0" err="1" smtClean="0"/>
              <a:t>tufayli</a:t>
            </a:r>
            <a:endParaRPr lang="ru-RU" sz="1800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27797" y="1980084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chunki</a:t>
            </a:r>
            <a:endParaRPr lang="ru-RU" sz="18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635809" y="1535175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negaki</a:t>
            </a:r>
            <a:endParaRPr lang="ru-RU" sz="18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311773" y="2412132"/>
            <a:ext cx="1872208" cy="306324"/>
          </a:xfrm>
          <a:prstGeom prst="flowChartAlternateProcess">
            <a:avLst/>
          </a:prstGeom>
          <a:solidFill>
            <a:srgbClr val="00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-</a:t>
            </a:r>
            <a:r>
              <a:rPr lang="en-US" sz="1800" dirty="0" err="1" smtClean="0"/>
              <a:t>ki</a:t>
            </a:r>
            <a:endParaRPr lang="ru-RU" sz="1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59645" y="1296008"/>
            <a:ext cx="720080" cy="39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3"/>
          </p:cNvCxnSpPr>
          <p:nvPr/>
        </p:nvCxnSpPr>
        <p:spPr>
          <a:xfrm flipH="1">
            <a:off x="2267657" y="1296008"/>
            <a:ext cx="612068" cy="84912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519685" y="1301662"/>
            <a:ext cx="360040" cy="11131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79725" y="1296008"/>
            <a:ext cx="0" cy="15121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9" idx="1"/>
          </p:cNvCxnSpPr>
          <p:nvPr/>
        </p:nvCxnSpPr>
        <p:spPr>
          <a:xfrm>
            <a:off x="2879725" y="1296008"/>
            <a:ext cx="756084" cy="39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8" idx="1"/>
          </p:cNvCxnSpPr>
          <p:nvPr/>
        </p:nvCxnSpPr>
        <p:spPr>
          <a:xfrm>
            <a:off x="2879725" y="1301662"/>
            <a:ext cx="648072" cy="8315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79725" y="1296008"/>
            <a:ext cx="432048" cy="11187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2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97-mashq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568" y="577249"/>
            <a:ext cx="5474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Orif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aka </a:t>
            </a:r>
            <a:r>
              <a:rPr lang="en-US" sz="1800" dirty="0" err="1">
                <a:solidFill>
                  <a:srgbClr val="000000"/>
                </a:solidFill>
              </a:rPr>
              <a:t>ko‘targan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chuqurroq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1800" b="1" i="1" dirty="0" smtClean="0">
                <a:solidFill>
                  <a:srgbClr val="000000"/>
                </a:solidFill>
              </a:rPr>
              <a:t> bois </a:t>
            </a:r>
            <a:r>
              <a:rPr lang="en-US" sz="1800" dirty="0" err="1" smtClean="0">
                <a:solidFill>
                  <a:srgbClr val="000000"/>
                </a:solidFill>
              </a:rPr>
              <a:t>ko‘pchilik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indamay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o‘tirdi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Orif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aka </a:t>
            </a:r>
            <a:r>
              <a:rPr lang="en-US" sz="1800" dirty="0" err="1">
                <a:solidFill>
                  <a:srgbClr val="000000"/>
                </a:solidFill>
              </a:rPr>
              <a:t>ko‘targan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chuqurroq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shuning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ko‘pchilik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indamay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o‘tirdi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1800" dirty="0">
              <a:solidFill>
                <a:srgbClr val="000000"/>
              </a:solidFill>
            </a:endParaRPr>
          </a:p>
          <a:p>
            <a:pPr indent="269875" algn="just">
              <a:buFont typeface="Wingdings" pitchFamily="2" charset="2"/>
              <a:buChar char="v"/>
            </a:pPr>
            <a:r>
              <a:rPr lang="en-US" sz="1800" dirty="0" err="1" smtClean="0">
                <a:solidFill>
                  <a:srgbClr val="000000"/>
                </a:solidFill>
              </a:rPr>
              <a:t>Ko‘pchilik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indamay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o‘tirdi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chunki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Orif</a:t>
            </a:r>
            <a:r>
              <a:rPr lang="en-US" sz="1800" dirty="0" smtClean="0">
                <a:solidFill>
                  <a:srgbClr val="000000"/>
                </a:solidFill>
              </a:rPr>
              <a:t> aka </a:t>
            </a:r>
            <a:r>
              <a:rPr lang="en-US" sz="1800" dirty="0" err="1" smtClean="0">
                <a:solidFill>
                  <a:srgbClr val="000000"/>
                </a:solidFill>
              </a:rPr>
              <a:t>ko‘targan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chuqurroq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indent="269875" algn="just">
              <a:buFont typeface="Wingdings" pitchFamily="2" charset="2"/>
              <a:buChar char="v"/>
            </a:pPr>
            <a:r>
              <a:rPr lang="en-US" sz="1800" dirty="0" err="1">
                <a:solidFill>
                  <a:srgbClr val="000000"/>
                </a:solidFill>
              </a:rPr>
              <a:t>Ko‘pchilik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indamay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o‘tirdi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negaki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Orif</a:t>
            </a:r>
            <a:r>
              <a:rPr lang="en-US" sz="1800" dirty="0">
                <a:solidFill>
                  <a:srgbClr val="000000"/>
                </a:solidFill>
              </a:rPr>
              <a:t> aka </a:t>
            </a:r>
            <a:r>
              <a:rPr lang="en-US" sz="1800" dirty="0" err="1">
                <a:solidFill>
                  <a:srgbClr val="000000"/>
                </a:solidFill>
              </a:rPr>
              <a:t>ko‘targan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mavzu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chuqurroq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411673" y="1767060"/>
            <a:ext cx="654372" cy="124592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2441377" y="1891652"/>
            <a:ext cx="654372" cy="124592"/>
          </a:xfrm>
          <a:prstGeom prst="leftArrow">
            <a:avLst/>
          </a:prstGeom>
          <a:solidFill>
            <a:srgbClr val="FF8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77" y="2520144"/>
            <a:ext cx="540060" cy="612068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" y="2520144"/>
            <a:ext cx="632902" cy="577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21" y="503920"/>
            <a:ext cx="5455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1.Qanday </a:t>
            </a:r>
            <a:r>
              <a:rPr lang="en-US" sz="1600" dirty="0" err="1">
                <a:solidFill>
                  <a:srgbClr val="000000"/>
                </a:solidFill>
              </a:rPr>
              <a:t>bog‘lovchilarga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ergashtiruvchi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bog‘lovchilar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deyiladi</a:t>
            </a:r>
            <a:r>
              <a:rPr lang="en-US" sz="1600" dirty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2.Qanday </a:t>
            </a:r>
            <a:r>
              <a:rPr lang="en-US" sz="1600" dirty="0" err="1">
                <a:solidFill>
                  <a:srgbClr val="000000"/>
                </a:solidFill>
              </a:rPr>
              <a:t>gaplarga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ergashtiruvchi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bog‘lovchili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qo‘shma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gaplar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deyiladi</a:t>
            </a:r>
            <a:r>
              <a:rPr lang="en-US" sz="1600" dirty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3. </a:t>
            </a:r>
            <a:r>
              <a:rPr lang="en-US" sz="1600" dirty="0" err="1" smtClean="0">
                <a:solidFill>
                  <a:srgbClr val="000000"/>
                </a:solidFill>
              </a:rPr>
              <a:t>Sabab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bog‘lovchilarining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gapdagi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o‘rnini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izohlang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4. </a:t>
            </a:r>
            <a:r>
              <a:rPr lang="en-US" sz="1600" dirty="0" err="1" smtClean="0">
                <a:solidFill>
                  <a:srgbClr val="000000"/>
                </a:solidFill>
              </a:rPr>
              <a:t>Shart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bog‘lovchilari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gapning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qaysi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o‘rinlarida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keladi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5. </a:t>
            </a:r>
            <a:r>
              <a:rPr lang="en-US" sz="1600" dirty="0" err="1" smtClean="0">
                <a:solidFill>
                  <a:srgbClr val="000000"/>
                </a:solidFill>
              </a:rPr>
              <a:t>Maqsad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bog‘lovchisi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gapning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qaysi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o‘rnida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keladi</a:t>
            </a:r>
            <a:r>
              <a:rPr lang="en-US" sz="1600" dirty="0" smtClean="0">
                <a:solidFill>
                  <a:srgbClr val="000000"/>
                </a:solidFill>
              </a:rPr>
              <a:t>? 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65356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98-mashq. </a:t>
            </a:r>
            <a:r>
              <a:rPr lang="en-US" sz="1800" dirty="0" err="1" smtClean="0">
                <a:solidFill>
                  <a:srgbClr val="000000"/>
                </a:solidFill>
              </a:rPr>
              <a:t>Gaplarni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ko‘chiring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Bog‘lovchilarni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aniqlang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Ergashtiruvchi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bog‘lovchilarni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qo‘llagan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holda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matnni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kengaytiring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3" y="1692052"/>
            <a:ext cx="1762636" cy="13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topshiriqni</a:t>
            </a:r>
            <a:r>
              <a:rPr lang="en-US" sz="2000" dirty="0" smtClean="0"/>
              <a:t> </a:t>
            </a:r>
            <a:r>
              <a:rPr lang="en-US" sz="2000" dirty="0" err="1" smtClean="0"/>
              <a:t>tekshirish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539924"/>
            <a:ext cx="5508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00"/>
                </a:solidFill>
              </a:rPr>
              <a:t>93</a:t>
            </a:r>
            <a:r>
              <a:rPr lang="en-US" sz="1600" b="1" i="1" dirty="0" smtClean="0">
                <a:solidFill>
                  <a:srgbClr val="000000"/>
                </a:solidFill>
              </a:rPr>
              <a:t>-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mashq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>
                <a:solidFill>
                  <a:srgbClr val="000000"/>
                </a:solidFill>
              </a:rPr>
              <a:t>. Amir </a:t>
            </a:r>
            <a:r>
              <a:rPr lang="en-US" sz="1600" dirty="0" err="1">
                <a:solidFill>
                  <a:srgbClr val="000000"/>
                </a:solidFill>
              </a:rPr>
              <a:t>Temur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o‘g‘lining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qilich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tutgan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qo‘li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baquvvat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bo‘lsin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b="1" u="sng" dirty="0" smtClean="0">
                <a:solidFill>
                  <a:srgbClr val="000000"/>
                </a:solidFill>
              </a:rPr>
              <a:t>deb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kecha-kunduz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mashq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qildirdi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farosatli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bo‘lsin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u="sng" dirty="0">
                <a:solidFill>
                  <a:srgbClr val="000000"/>
                </a:solidFill>
              </a:rPr>
              <a:t>deb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kitobga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oshna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qildi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2.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Hasanali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bekning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yechinib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yotishini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kutib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turardi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u="sng" dirty="0" err="1">
                <a:solidFill>
                  <a:srgbClr val="000000"/>
                </a:solidFill>
              </a:rPr>
              <a:t>chunki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yotqizib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yoqilgan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shamni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o‘zi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narigi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hujraga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chiqmoqchi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3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Tojixon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safardan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ikki</a:t>
            </a:r>
            <a:r>
              <a:rPr lang="en-US" sz="1600" dirty="0">
                <a:solidFill>
                  <a:srgbClr val="000000"/>
                </a:solidFill>
              </a:rPr>
              <a:t> kun </a:t>
            </a:r>
            <a:r>
              <a:rPr lang="en-US" sz="1600" dirty="0" err="1">
                <a:solidFill>
                  <a:srgbClr val="000000"/>
                </a:solidFill>
              </a:rPr>
              <a:t>kechikib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qaytibdi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u="sng" dirty="0" err="1">
                <a:solidFill>
                  <a:srgbClr val="000000"/>
                </a:solidFill>
              </a:rPr>
              <a:t>shuning</a:t>
            </a:r>
            <a:r>
              <a:rPr lang="en-US" sz="1600" b="1" u="sng" dirty="0">
                <a:solidFill>
                  <a:srgbClr val="0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uchun</a:t>
            </a:r>
            <a:r>
              <a:rPr lang="ru-RU" sz="1600" b="1" u="sng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brigadasidan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ko‘ngli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tinchimayotgan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ekan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ru-RU" sz="1600" dirty="0" smtClean="0">
                <a:solidFill>
                  <a:srgbClr val="000000"/>
                </a:solidFill>
              </a:rPr>
              <a:t>                                                                                                </a:t>
            </a:r>
            <a:r>
              <a:rPr lang="en-US" sz="1600" dirty="0" smtClean="0">
                <a:solidFill>
                  <a:srgbClr val="000000"/>
                </a:solidFill>
              </a:rPr>
              <a:t>4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b="1" u="sng" dirty="0" err="1">
                <a:solidFill>
                  <a:srgbClr val="000000"/>
                </a:solidFill>
              </a:rPr>
              <a:t>Mabodo</a:t>
            </a:r>
            <a:r>
              <a:rPr lang="en-US" sz="1600" dirty="0">
                <a:solidFill>
                  <a:srgbClr val="000000"/>
                </a:solidFill>
              </a:rPr>
              <a:t> men </a:t>
            </a:r>
            <a:r>
              <a:rPr lang="en-US" sz="1600" dirty="0" err="1">
                <a:solidFill>
                  <a:srgbClr val="000000"/>
                </a:solidFill>
              </a:rPr>
              <a:t>chiqolmay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qolsam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qo‘ni-qo‘shnilarga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o‘zing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bosh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bo‘lib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borib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kelaveringlar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40892"/>
            <a:ext cx="5646272" cy="50405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Ergashtiruvchi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bog‘lovchili</a:t>
            </a:r>
            <a:r>
              <a:rPr lang="en-US" sz="2000" dirty="0" smtClean="0"/>
              <a:t> </a:t>
            </a:r>
            <a:r>
              <a:rPr lang="en-US" sz="2000" dirty="0" err="1" smtClean="0"/>
              <a:t>ergashgan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</a:t>
            </a:r>
            <a:r>
              <a:rPr lang="en-US" sz="2000" dirty="0" err="1" smtClean="0"/>
              <a:t>gaplar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5086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Bosh </a:t>
            </a:r>
            <a:r>
              <a:rPr lang="en-US" sz="1600" dirty="0" err="1">
                <a:solidFill>
                  <a:srgbClr val="000000"/>
                </a:solidFill>
              </a:rPr>
              <a:t>gapda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ifodalangan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mazmunning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u="sng" dirty="0" err="1" smtClean="0">
                <a:solidFill>
                  <a:srgbClr val="FF0000"/>
                </a:solidFill>
              </a:rPr>
              <a:t>sababi</a:t>
            </a:r>
            <a:r>
              <a:rPr lang="en-US" sz="1600" u="sng" dirty="0" smtClean="0">
                <a:solidFill>
                  <a:srgbClr val="FF0000"/>
                </a:solidFill>
              </a:rPr>
              <a:t>, </a:t>
            </a:r>
            <a:r>
              <a:rPr lang="en-US" sz="1600" u="sng" dirty="0" err="1" smtClean="0">
                <a:solidFill>
                  <a:srgbClr val="FF0000"/>
                </a:solidFill>
              </a:rPr>
              <a:t>maqsadi</a:t>
            </a:r>
            <a:r>
              <a:rPr lang="en-US" sz="1600" u="sng" dirty="0">
                <a:solidFill>
                  <a:srgbClr val="FF0000"/>
                </a:solidFill>
              </a:rPr>
              <a:t>, </a:t>
            </a:r>
            <a:r>
              <a:rPr lang="en-US" sz="1600" u="sng" dirty="0" err="1">
                <a:solidFill>
                  <a:srgbClr val="FF0000"/>
                </a:solidFill>
              </a:rPr>
              <a:t>sharti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kabilarni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bildirgan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bosh </a:t>
            </a:r>
            <a:r>
              <a:rPr lang="en-US" sz="1600" dirty="0" err="1" smtClean="0">
                <a:solidFill>
                  <a:srgbClr val="000000"/>
                </a:solidFill>
              </a:rPr>
              <a:t>gapga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sabab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i="1" dirty="0" err="1">
                <a:solidFill>
                  <a:srgbClr val="0000FF"/>
                </a:solidFill>
              </a:rPr>
              <a:t>chunki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negaki</a:t>
            </a:r>
            <a:r>
              <a:rPr lang="en-US" sz="1600" b="1" dirty="0">
                <a:solidFill>
                  <a:srgbClr val="0000FF"/>
                </a:solidFill>
              </a:rPr>
              <a:t>), </a:t>
            </a:r>
            <a:r>
              <a:rPr lang="en-US" sz="1600" dirty="0" err="1">
                <a:solidFill>
                  <a:srgbClr val="000000"/>
                </a:solidFill>
              </a:rPr>
              <a:t>maqsad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i="1" dirty="0" err="1">
                <a:solidFill>
                  <a:srgbClr val="0000FF"/>
                </a:solidFill>
              </a:rPr>
              <a:t>toki</a:t>
            </a:r>
            <a:r>
              <a:rPr lang="en-US" sz="1600" b="1" dirty="0">
                <a:solidFill>
                  <a:srgbClr val="0000FF"/>
                </a:solidFill>
              </a:rPr>
              <a:t>), </a:t>
            </a:r>
            <a:r>
              <a:rPr lang="en-US" sz="1600" dirty="0" err="1">
                <a:solidFill>
                  <a:srgbClr val="000000"/>
                </a:solidFill>
              </a:rPr>
              <a:t>shart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i="1" dirty="0" smtClean="0">
                <a:solidFill>
                  <a:srgbClr val="0000FF"/>
                </a:solidFill>
              </a:rPr>
              <a:t>agar,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agarda</a:t>
            </a:r>
            <a:r>
              <a:rPr lang="en-US" sz="1600" b="1" i="1" dirty="0" smtClean="0">
                <a:solidFill>
                  <a:srgbClr val="0000FF"/>
                </a:solidFill>
              </a:rPr>
              <a:t>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basharti</a:t>
            </a:r>
            <a:r>
              <a:rPr lang="en-US" sz="1600" b="1" i="1" dirty="0">
                <a:solidFill>
                  <a:srgbClr val="0000FF"/>
                </a:solidFill>
              </a:rPr>
              <a:t>, </a:t>
            </a:r>
            <a:r>
              <a:rPr lang="en-US" sz="1600" b="1" i="1" dirty="0" err="1">
                <a:solidFill>
                  <a:srgbClr val="0000FF"/>
                </a:solidFill>
              </a:rPr>
              <a:t>mabodo</a:t>
            </a:r>
            <a:r>
              <a:rPr lang="en-US" sz="1600" b="1" dirty="0">
                <a:solidFill>
                  <a:srgbClr val="0000FF"/>
                </a:solidFill>
              </a:rPr>
              <a:t>) </a:t>
            </a:r>
            <a:r>
              <a:rPr lang="en-US" sz="1600" dirty="0" err="1">
                <a:solidFill>
                  <a:srgbClr val="000000"/>
                </a:solidFill>
              </a:rPr>
              <a:t>ergashtiruvchi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bog‘lovchilari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yordamida</a:t>
            </a:r>
            <a:endParaRPr lang="en-US" sz="1600" dirty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bog‘lanadi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i="1" dirty="0" err="1" smtClean="0">
                <a:solidFill>
                  <a:srgbClr val="000000"/>
                </a:solidFill>
              </a:rPr>
              <a:t>Ergashtiruvchi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bog‘lovchilar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0000FF"/>
                </a:solidFill>
              </a:rPr>
              <a:t>doim</a:t>
            </a:r>
            <a:r>
              <a:rPr lang="en-US" sz="1600" i="1" u="sng" dirty="0" smtClean="0">
                <a:solidFill>
                  <a:srgbClr val="0000FF"/>
                </a:solidFill>
              </a:rPr>
              <a:t> </a:t>
            </a:r>
            <a:r>
              <a:rPr lang="en-US" sz="1600" i="1" u="sng" dirty="0" err="1" smtClean="0">
                <a:solidFill>
                  <a:srgbClr val="0000FF"/>
                </a:solidFill>
              </a:rPr>
              <a:t>ergash</a:t>
            </a:r>
            <a:r>
              <a:rPr lang="en-US" sz="1600" i="1" u="sng" dirty="0" smtClean="0">
                <a:solidFill>
                  <a:srgbClr val="0000FF"/>
                </a:solidFill>
              </a:rPr>
              <a:t> gap </a:t>
            </a:r>
            <a:r>
              <a:rPr lang="en-US" sz="1600" i="1" u="sng" dirty="0" err="1" smtClean="0">
                <a:solidFill>
                  <a:srgbClr val="0000FF"/>
                </a:solidFill>
              </a:rPr>
              <a:t>tarkibida</a:t>
            </a:r>
            <a:r>
              <a:rPr lang="en-US" sz="1600" b="1" i="1" u="sng" dirty="0" smtClean="0">
                <a:solidFill>
                  <a:srgbClr val="0000FF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qo‘llanadi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  <a:endParaRPr lang="ru-RU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40892"/>
            <a:ext cx="5646272" cy="50405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Ergashtiruvchi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bog‘lovchili</a:t>
            </a:r>
            <a:r>
              <a:rPr lang="en-US" sz="2000" dirty="0" smtClean="0"/>
              <a:t> </a:t>
            </a:r>
            <a:r>
              <a:rPr lang="en-US" sz="2000" dirty="0" err="1" smtClean="0"/>
              <a:t>ergashgan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</a:t>
            </a:r>
            <a:r>
              <a:rPr lang="en-US" sz="2000" dirty="0" err="1" smtClean="0"/>
              <a:t>gaplar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1800064"/>
            <a:ext cx="5508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</a:rPr>
              <a:t>Shart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bog‘lovchilari</a:t>
            </a:r>
            <a:r>
              <a:rPr lang="en-US" sz="1600" dirty="0">
                <a:solidFill>
                  <a:srgbClr val="000000"/>
                </a:solidFill>
              </a:rPr>
              <a:t> gap </a:t>
            </a:r>
            <a:r>
              <a:rPr lang="en-US" sz="1600" dirty="0" err="1">
                <a:solidFill>
                  <a:srgbClr val="000000"/>
                </a:solidFill>
              </a:rPr>
              <a:t>boshida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keladi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gap </a:t>
            </a:r>
            <a:r>
              <a:rPr lang="en-US" sz="1600" dirty="0" err="1" smtClean="0">
                <a:solidFill>
                  <a:srgbClr val="000000"/>
                </a:solidFill>
              </a:rPr>
              <a:t>kesimi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shart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maylidagi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fe’llar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ifodalanadi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Bunday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bosh </a:t>
            </a:r>
            <a:r>
              <a:rPr lang="en-US" sz="1600" dirty="0" err="1" smtClean="0">
                <a:solidFill>
                  <a:srgbClr val="000000"/>
                </a:solidFill>
              </a:rPr>
              <a:t>gapdan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oldin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keladi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Ko‘pincha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shart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bog‘lovchilari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qo‘llanmasa</a:t>
            </a:r>
            <a:r>
              <a:rPr lang="en-US" sz="1600" dirty="0" smtClean="0">
                <a:solidFill>
                  <a:srgbClr val="000000"/>
                </a:solidFill>
              </a:rPr>
              <a:t> ham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shart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mayli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shakli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qo‘shma</a:t>
            </a:r>
            <a:r>
              <a:rPr lang="en-US" sz="1600" dirty="0">
                <a:solidFill>
                  <a:srgbClr val="000000"/>
                </a:solidFill>
              </a:rPr>
              <a:t> gap </a:t>
            </a:r>
            <a:r>
              <a:rPr lang="en-US" sz="1600" dirty="0" err="1">
                <a:solidFill>
                  <a:srgbClr val="000000"/>
                </a:solidFill>
              </a:rPr>
              <a:t>qismlarini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bog‘layveradi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545" y="683940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5749" y="683942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>
            <a:off x="2303661" y="1205998"/>
            <a:ext cx="792088" cy="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1206021" y="647936"/>
            <a:ext cx="117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C3399"/>
                </a:solidFill>
              </a:rPr>
              <a:t>Agar</a:t>
            </a:r>
          </a:p>
          <a:p>
            <a:pPr algn="ctr"/>
            <a:r>
              <a:rPr lang="en-US" sz="1800" dirty="0" err="1">
                <a:solidFill>
                  <a:srgbClr val="CC3399"/>
                </a:solidFill>
              </a:rPr>
              <a:t>Agarda</a:t>
            </a:r>
            <a:endParaRPr lang="en-US" sz="1800" dirty="0">
              <a:solidFill>
                <a:srgbClr val="CC3399"/>
              </a:solidFill>
            </a:endParaRPr>
          </a:p>
          <a:p>
            <a:pPr algn="ctr"/>
            <a:r>
              <a:rPr lang="en-US" sz="1800" dirty="0" err="1">
                <a:solidFill>
                  <a:srgbClr val="CC3399"/>
                </a:solidFill>
              </a:rPr>
              <a:t>Basharti</a:t>
            </a:r>
            <a:r>
              <a:rPr lang="en-US" sz="1800" dirty="0">
                <a:solidFill>
                  <a:srgbClr val="CC3399"/>
                </a:solidFill>
              </a:rPr>
              <a:t> </a:t>
            </a:r>
            <a:endParaRPr lang="ru-RU" sz="1800" dirty="0">
              <a:solidFill>
                <a:srgbClr val="CC3399"/>
              </a:solidFill>
            </a:endParaRPr>
          </a:p>
          <a:p>
            <a:endParaRPr lang="ru-RU" sz="18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28" y="1908076"/>
            <a:ext cx="5293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               </a:t>
            </a:r>
            <a:r>
              <a:rPr lang="en-US" sz="1600" b="1" dirty="0" smtClean="0">
                <a:solidFill>
                  <a:srgbClr val="000000"/>
                </a:solidFill>
              </a:rPr>
              <a:t>Agar     …   -</a:t>
            </a:r>
            <a:r>
              <a:rPr lang="en-US" sz="1600" b="1" dirty="0" err="1" smtClean="0">
                <a:solidFill>
                  <a:srgbClr val="000000"/>
                </a:solidFill>
              </a:rPr>
              <a:t>sa</a:t>
            </a:r>
            <a:r>
              <a:rPr lang="en-US" sz="1600" b="1" dirty="0" smtClean="0">
                <a:solidFill>
                  <a:srgbClr val="000000"/>
                </a:solidFill>
              </a:rPr>
              <a:t>,    … .</a:t>
            </a:r>
          </a:p>
          <a:p>
            <a:pPr algn="just"/>
            <a:r>
              <a:rPr lang="en-US" sz="1600" b="1" dirty="0" smtClean="0">
                <a:solidFill>
                  <a:srgbClr val="000000"/>
                </a:solidFill>
              </a:rPr>
              <a:t>                    </a:t>
            </a:r>
            <a:r>
              <a:rPr lang="en-US" sz="1600" b="1" dirty="0" err="1" smtClean="0">
                <a:solidFill>
                  <a:srgbClr val="000000"/>
                </a:solidFill>
              </a:rPr>
              <a:t>Agarda</a:t>
            </a:r>
            <a:r>
              <a:rPr lang="en-US" sz="1600" b="1" dirty="0" smtClean="0">
                <a:solidFill>
                  <a:srgbClr val="000000"/>
                </a:solidFill>
              </a:rPr>
              <a:t> …   -</a:t>
            </a:r>
            <a:r>
              <a:rPr lang="en-US" sz="1600" b="1" dirty="0" err="1" smtClean="0">
                <a:solidFill>
                  <a:srgbClr val="000000"/>
                </a:solidFill>
              </a:rPr>
              <a:t>sa</a:t>
            </a:r>
            <a:r>
              <a:rPr lang="en-US" sz="1600" b="1" dirty="0" smtClean="0">
                <a:solidFill>
                  <a:srgbClr val="000000"/>
                </a:solidFill>
              </a:rPr>
              <a:t>,    … .</a:t>
            </a:r>
          </a:p>
          <a:p>
            <a:pPr algn="just"/>
            <a:r>
              <a:rPr lang="en-US" sz="16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1600" b="1" dirty="0" err="1" smtClean="0">
                <a:solidFill>
                  <a:srgbClr val="000000"/>
                </a:solidFill>
              </a:rPr>
              <a:t>Basharti</a:t>
            </a:r>
            <a:r>
              <a:rPr lang="en-US" sz="1600" b="1" dirty="0" smtClean="0">
                <a:solidFill>
                  <a:srgbClr val="000000"/>
                </a:solidFill>
              </a:rPr>
              <a:t> … -</a:t>
            </a:r>
            <a:r>
              <a:rPr lang="en-US" sz="1600" b="1" dirty="0" err="1" smtClean="0">
                <a:solidFill>
                  <a:srgbClr val="000000"/>
                </a:solidFill>
              </a:rPr>
              <a:t>sa</a:t>
            </a:r>
            <a:r>
              <a:rPr lang="en-US" sz="1600" b="1" dirty="0" smtClean="0">
                <a:solidFill>
                  <a:srgbClr val="000000"/>
                </a:solidFill>
              </a:rPr>
              <a:t>,    … .</a:t>
            </a:r>
          </a:p>
          <a:p>
            <a:pPr algn="just"/>
            <a:r>
              <a:rPr lang="en-US" sz="16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1600" b="1" dirty="0" err="1" smtClean="0">
                <a:solidFill>
                  <a:srgbClr val="000000"/>
                </a:solidFill>
              </a:rPr>
              <a:t>Mabodo</a:t>
            </a:r>
            <a:r>
              <a:rPr lang="en-US" sz="1600" b="1" dirty="0" smtClean="0">
                <a:solidFill>
                  <a:srgbClr val="000000"/>
                </a:solidFill>
              </a:rPr>
              <a:t> …  -</a:t>
            </a:r>
            <a:r>
              <a:rPr lang="en-US" sz="1600" b="1" dirty="0" err="1" smtClean="0">
                <a:solidFill>
                  <a:srgbClr val="000000"/>
                </a:solidFill>
              </a:rPr>
              <a:t>sa</a:t>
            </a:r>
            <a:r>
              <a:rPr lang="en-US" sz="1600" b="1" dirty="0" smtClean="0">
                <a:solidFill>
                  <a:srgbClr val="000000"/>
                </a:solidFill>
              </a:rPr>
              <a:t>,    … 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545" y="683940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5749" y="683942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>
            <a:off x="2303661" y="1205998"/>
            <a:ext cx="792088" cy="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3737743" y="2016088"/>
            <a:ext cx="155448" cy="9144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47499" y="2115389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Shart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munosabati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Shart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bog‘lovchilari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9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2" y="1836068"/>
            <a:ext cx="399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Agar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mehnat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qil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err="1" smtClean="0">
                <a:solidFill>
                  <a:srgbClr val="000000"/>
                </a:solidFill>
              </a:rPr>
              <a:t>ng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baxting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ochiladi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b="1" dirty="0" err="1" smtClean="0">
                <a:solidFill>
                  <a:srgbClr val="FF0000"/>
                </a:solidFill>
              </a:rPr>
              <a:t>Basharti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o‘ylagan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rejamiz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amalga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oshma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boshqa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yo‘l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tutamiz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b="1" dirty="0" err="1" smtClean="0">
                <a:solidFill>
                  <a:srgbClr val="FF0000"/>
                </a:solidFill>
              </a:rPr>
              <a:t>Mabodo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ularni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yo‘lda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uchrat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err="1" smtClean="0">
                <a:solidFill>
                  <a:srgbClr val="000000"/>
                </a:solidFill>
              </a:rPr>
              <a:t>ngiz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mendan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salom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ayting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259545" y="683940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5749" y="683942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>
            <a:off x="2303661" y="1205998"/>
            <a:ext cx="792088" cy="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4200441" y="2016088"/>
            <a:ext cx="155448" cy="9144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16411" y="2115389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Shart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munosabati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Shart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bog‘lovchilari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07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2" y="1836068"/>
            <a:ext cx="399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0000"/>
                </a:solidFill>
              </a:rPr>
              <a:t>Mehnat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qil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err="1" smtClean="0">
                <a:solidFill>
                  <a:srgbClr val="000000"/>
                </a:solidFill>
              </a:rPr>
              <a:t>ng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baxting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ochiladi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0000"/>
                </a:solidFill>
              </a:rPr>
              <a:t>O‘ylagan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rejamiz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amalga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oshma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boshqa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yo‘l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tutamiz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0000"/>
                </a:solidFill>
              </a:rPr>
              <a:t>Ularni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yo‘lda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uchrat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err="1" smtClean="0">
                <a:solidFill>
                  <a:srgbClr val="000000"/>
                </a:solidFill>
              </a:rPr>
              <a:t>ngiz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mendan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salom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ayting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259545" y="683940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5749" y="683942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>
            <a:off x="2303661" y="1205998"/>
            <a:ext cx="792088" cy="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4200441" y="2016088"/>
            <a:ext cx="155448" cy="9144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16411" y="2115389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Shart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rgbClr val="FF0000"/>
                </a:solidFill>
              </a:rPr>
              <a:t>munosabati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Shart</a:t>
            </a:r>
            <a:r>
              <a:rPr lang="en-US" sz="2000" dirty="0" smtClean="0"/>
              <a:t> </a:t>
            </a:r>
            <a:r>
              <a:rPr lang="en-US" sz="2000" dirty="0" err="1" smtClean="0"/>
              <a:t>mayli</a:t>
            </a:r>
            <a:r>
              <a:rPr lang="en-US" sz="2000" dirty="0" smtClean="0"/>
              <a:t> </a:t>
            </a:r>
            <a:r>
              <a:rPr lang="en-US" sz="2000" dirty="0" err="1" smtClean="0"/>
              <a:t>vositasi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44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Sabab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bog‘lovchilari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91038" y="647937"/>
            <a:ext cx="1088540" cy="104411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569" y="647936"/>
            <a:ext cx="1027374" cy="1044116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9" idx="3"/>
          </p:cNvCxnSpPr>
          <p:nvPr/>
        </p:nvCxnSpPr>
        <p:spPr>
          <a:xfrm flipH="1" flipV="1">
            <a:off x="2502943" y="1169994"/>
            <a:ext cx="58809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03761" y="82795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</a:rPr>
              <a:t>c</a:t>
            </a:r>
            <a:r>
              <a:rPr lang="en-US" sz="1800" b="1" dirty="0" err="1" smtClean="0">
                <a:solidFill>
                  <a:srgbClr val="000000"/>
                </a:solidFill>
              </a:rPr>
              <a:t>hunki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r>
              <a:rPr lang="en-US" sz="1800" b="1" dirty="0" err="1" smtClean="0">
                <a:solidFill>
                  <a:srgbClr val="000000"/>
                </a:solidFill>
              </a:rPr>
              <a:t>negaki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91" y="1764060"/>
            <a:ext cx="550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</a:rPr>
              <a:t>Nazokat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ovozini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eshitmadi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chunki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xayoli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uzoqlardagi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chiroqlarda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</a:rPr>
              <a:t>Qilt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etgan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shabada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yo‘q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negaki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atrof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uylar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o‘ralgan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727597" y="2706217"/>
            <a:ext cx="3204356" cy="301752"/>
          </a:xfrm>
          <a:prstGeom prst="flowChartTerminator">
            <a:avLst/>
          </a:prstGeom>
          <a:solidFill>
            <a:srgbClr val="00B0F0"/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/>
              <a:t>Sabab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munosabati</a:t>
            </a:r>
            <a:endParaRPr lang="ru-RU" sz="1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27123" y="71994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,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2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3" grpId="0"/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Maqsad</a:t>
            </a:r>
            <a:r>
              <a:rPr lang="en-US" sz="2000" dirty="0" smtClean="0"/>
              <a:t>  </a:t>
            </a:r>
            <a:r>
              <a:rPr lang="en-US" sz="2000" dirty="0" err="1" smtClean="0"/>
              <a:t>bog‘lovchisi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91038" y="647937"/>
            <a:ext cx="1088540" cy="104411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569" y="647936"/>
            <a:ext cx="1027374" cy="10441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9" idx="3"/>
          </p:cNvCxnSpPr>
          <p:nvPr/>
        </p:nvCxnSpPr>
        <p:spPr>
          <a:xfrm flipH="1" flipV="1">
            <a:off x="2502943" y="1169994"/>
            <a:ext cx="588095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73690" y="95745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</a:rPr>
              <a:t>toki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91" y="1764060"/>
            <a:ext cx="550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</a:rPr>
              <a:t>Kiyimlariga</a:t>
            </a:r>
            <a:r>
              <a:rPr lang="en-US" sz="1600" dirty="0" smtClean="0">
                <a:solidFill>
                  <a:srgbClr val="000000"/>
                </a:solidFill>
              </a:rPr>
              <a:t> tumor-u </a:t>
            </a:r>
            <a:r>
              <a:rPr lang="en-US" sz="1600" dirty="0" err="1" smtClean="0">
                <a:solidFill>
                  <a:srgbClr val="000000"/>
                </a:solidFill>
              </a:rPr>
              <a:t>ko‘zmunchoqlar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taqib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qo‘yardi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toki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yomon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ko‘zdan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asrasin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3167757" y="2160104"/>
            <a:ext cx="2160240" cy="936685"/>
          </a:xfrm>
          <a:prstGeom prst="cloudCallout">
            <a:avLst>
              <a:gd name="adj1" fmla="val -58930"/>
              <a:gd name="adj2" fmla="val -5306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/>
              <a:t>Maqsad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munosabati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27123" y="71994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,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24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3" grpId="0"/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155252</TotalTime>
  <Words>695</Words>
  <Application>Microsoft Office PowerPoint</Application>
  <PresentationFormat>Произвольный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Ergashtiruvchi bog‘lovchili ergashgan qo‘shma gaplar</vt:lpstr>
      <vt:lpstr>Ergashtiruvchi bog‘lovchili ergashgan qo‘shma gaplar</vt:lpstr>
      <vt:lpstr>Shart bog‘lovchilari</vt:lpstr>
      <vt:lpstr>Shart bog‘lovchilari</vt:lpstr>
      <vt:lpstr>Shart mayli vositasi</vt:lpstr>
      <vt:lpstr>Sabab bog‘lovchilari</vt:lpstr>
      <vt:lpstr>Maqsad  bog‘lovchisi</vt:lpstr>
      <vt:lpstr>Maqsad  bog‘lovchisi</vt:lpstr>
      <vt:lpstr>95-mashq</vt:lpstr>
      <vt:lpstr>95-mashq</vt:lpstr>
      <vt:lpstr>96-mashq</vt:lpstr>
      <vt:lpstr>97-mashq</vt:lpstr>
      <vt:lpstr>Презентация PowerPoint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2000</cp:revision>
  <dcterms:created xsi:type="dcterms:W3CDTF">2014-10-08T23:03:32Z</dcterms:created>
  <dcterms:modified xsi:type="dcterms:W3CDTF">2021-03-08T18:02:05Z</dcterms:modified>
</cp:coreProperties>
</file>