
<file path=[Content_Types].xml><?xml version="1.0" encoding="utf-8"?>
<Types xmlns="http://schemas.openxmlformats.org/package/2006/content-types">
  <Default Extension="tmp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0"/>
  </p:notesMasterIdLst>
  <p:sldIdLst>
    <p:sldId id="1414" r:id="rId11"/>
    <p:sldId id="1550" r:id="rId12"/>
    <p:sldId id="1560" r:id="rId13"/>
    <p:sldId id="1609" r:id="rId14"/>
    <p:sldId id="1628" r:id="rId15"/>
    <p:sldId id="1617" r:id="rId16"/>
    <p:sldId id="1604" r:id="rId17"/>
    <p:sldId id="1631" r:id="rId18"/>
    <p:sldId id="1629" r:id="rId19"/>
    <p:sldId id="1630" r:id="rId20"/>
    <p:sldId id="1632" r:id="rId21"/>
    <p:sldId id="1618" r:id="rId22"/>
    <p:sldId id="1634" r:id="rId23"/>
    <p:sldId id="1633" r:id="rId24"/>
    <p:sldId id="1635" r:id="rId25"/>
    <p:sldId id="1619" r:id="rId26"/>
    <p:sldId id="1610" r:id="rId27"/>
    <p:sldId id="1607" r:id="rId28"/>
    <p:sldId id="1616" r:id="rId2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550"/>
            <p14:sldId id="1560"/>
            <p14:sldId id="1609"/>
            <p14:sldId id="1628"/>
            <p14:sldId id="1617"/>
            <p14:sldId id="1604"/>
            <p14:sldId id="1631"/>
            <p14:sldId id="1629"/>
            <p14:sldId id="1630"/>
            <p14:sldId id="1632"/>
            <p14:sldId id="1618"/>
            <p14:sldId id="1634"/>
            <p14:sldId id="1633"/>
            <p14:sldId id="1635"/>
            <p14:sldId id="1619"/>
            <p14:sldId id="1610"/>
            <p14:sldId id="1607"/>
            <p14:sldId id="1616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xmlns="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CC3399"/>
    <a:srgbClr val="FF8FFF"/>
    <a:srgbClr val="0000FF"/>
    <a:srgbClr val="EDA3FF"/>
    <a:srgbClr val="E9ABFF"/>
    <a:srgbClr val="00FF00"/>
    <a:srgbClr val="FF9900"/>
    <a:srgbClr val="BA75FF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 varScale="1">
        <p:scale>
          <a:sx n="145" d="100"/>
          <a:sy n="145" d="100"/>
        </p:scale>
        <p:origin x="-714" y="-90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7838E2-2CF1-4BF9-ABB5-E6F70D0F56E3}" type="doc">
      <dgm:prSet loTypeId="urn:microsoft.com/office/officeart/2005/8/layout/cycle5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0A5A81C-72D7-4BEE-B412-AD7361C8FEFA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en-US" sz="1600" dirty="0" err="1" smtClean="0"/>
            <a:t>ko‘makchili</a:t>
          </a:r>
          <a:r>
            <a:rPr lang="en-US" sz="1600" dirty="0" smtClean="0"/>
            <a:t> </a:t>
          </a:r>
          <a:r>
            <a:rPr lang="en-US" sz="1600" dirty="0" err="1" smtClean="0"/>
            <a:t>qurilmalar</a:t>
          </a:r>
          <a:r>
            <a:rPr lang="en-US" sz="1600" dirty="0" smtClean="0"/>
            <a:t> </a:t>
          </a:r>
          <a:endParaRPr lang="ru-RU" sz="1600" dirty="0"/>
        </a:p>
      </dgm:t>
    </dgm:pt>
    <dgm:pt modelId="{BAC28153-6037-4FF4-BB1F-BDDD19A9FA3A}" type="parTrans" cxnId="{633FFF14-D525-45CF-A8D0-4F6A41D44407}">
      <dgm:prSet/>
      <dgm:spPr/>
      <dgm:t>
        <a:bodyPr/>
        <a:lstStyle/>
        <a:p>
          <a:endParaRPr lang="ru-RU"/>
        </a:p>
      </dgm:t>
    </dgm:pt>
    <dgm:pt modelId="{0E8EB13E-4C93-4C84-A0C8-1182CFEC9FB2}" type="sibTrans" cxnId="{633FFF14-D525-45CF-A8D0-4F6A41D44407}">
      <dgm:prSet>
        <dgm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dgm:style>
      </dgm:prSet>
      <dgm:spPr>
        <a:ln>
          <a:solidFill>
            <a:srgbClr val="CC3399"/>
          </a:solidFill>
        </a:ln>
      </dgm:spPr>
      <dgm:t>
        <a:bodyPr/>
        <a:lstStyle/>
        <a:p>
          <a:endParaRPr lang="ru-RU"/>
        </a:p>
      </dgm:t>
    </dgm:pt>
    <dgm:pt modelId="{00AF1742-EC0E-4DAD-85F9-2E84E1642A74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en-US" sz="1600" dirty="0" err="1" smtClean="0"/>
            <a:t>ergashtiruvchi</a:t>
          </a:r>
          <a:r>
            <a:rPr lang="en-US" sz="1600" dirty="0" smtClean="0"/>
            <a:t> </a:t>
          </a:r>
          <a:r>
            <a:rPr lang="en-US" sz="1600" dirty="0" err="1" smtClean="0"/>
            <a:t>bog‘lovchilar</a:t>
          </a:r>
          <a:endParaRPr lang="ru-RU" sz="1600" dirty="0"/>
        </a:p>
      </dgm:t>
    </dgm:pt>
    <dgm:pt modelId="{991B4D82-8B51-4AB5-9244-9960C19E5F89}" type="parTrans" cxnId="{5EF16DA2-E2F3-4535-A519-B78E5E49EAAE}">
      <dgm:prSet/>
      <dgm:spPr/>
      <dgm:t>
        <a:bodyPr/>
        <a:lstStyle/>
        <a:p>
          <a:endParaRPr lang="ru-RU"/>
        </a:p>
      </dgm:t>
    </dgm:pt>
    <dgm:pt modelId="{57FA079C-4EB5-45F2-A8F2-5305A308CD5D}" type="sibTrans" cxnId="{5EF16DA2-E2F3-4535-A519-B78E5E49EAAE}">
      <dgm:prSet>
        <dgm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dgm:style>
      </dgm:prSet>
      <dgm:spPr>
        <a:ln>
          <a:solidFill>
            <a:srgbClr val="CC3399"/>
          </a:solidFill>
        </a:ln>
      </dgm:spPr>
      <dgm:t>
        <a:bodyPr/>
        <a:lstStyle/>
        <a:p>
          <a:endParaRPr lang="ru-RU"/>
        </a:p>
      </dgm:t>
    </dgm:pt>
    <dgm:pt modelId="{FDD80F4F-A9B2-4212-AD3D-2B1437335FE8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en-US" sz="1600" smtClean="0"/>
            <a:t>nisbiy so‘zlar </a:t>
          </a:r>
          <a:endParaRPr lang="ru-RU" sz="1600" dirty="0"/>
        </a:p>
      </dgm:t>
    </dgm:pt>
    <dgm:pt modelId="{361B0DD8-7418-4DC6-B583-8BF53030B35B}" type="parTrans" cxnId="{15171A3A-3002-4B53-A1A6-926CB19A1006}">
      <dgm:prSet/>
      <dgm:spPr/>
      <dgm:t>
        <a:bodyPr/>
        <a:lstStyle/>
        <a:p>
          <a:endParaRPr lang="ru-RU"/>
        </a:p>
      </dgm:t>
    </dgm:pt>
    <dgm:pt modelId="{140530F1-EE1B-4F3B-BD32-19C35BD31586}" type="sibTrans" cxnId="{15171A3A-3002-4B53-A1A6-926CB19A1006}">
      <dgm:prSet>
        <dgm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dgm:style>
      </dgm:prSet>
      <dgm:spPr>
        <a:ln>
          <a:solidFill>
            <a:srgbClr val="CC3399"/>
          </a:solidFill>
        </a:ln>
      </dgm:spPr>
      <dgm:t>
        <a:bodyPr/>
        <a:lstStyle/>
        <a:p>
          <a:endParaRPr lang="ru-RU"/>
        </a:p>
      </dgm:t>
    </dgm:pt>
    <dgm:pt modelId="{F7D9C735-2D77-45F2-B20B-DF8BFC40D503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en-US" sz="1600" i="1" smtClean="0"/>
            <a:t>deb </a:t>
          </a:r>
          <a:r>
            <a:rPr lang="en-US" sz="1600" smtClean="0"/>
            <a:t>so‘zi </a:t>
          </a:r>
          <a:endParaRPr lang="ru-RU" sz="1600" dirty="0"/>
        </a:p>
      </dgm:t>
    </dgm:pt>
    <dgm:pt modelId="{0F190B3A-82C6-44BA-89CA-7D878464AA73}" type="parTrans" cxnId="{5C11DC5F-C3D8-43BC-A224-93A37853E1FD}">
      <dgm:prSet/>
      <dgm:spPr/>
      <dgm:t>
        <a:bodyPr/>
        <a:lstStyle/>
        <a:p>
          <a:endParaRPr lang="ru-RU"/>
        </a:p>
      </dgm:t>
    </dgm:pt>
    <dgm:pt modelId="{60E5037F-F437-4FDE-89D5-8DABB55CA121}" type="sibTrans" cxnId="{5C11DC5F-C3D8-43BC-A224-93A37853E1FD}">
      <dgm:prSet>
        <dgm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dgm:style>
      </dgm:prSet>
      <dgm:spPr>
        <a:ln>
          <a:solidFill>
            <a:srgbClr val="CC3399"/>
          </a:solidFill>
        </a:ln>
      </dgm:spPr>
      <dgm:t>
        <a:bodyPr/>
        <a:lstStyle/>
        <a:p>
          <a:endParaRPr lang="ru-RU"/>
        </a:p>
      </dgm:t>
    </dgm:pt>
    <dgm:pt modelId="{7823658E-5201-413E-A00E-79CAA57EFAF0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en-US" sz="1600" smtClean="0"/>
            <a:t>-sa shart mayli</a:t>
          </a:r>
          <a:endParaRPr lang="ru-RU" sz="1600" dirty="0"/>
        </a:p>
      </dgm:t>
    </dgm:pt>
    <dgm:pt modelId="{D2AB8A79-ED9B-41CA-A882-DBC0DA88D59B}" type="parTrans" cxnId="{4CC5BD85-6698-4693-A5A3-D3108F38E2A5}">
      <dgm:prSet/>
      <dgm:spPr/>
      <dgm:t>
        <a:bodyPr/>
        <a:lstStyle/>
        <a:p>
          <a:endParaRPr lang="ru-RU"/>
        </a:p>
      </dgm:t>
    </dgm:pt>
    <dgm:pt modelId="{345C3965-4A61-4543-9EF0-F15D2560864F}" type="sibTrans" cxnId="{4CC5BD85-6698-4693-A5A3-D3108F38E2A5}">
      <dgm:prSet>
        <dgm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dgm:style>
      </dgm:prSet>
      <dgm:spPr>
        <a:ln>
          <a:solidFill>
            <a:srgbClr val="CC3399"/>
          </a:solidFill>
        </a:ln>
      </dgm:spPr>
      <dgm:t>
        <a:bodyPr/>
        <a:lstStyle/>
        <a:p>
          <a:endParaRPr lang="ru-RU"/>
        </a:p>
      </dgm:t>
    </dgm:pt>
    <dgm:pt modelId="{3B25FD59-DE8D-4F4B-91A1-66B6917A605B}">
      <dgm:prSet custT="1"/>
      <dgm:spPr>
        <a:solidFill>
          <a:srgbClr val="FFC000"/>
        </a:solidFill>
      </dgm:spPr>
      <dgm:t>
        <a:bodyPr/>
        <a:lstStyle/>
        <a:p>
          <a:r>
            <a:rPr lang="en-US" sz="1600" i="1" smtClean="0"/>
            <a:t>-ki </a:t>
          </a:r>
          <a:r>
            <a:rPr lang="en-US" sz="1600" smtClean="0"/>
            <a:t>yuklamasi</a:t>
          </a:r>
          <a:endParaRPr lang="ru-RU" sz="1600" dirty="0"/>
        </a:p>
      </dgm:t>
    </dgm:pt>
    <dgm:pt modelId="{8634E5D7-A7FD-40C2-AFB6-DF3172246534}" type="parTrans" cxnId="{6B074CAC-872B-46D4-B13D-37DD6EFDD2D9}">
      <dgm:prSet/>
      <dgm:spPr/>
      <dgm:t>
        <a:bodyPr/>
        <a:lstStyle/>
        <a:p>
          <a:endParaRPr lang="ru-RU"/>
        </a:p>
      </dgm:t>
    </dgm:pt>
    <dgm:pt modelId="{4F1EFE02-5DC6-4649-BD06-B95DDCC96755}" type="sibTrans" cxnId="{6B074CAC-872B-46D4-B13D-37DD6EFDD2D9}">
      <dgm:prSet>
        <dgm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dgm:style>
      </dgm:prSet>
      <dgm:spPr>
        <a:ln>
          <a:solidFill>
            <a:srgbClr val="CC3399"/>
          </a:solidFill>
        </a:ln>
      </dgm:spPr>
      <dgm:t>
        <a:bodyPr/>
        <a:lstStyle/>
        <a:p>
          <a:endParaRPr lang="ru-RU"/>
        </a:p>
      </dgm:t>
    </dgm:pt>
    <dgm:pt modelId="{A77B32B5-1F6E-40F9-A5AA-DF436D6F5006}" type="pres">
      <dgm:prSet presAssocID="{F97838E2-2CF1-4BF9-ABB5-E6F70D0F56E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5E37F0D-7FD9-4B8B-986A-A50BEB9B4195}" type="pres">
      <dgm:prSet presAssocID="{D0A5A81C-72D7-4BEE-B412-AD7361C8FEFA}" presName="node" presStyleLbl="node1" presStyleIdx="0" presStyleCnt="6" custScaleX="216231" custScaleY="1214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1433E8-C193-4751-8672-13477B9B5C76}" type="pres">
      <dgm:prSet presAssocID="{D0A5A81C-72D7-4BEE-B412-AD7361C8FEFA}" presName="spNode" presStyleCnt="0"/>
      <dgm:spPr/>
    </dgm:pt>
    <dgm:pt modelId="{E7298149-2ED5-4976-A78C-A14090FABC62}" type="pres">
      <dgm:prSet presAssocID="{0E8EB13E-4C93-4C84-A0C8-1182CFEC9FB2}" presName="sibTrans" presStyleLbl="sibTrans1D1" presStyleIdx="0" presStyleCnt="6"/>
      <dgm:spPr/>
      <dgm:t>
        <a:bodyPr/>
        <a:lstStyle/>
        <a:p>
          <a:endParaRPr lang="ru-RU"/>
        </a:p>
      </dgm:t>
    </dgm:pt>
    <dgm:pt modelId="{E7B284C2-433C-46C8-9080-3930356EC0D3}" type="pres">
      <dgm:prSet presAssocID="{00AF1742-EC0E-4DAD-85F9-2E84E1642A74}" presName="node" presStyleLbl="node1" presStyleIdx="1" presStyleCnt="6" custScaleX="234725" custScaleY="121434" custRadScaleRad="169831" custRadScaleInc="924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599856-2180-4638-BD40-B6866D369055}" type="pres">
      <dgm:prSet presAssocID="{00AF1742-EC0E-4DAD-85F9-2E84E1642A74}" presName="spNode" presStyleCnt="0"/>
      <dgm:spPr/>
    </dgm:pt>
    <dgm:pt modelId="{38EC8CDB-81F4-4B31-92F5-CEAC8F7F0FF2}" type="pres">
      <dgm:prSet presAssocID="{57FA079C-4EB5-45F2-A8F2-5305A308CD5D}" presName="sibTrans" presStyleLbl="sibTrans1D1" presStyleIdx="1" presStyleCnt="6"/>
      <dgm:spPr/>
      <dgm:t>
        <a:bodyPr/>
        <a:lstStyle/>
        <a:p>
          <a:endParaRPr lang="ru-RU"/>
        </a:p>
      </dgm:t>
    </dgm:pt>
    <dgm:pt modelId="{F52B7566-A02E-40C5-8D88-0139A21FFF22}" type="pres">
      <dgm:prSet presAssocID="{3B25FD59-DE8D-4F4B-91A1-66B6917A605B}" presName="node" presStyleLbl="node1" presStyleIdx="2" presStyleCnt="6" custScaleX="216231" custScaleY="121434" custRadScaleRad="177257" custRadScaleInc="-751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42B0E9-4946-43C3-87F4-86E1F8D551F8}" type="pres">
      <dgm:prSet presAssocID="{3B25FD59-DE8D-4F4B-91A1-66B6917A605B}" presName="spNode" presStyleCnt="0"/>
      <dgm:spPr/>
    </dgm:pt>
    <dgm:pt modelId="{5E326206-57C6-45DD-A7EC-E2ADFF1DE874}" type="pres">
      <dgm:prSet presAssocID="{4F1EFE02-5DC6-4649-BD06-B95DDCC96755}" presName="sibTrans" presStyleLbl="sibTrans1D1" presStyleIdx="2" presStyleCnt="6"/>
      <dgm:spPr/>
      <dgm:t>
        <a:bodyPr/>
        <a:lstStyle/>
        <a:p>
          <a:endParaRPr lang="ru-RU"/>
        </a:p>
      </dgm:t>
    </dgm:pt>
    <dgm:pt modelId="{9A5B030B-F5C6-44C9-BC68-D799490176E4}" type="pres">
      <dgm:prSet presAssocID="{FDD80F4F-A9B2-4212-AD3D-2B1437335FE8}" presName="node" presStyleLbl="node1" presStyleIdx="3" presStyleCnt="6" custScaleX="216231" custScaleY="1214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2594A9-ACFE-4C0B-A774-7C40EABF6615}" type="pres">
      <dgm:prSet presAssocID="{FDD80F4F-A9B2-4212-AD3D-2B1437335FE8}" presName="spNode" presStyleCnt="0"/>
      <dgm:spPr/>
    </dgm:pt>
    <dgm:pt modelId="{8CB65F6D-97FB-4B92-A672-676EF8BC91B6}" type="pres">
      <dgm:prSet presAssocID="{140530F1-EE1B-4F3B-BD32-19C35BD31586}" presName="sibTrans" presStyleLbl="sibTrans1D1" presStyleIdx="3" presStyleCnt="6"/>
      <dgm:spPr/>
      <dgm:t>
        <a:bodyPr/>
        <a:lstStyle/>
        <a:p>
          <a:endParaRPr lang="ru-RU"/>
        </a:p>
      </dgm:t>
    </dgm:pt>
    <dgm:pt modelId="{BFF1970F-174B-4EF9-9FAE-E32DE671FF58}" type="pres">
      <dgm:prSet presAssocID="{F7D9C735-2D77-45F2-B20B-DF8BFC40D503}" presName="node" presStyleLbl="node1" presStyleIdx="4" presStyleCnt="6" custScaleX="216231" custScaleY="121434" custRadScaleRad="172716" custRadScaleInc="6693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657F9B-03EC-404D-9AA4-69F091BE0497}" type="pres">
      <dgm:prSet presAssocID="{F7D9C735-2D77-45F2-B20B-DF8BFC40D503}" presName="spNode" presStyleCnt="0"/>
      <dgm:spPr/>
    </dgm:pt>
    <dgm:pt modelId="{F8646209-594A-44BC-932E-AA6961CA25D5}" type="pres">
      <dgm:prSet presAssocID="{60E5037F-F437-4FDE-89D5-8DABB55CA121}" presName="sibTrans" presStyleLbl="sibTrans1D1" presStyleIdx="4" presStyleCnt="6"/>
      <dgm:spPr/>
      <dgm:t>
        <a:bodyPr/>
        <a:lstStyle/>
        <a:p>
          <a:endParaRPr lang="ru-RU"/>
        </a:p>
      </dgm:t>
    </dgm:pt>
    <dgm:pt modelId="{BA2D7F0E-E8DE-478B-AE36-DA878F9B6BA3}" type="pres">
      <dgm:prSet presAssocID="{7823658E-5201-413E-A00E-79CAA57EFAF0}" presName="node" presStyleLbl="node1" presStyleIdx="5" presStyleCnt="6" custScaleX="216231" custScaleY="121434" custRadScaleRad="168943" custRadScaleInc="-921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8F3E99-424A-4133-8744-5FD38334218E}" type="pres">
      <dgm:prSet presAssocID="{7823658E-5201-413E-A00E-79CAA57EFAF0}" presName="spNode" presStyleCnt="0"/>
      <dgm:spPr/>
    </dgm:pt>
    <dgm:pt modelId="{38C7FD3D-66FB-4251-87BD-3CF60E9E6D8C}" type="pres">
      <dgm:prSet presAssocID="{345C3965-4A61-4543-9EF0-F15D2560864F}" presName="sibTrans" presStyleLbl="sibTrans1D1" presStyleIdx="5" presStyleCnt="6"/>
      <dgm:spPr/>
      <dgm:t>
        <a:bodyPr/>
        <a:lstStyle/>
        <a:p>
          <a:endParaRPr lang="ru-RU"/>
        </a:p>
      </dgm:t>
    </dgm:pt>
  </dgm:ptLst>
  <dgm:cxnLst>
    <dgm:cxn modelId="{0A1B6ABA-50EB-4280-82AB-54D444E15B61}" type="presOf" srcId="{0E8EB13E-4C93-4C84-A0C8-1182CFEC9FB2}" destId="{E7298149-2ED5-4976-A78C-A14090FABC62}" srcOrd="0" destOrd="0" presId="urn:microsoft.com/office/officeart/2005/8/layout/cycle5"/>
    <dgm:cxn modelId="{633FFF14-D525-45CF-A8D0-4F6A41D44407}" srcId="{F97838E2-2CF1-4BF9-ABB5-E6F70D0F56E3}" destId="{D0A5A81C-72D7-4BEE-B412-AD7361C8FEFA}" srcOrd="0" destOrd="0" parTransId="{BAC28153-6037-4FF4-BB1F-BDDD19A9FA3A}" sibTransId="{0E8EB13E-4C93-4C84-A0C8-1182CFEC9FB2}"/>
    <dgm:cxn modelId="{EF711706-09E3-40CE-AF76-328D5F9C74E7}" type="presOf" srcId="{140530F1-EE1B-4F3B-BD32-19C35BD31586}" destId="{8CB65F6D-97FB-4B92-A672-676EF8BC91B6}" srcOrd="0" destOrd="0" presId="urn:microsoft.com/office/officeart/2005/8/layout/cycle5"/>
    <dgm:cxn modelId="{D9689119-6190-4337-A7D1-46C9C407C970}" type="presOf" srcId="{7823658E-5201-413E-A00E-79CAA57EFAF0}" destId="{BA2D7F0E-E8DE-478B-AE36-DA878F9B6BA3}" srcOrd="0" destOrd="0" presId="urn:microsoft.com/office/officeart/2005/8/layout/cycle5"/>
    <dgm:cxn modelId="{C4765923-CDA9-407E-8BDF-AEB378CBB995}" type="presOf" srcId="{57FA079C-4EB5-45F2-A8F2-5305A308CD5D}" destId="{38EC8CDB-81F4-4B31-92F5-CEAC8F7F0FF2}" srcOrd="0" destOrd="0" presId="urn:microsoft.com/office/officeart/2005/8/layout/cycle5"/>
    <dgm:cxn modelId="{0A33E759-B62E-49DE-829C-E26462F23E10}" type="presOf" srcId="{00AF1742-EC0E-4DAD-85F9-2E84E1642A74}" destId="{E7B284C2-433C-46C8-9080-3930356EC0D3}" srcOrd="0" destOrd="0" presId="urn:microsoft.com/office/officeart/2005/8/layout/cycle5"/>
    <dgm:cxn modelId="{E400B3D5-7C31-4BB5-B8F6-DED501B50086}" type="presOf" srcId="{3B25FD59-DE8D-4F4B-91A1-66B6917A605B}" destId="{F52B7566-A02E-40C5-8D88-0139A21FFF22}" srcOrd="0" destOrd="0" presId="urn:microsoft.com/office/officeart/2005/8/layout/cycle5"/>
    <dgm:cxn modelId="{6B074CAC-872B-46D4-B13D-37DD6EFDD2D9}" srcId="{F97838E2-2CF1-4BF9-ABB5-E6F70D0F56E3}" destId="{3B25FD59-DE8D-4F4B-91A1-66B6917A605B}" srcOrd="2" destOrd="0" parTransId="{8634E5D7-A7FD-40C2-AFB6-DF3172246534}" sibTransId="{4F1EFE02-5DC6-4649-BD06-B95DDCC96755}"/>
    <dgm:cxn modelId="{BD026551-2CF9-4D92-98D2-DBB2648B404E}" type="presOf" srcId="{345C3965-4A61-4543-9EF0-F15D2560864F}" destId="{38C7FD3D-66FB-4251-87BD-3CF60E9E6D8C}" srcOrd="0" destOrd="0" presId="urn:microsoft.com/office/officeart/2005/8/layout/cycle5"/>
    <dgm:cxn modelId="{72D5F7DB-8A7A-4979-82EA-D299A5C385C6}" type="presOf" srcId="{FDD80F4F-A9B2-4212-AD3D-2B1437335FE8}" destId="{9A5B030B-F5C6-44C9-BC68-D799490176E4}" srcOrd="0" destOrd="0" presId="urn:microsoft.com/office/officeart/2005/8/layout/cycle5"/>
    <dgm:cxn modelId="{B96B61E1-3F42-42F0-88A6-BEEFABA9BC1F}" type="presOf" srcId="{4F1EFE02-5DC6-4649-BD06-B95DDCC96755}" destId="{5E326206-57C6-45DD-A7EC-E2ADFF1DE874}" srcOrd="0" destOrd="0" presId="urn:microsoft.com/office/officeart/2005/8/layout/cycle5"/>
    <dgm:cxn modelId="{15171A3A-3002-4B53-A1A6-926CB19A1006}" srcId="{F97838E2-2CF1-4BF9-ABB5-E6F70D0F56E3}" destId="{FDD80F4F-A9B2-4212-AD3D-2B1437335FE8}" srcOrd="3" destOrd="0" parTransId="{361B0DD8-7418-4DC6-B583-8BF53030B35B}" sibTransId="{140530F1-EE1B-4F3B-BD32-19C35BD31586}"/>
    <dgm:cxn modelId="{5C11DC5F-C3D8-43BC-A224-93A37853E1FD}" srcId="{F97838E2-2CF1-4BF9-ABB5-E6F70D0F56E3}" destId="{F7D9C735-2D77-45F2-B20B-DF8BFC40D503}" srcOrd="4" destOrd="0" parTransId="{0F190B3A-82C6-44BA-89CA-7D878464AA73}" sibTransId="{60E5037F-F437-4FDE-89D5-8DABB55CA121}"/>
    <dgm:cxn modelId="{4CC5BD85-6698-4693-A5A3-D3108F38E2A5}" srcId="{F97838E2-2CF1-4BF9-ABB5-E6F70D0F56E3}" destId="{7823658E-5201-413E-A00E-79CAA57EFAF0}" srcOrd="5" destOrd="0" parTransId="{D2AB8A79-ED9B-41CA-A882-DBC0DA88D59B}" sibTransId="{345C3965-4A61-4543-9EF0-F15D2560864F}"/>
    <dgm:cxn modelId="{9F4A00E1-BBAA-4008-9822-AE8A7B32DDA6}" type="presOf" srcId="{D0A5A81C-72D7-4BEE-B412-AD7361C8FEFA}" destId="{35E37F0D-7FD9-4B8B-986A-A50BEB9B4195}" srcOrd="0" destOrd="0" presId="urn:microsoft.com/office/officeart/2005/8/layout/cycle5"/>
    <dgm:cxn modelId="{DD49DB30-46EC-49F9-ACD6-E81893FB4B9C}" type="presOf" srcId="{F7D9C735-2D77-45F2-B20B-DF8BFC40D503}" destId="{BFF1970F-174B-4EF9-9FAE-E32DE671FF58}" srcOrd="0" destOrd="0" presId="urn:microsoft.com/office/officeart/2005/8/layout/cycle5"/>
    <dgm:cxn modelId="{5EF16DA2-E2F3-4535-A519-B78E5E49EAAE}" srcId="{F97838E2-2CF1-4BF9-ABB5-E6F70D0F56E3}" destId="{00AF1742-EC0E-4DAD-85F9-2E84E1642A74}" srcOrd="1" destOrd="0" parTransId="{991B4D82-8B51-4AB5-9244-9960C19E5F89}" sibTransId="{57FA079C-4EB5-45F2-A8F2-5305A308CD5D}"/>
    <dgm:cxn modelId="{234B4945-C730-40D4-8ACD-21F296FE0B4E}" type="presOf" srcId="{F97838E2-2CF1-4BF9-ABB5-E6F70D0F56E3}" destId="{A77B32B5-1F6E-40F9-A5AA-DF436D6F5006}" srcOrd="0" destOrd="0" presId="urn:microsoft.com/office/officeart/2005/8/layout/cycle5"/>
    <dgm:cxn modelId="{CC129A88-379D-4604-BDD4-26288C0257DD}" type="presOf" srcId="{60E5037F-F437-4FDE-89D5-8DABB55CA121}" destId="{F8646209-594A-44BC-932E-AA6961CA25D5}" srcOrd="0" destOrd="0" presId="urn:microsoft.com/office/officeart/2005/8/layout/cycle5"/>
    <dgm:cxn modelId="{BFA92A21-3636-4F22-8770-FC273F9795F5}" type="presParOf" srcId="{A77B32B5-1F6E-40F9-A5AA-DF436D6F5006}" destId="{35E37F0D-7FD9-4B8B-986A-A50BEB9B4195}" srcOrd="0" destOrd="0" presId="urn:microsoft.com/office/officeart/2005/8/layout/cycle5"/>
    <dgm:cxn modelId="{48890233-D8D9-4ADF-90A2-15BA7C671181}" type="presParOf" srcId="{A77B32B5-1F6E-40F9-A5AA-DF436D6F5006}" destId="{461433E8-C193-4751-8672-13477B9B5C76}" srcOrd="1" destOrd="0" presId="urn:microsoft.com/office/officeart/2005/8/layout/cycle5"/>
    <dgm:cxn modelId="{6B340332-02C6-4F12-A70E-314063701074}" type="presParOf" srcId="{A77B32B5-1F6E-40F9-A5AA-DF436D6F5006}" destId="{E7298149-2ED5-4976-A78C-A14090FABC62}" srcOrd="2" destOrd="0" presId="urn:microsoft.com/office/officeart/2005/8/layout/cycle5"/>
    <dgm:cxn modelId="{3EA0E4D9-3DD4-4471-BBC9-54988E998908}" type="presParOf" srcId="{A77B32B5-1F6E-40F9-A5AA-DF436D6F5006}" destId="{E7B284C2-433C-46C8-9080-3930356EC0D3}" srcOrd="3" destOrd="0" presId="urn:microsoft.com/office/officeart/2005/8/layout/cycle5"/>
    <dgm:cxn modelId="{C3574A75-DB5C-4665-88B7-666F5D90300E}" type="presParOf" srcId="{A77B32B5-1F6E-40F9-A5AA-DF436D6F5006}" destId="{F5599856-2180-4638-BD40-B6866D369055}" srcOrd="4" destOrd="0" presId="urn:microsoft.com/office/officeart/2005/8/layout/cycle5"/>
    <dgm:cxn modelId="{319A442C-B3B3-4A7A-9A61-D61DD2CFAA2E}" type="presParOf" srcId="{A77B32B5-1F6E-40F9-A5AA-DF436D6F5006}" destId="{38EC8CDB-81F4-4B31-92F5-CEAC8F7F0FF2}" srcOrd="5" destOrd="0" presId="urn:microsoft.com/office/officeart/2005/8/layout/cycle5"/>
    <dgm:cxn modelId="{82220095-9B2D-44F1-8C3D-A29F3D833058}" type="presParOf" srcId="{A77B32B5-1F6E-40F9-A5AA-DF436D6F5006}" destId="{F52B7566-A02E-40C5-8D88-0139A21FFF22}" srcOrd="6" destOrd="0" presId="urn:microsoft.com/office/officeart/2005/8/layout/cycle5"/>
    <dgm:cxn modelId="{08EA39E5-0314-4147-B742-EF2E5A13A59D}" type="presParOf" srcId="{A77B32B5-1F6E-40F9-A5AA-DF436D6F5006}" destId="{0C42B0E9-4946-43C3-87F4-86E1F8D551F8}" srcOrd="7" destOrd="0" presId="urn:microsoft.com/office/officeart/2005/8/layout/cycle5"/>
    <dgm:cxn modelId="{B4B0F233-E1EB-4D67-9F8A-88D7CBB00EE2}" type="presParOf" srcId="{A77B32B5-1F6E-40F9-A5AA-DF436D6F5006}" destId="{5E326206-57C6-45DD-A7EC-E2ADFF1DE874}" srcOrd="8" destOrd="0" presId="urn:microsoft.com/office/officeart/2005/8/layout/cycle5"/>
    <dgm:cxn modelId="{3235E14E-EC87-4A2A-AB8F-121F985AF527}" type="presParOf" srcId="{A77B32B5-1F6E-40F9-A5AA-DF436D6F5006}" destId="{9A5B030B-F5C6-44C9-BC68-D799490176E4}" srcOrd="9" destOrd="0" presId="urn:microsoft.com/office/officeart/2005/8/layout/cycle5"/>
    <dgm:cxn modelId="{6B52230C-B368-42AD-9566-902D7663475E}" type="presParOf" srcId="{A77B32B5-1F6E-40F9-A5AA-DF436D6F5006}" destId="{AB2594A9-ACFE-4C0B-A774-7C40EABF6615}" srcOrd="10" destOrd="0" presId="urn:microsoft.com/office/officeart/2005/8/layout/cycle5"/>
    <dgm:cxn modelId="{9866C9FF-931F-437B-B5F4-60F8FF76F6E5}" type="presParOf" srcId="{A77B32B5-1F6E-40F9-A5AA-DF436D6F5006}" destId="{8CB65F6D-97FB-4B92-A672-676EF8BC91B6}" srcOrd="11" destOrd="0" presId="urn:microsoft.com/office/officeart/2005/8/layout/cycle5"/>
    <dgm:cxn modelId="{C5144700-A501-4F73-8C57-E586849E00F2}" type="presParOf" srcId="{A77B32B5-1F6E-40F9-A5AA-DF436D6F5006}" destId="{BFF1970F-174B-4EF9-9FAE-E32DE671FF58}" srcOrd="12" destOrd="0" presId="urn:microsoft.com/office/officeart/2005/8/layout/cycle5"/>
    <dgm:cxn modelId="{C9D791FB-167F-4F5A-91B1-0317330018E9}" type="presParOf" srcId="{A77B32B5-1F6E-40F9-A5AA-DF436D6F5006}" destId="{23657F9B-03EC-404D-9AA4-69F091BE0497}" srcOrd="13" destOrd="0" presId="urn:microsoft.com/office/officeart/2005/8/layout/cycle5"/>
    <dgm:cxn modelId="{AE22411D-C65D-4842-AA9B-7C0AA6B05E2E}" type="presParOf" srcId="{A77B32B5-1F6E-40F9-A5AA-DF436D6F5006}" destId="{F8646209-594A-44BC-932E-AA6961CA25D5}" srcOrd="14" destOrd="0" presId="urn:microsoft.com/office/officeart/2005/8/layout/cycle5"/>
    <dgm:cxn modelId="{3F264E33-AB93-4F0A-9CE5-F1A989686D7F}" type="presParOf" srcId="{A77B32B5-1F6E-40F9-A5AA-DF436D6F5006}" destId="{BA2D7F0E-E8DE-478B-AE36-DA878F9B6BA3}" srcOrd="15" destOrd="0" presId="urn:microsoft.com/office/officeart/2005/8/layout/cycle5"/>
    <dgm:cxn modelId="{7E39F0DF-7270-4869-BEBC-FFE4A3366D36}" type="presParOf" srcId="{A77B32B5-1F6E-40F9-A5AA-DF436D6F5006}" destId="{A28F3E99-424A-4133-8744-5FD38334218E}" srcOrd="16" destOrd="0" presId="urn:microsoft.com/office/officeart/2005/8/layout/cycle5"/>
    <dgm:cxn modelId="{9962ED35-4002-4814-BB7E-694377CBEF8C}" type="presParOf" srcId="{A77B32B5-1F6E-40F9-A5AA-DF436D6F5006}" destId="{38C7FD3D-66FB-4251-87BD-3CF60E9E6D8C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E37F0D-7FD9-4B8B-986A-A50BEB9B4195}">
      <dsp:nvSpPr>
        <dsp:cNvPr id="0" name=""/>
        <dsp:cNvSpPr/>
      </dsp:nvSpPr>
      <dsp:spPr>
        <a:xfrm>
          <a:off x="1861658" y="-45140"/>
          <a:ext cx="1401332" cy="511536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ko‘makchili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qurilmalar</a:t>
          </a:r>
          <a:r>
            <a:rPr lang="en-US" sz="1600" kern="1200" dirty="0" smtClean="0"/>
            <a:t> </a:t>
          </a:r>
          <a:endParaRPr lang="ru-RU" sz="1600" kern="1200" dirty="0"/>
        </a:p>
      </dsp:txBody>
      <dsp:txXfrm>
        <a:off x="1886629" y="-20169"/>
        <a:ext cx="1351390" cy="461594"/>
      </dsp:txXfrm>
    </dsp:sp>
    <dsp:sp modelId="{E7298149-2ED5-4976-A78C-A14090FABC62}">
      <dsp:nvSpPr>
        <dsp:cNvPr id="0" name=""/>
        <dsp:cNvSpPr/>
      </dsp:nvSpPr>
      <dsp:spPr>
        <a:xfrm>
          <a:off x="2035607" y="450631"/>
          <a:ext cx="1988610" cy="1988610"/>
        </a:xfrm>
        <a:custGeom>
          <a:avLst/>
          <a:gdLst/>
          <a:ahLst/>
          <a:cxnLst/>
          <a:rect l="0" t="0" r="0" b="0"/>
          <a:pathLst>
            <a:path>
              <a:moveTo>
                <a:pt x="1247699" y="32830"/>
              </a:moveTo>
              <a:arcTo wR="994305" hR="994305" stAng="17085865" swAng="827771"/>
            </a:path>
          </a:pathLst>
        </a:custGeom>
        <a:noFill/>
        <a:ln w="25400" cap="flat" cmpd="sng" algn="ctr">
          <a:solidFill>
            <a:srgbClr val="CC3399"/>
          </a:solidFill>
          <a:prstDash val="solid"/>
          <a:tailEnd type="arrow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40000"/>
      </dsp:spPr>
      <dsp:style>
        <a:lnRef idx="2">
          <a:schemeClr val="accent5"/>
        </a:lnRef>
        <a:fillRef idx="0">
          <a:schemeClr val="accent5"/>
        </a:fillRef>
        <a:effectRef idx="1">
          <a:schemeClr val="accent5"/>
        </a:effectRef>
        <a:fontRef idx="minor">
          <a:schemeClr val="tx1"/>
        </a:fontRef>
      </dsp:style>
    </dsp:sp>
    <dsp:sp modelId="{E7B284C2-433C-46C8-9080-3930356EC0D3}">
      <dsp:nvSpPr>
        <dsp:cNvPr id="0" name=""/>
        <dsp:cNvSpPr/>
      </dsp:nvSpPr>
      <dsp:spPr>
        <a:xfrm>
          <a:off x="3456381" y="612071"/>
          <a:ext cx="1521187" cy="511536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err="1" smtClean="0"/>
            <a:t>ergashtiruvchi</a:t>
          </a:r>
          <a:r>
            <a:rPr lang="en-US" sz="1600" kern="1200" dirty="0" smtClean="0"/>
            <a:t> </a:t>
          </a:r>
          <a:r>
            <a:rPr lang="en-US" sz="1600" kern="1200" dirty="0" err="1" smtClean="0"/>
            <a:t>bog‘lovchilar</a:t>
          </a:r>
          <a:endParaRPr lang="ru-RU" sz="1600" kern="1200" dirty="0"/>
        </a:p>
      </dsp:txBody>
      <dsp:txXfrm>
        <a:off x="3481352" y="637042"/>
        <a:ext cx="1471245" cy="461594"/>
      </dsp:txXfrm>
    </dsp:sp>
    <dsp:sp modelId="{38EC8CDB-81F4-4B31-92F5-CEAC8F7F0FF2}">
      <dsp:nvSpPr>
        <dsp:cNvPr id="0" name=""/>
        <dsp:cNvSpPr/>
      </dsp:nvSpPr>
      <dsp:spPr>
        <a:xfrm>
          <a:off x="2328130" y="490018"/>
          <a:ext cx="1988610" cy="1988610"/>
        </a:xfrm>
        <a:custGeom>
          <a:avLst/>
          <a:gdLst/>
          <a:ahLst/>
          <a:cxnLst/>
          <a:rect l="0" t="0" r="0" b="0"/>
          <a:pathLst>
            <a:path>
              <a:moveTo>
                <a:pt x="1940194" y="687815"/>
              </a:moveTo>
              <a:arcTo wR="994305" hR="994305" stAng="20522790" swAng="600679"/>
            </a:path>
          </a:pathLst>
        </a:custGeom>
        <a:noFill/>
        <a:ln w="25400" cap="flat" cmpd="sng" algn="ctr">
          <a:solidFill>
            <a:srgbClr val="CC3399"/>
          </a:solidFill>
          <a:prstDash val="solid"/>
          <a:tailEnd type="arrow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40000"/>
      </dsp:spPr>
      <dsp:style>
        <a:lnRef idx="2">
          <a:schemeClr val="accent5"/>
        </a:lnRef>
        <a:fillRef idx="0">
          <a:schemeClr val="accent5"/>
        </a:fillRef>
        <a:effectRef idx="1">
          <a:schemeClr val="accent5"/>
        </a:effectRef>
        <a:fontRef idx="minor">
          <a:schemeClr val="tx1"/>
        </a:fontRef>
      </dsp:style>
    </dsp:sp>
    <dsp:sp modelId="{F52B7566-A02E-40C5-8D88-0139A21FFF22}">
      <dsp:nvSpPr>
        <dsp:cNvPr id="0" name=""/>
        <dsp:cNvSpPr/>
      </dsp:nvSpPr>
      <dsp:spPr>
        <a:xfrm>
          <a:off x="3564391" y="1404155"/>
          <a:ext cx="1401332" cy="511536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kern="1200" smtClean="0"/>
            <a:t>-ki </a:t>
          </a:r>
          <a:r>
            <a:rPr lang="en-US" sz="1600" kern="1200" smtClean="0"/>
            <a:t>yuklamasi</a:t>
          </a:r>
          <a:endParaRPr lang="ru-RU" sz="1600" kern="1200" dirty="0"/>
        </a:p>
      </dsp:txBody>
      <dsp:txXfrm>
        <a:off x="3589362" y="1429126"/>
        <a:ext cx="1351390" cy="461594"/>
      </dsp:txXfrm>
    </dsp:sp>
    <dsp:sp modelId="{5E326206-57C6-45DD-A7EC-E2ADFF1DE874}">
      <dsp:nvSpPr>
        <dsp:cNvPr id="0" name=""/>
        <dsp:cNvSpPr/>
      </dsp:nvSpPr>
      <dsp:spPr>
        <a:xfrm>
          <a:off x="2122974" y="-562"/>
          <a:ext cx="1988610" cy="1988610"/>
        </a:xfrm>
        <a:custGeom>
          <a:avLst/>
          <a:gdLst/>
          <a:ahLst/>
          <a:cxnLst/>
          <a:rect l="0" t="0" r="0" b="0"/>
          <a:pathLst>
            <a:path>
              <a:moveTo>
                <a:pt x="1384073" y="1909030"/>
              </a:moveTo>
              <a:arcTo wR="994305" hR="994305" stAng="4015256" swAng="660516"/>
            </a:path>
          </a:pathLst>
        </a:custGeom>
        <a:noFill/>
        <a:ln w="25400" cap="flat" cmpd="sng" algn="ctr">
          <a:solidFill>
            <a:srgbClr val="CC3399"/>
          </a:solidFill>
          <a:prstDash val="solid"/>
          <a:tailEnd type="arrow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40000"/>
      </dsp:spPr>
      <dsp:style>
        <a:lnRef idx="2">
          <a:schemeClr val="accent5"/>
        </a:lnRef>
        <a:fillRef idx="0">
          <a:schemeClr val="accent5"/>
        </a:fillRef>
        <a:effectRef idx="1">
          <a:schemeClr val="accent5"/>
        </a:effectRef>
        <a:fontRef idx="minor">
          <a:schemeClr val="tx1"/>
        </a:fontRef>
      </dsp:style>
    </dsp:sp>
    <dsp:sp modelId="{9A5B030B-F5C6-44C9-BC68-D799490176E4}">
      <dsp:nvSpPr>
        <dsp:cNvPr id="0" name=""/>
        <dsp:cNvSpPr/>
      </dsp:nvSpPr>
      <dsp:spPr>
        <a:xfrm>
          <a:off x="1861658" y="1943469"/>
          <a:ext cx="1401332" cy="511536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nisbiy so‘zlar </a:t>
          </a:r>
          <a:endParaRPr lang="ru-RU" sz="1600" kern="1200" dirty="0"/>
        </a:p>
      </dsp:txBody>
      <dsp:txXfrm>
        <a:off x="1886629" y="1968440"/>
        <a:ext cx="1351390" cy="461594"/>
      </dsp:txXfrm>
    </dsp:sp>
    <dsp:sp modelId="{8CB65F6D-97FB-4B92-A672-676EF8BC91B6}">
      <dsp:nvSpPr>
        <dsp:cNvPr id="0" name=""/>
        <dsp:cNvSpPr/>
      </dsp:nvSpPr>
      <dsp:spPr>
        <a:xfrm>
          <a:off x="1033595" y="10330"/>
          <a:ext cx="1988610" cy="1988610"/>
        </a:xfrm>
        <a:custGeom>
          <a:avLst/>
          <a:gdLst/>
          <a:ahLst/>
          <a:cxnLst/>
          <a:rect l="0" t="0" r="0" b="0"/>
          <a:pathLst>
            <a:path>
              <a:moveTo>
                <a:pt x="777928" y="1964781"/>
              </a:moveTo>
              <a:arcTo wR="994305" hR="994305" stAng="6154142" swAng="532422"/>
            </a:path>
          </a:pathLst>
        </a:custGeom>
        <a:noFill/>
        <a:ln w="25400" cap="flat" cmpd="sng" algn="ctr">
          <a:solidFill>
            <a:srgbClr val="CC3399"/>
          </a:solidFill>
          <a:prstDash val="solid"/>
          <a:tailEnd type="arrow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40000"/>
      </dsp:spPr>
      <dsp:style>
        <a:lnRef idx="2">
          <a:schemeClr val="accent5"/>
        </a:lnRef>
        <a:fillRef idx="0">
          <a:schemeClr val="accent5"/>
        </a:fillRef>
        <a:effectRef idx="1">
          <a:schemeClr val="accent5"/>
        </a:effectRef>
        <a:fontRef idx="minor">
          <a:schemeClr val="tx1"/>
        </a:fontRef>
      </dsp:style>
    </dsp:sp>
    <dsp:sp modelId="{BFF1970F-174B-4EF9-9FAE-E32DE671FF58}">
      <dsp:nvSpPr>
        <dsp:cNvPr id="0" name=""/>
        <dsp:cNvSpPr/>
      </dsp:nvSpPr>
      <dsp:spPr>
        <a:xfrm>
          <a:off x="216020" y="1440163"/>
          <a:ext cx="1401332" cy="511536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kern="1200" smtClean="0"/>
            <a:t>deb </a:t>
          </a:r>
          <a:r>
            <a:rPr lang="en-US" sz="1600" kern="1200" smtClean="0"/>
            <a:t>so‘zi </a:t>
          </a:r>
          <a:endParaRPr lang="ru-RU" sz="1600" kern="1200" dirty="0"/>
        </a:p>
      </dsp:txBody>
      <dsp:txXfrm>
        <a:off x="240991" y="1465134"/>
        <a:ext cx="1351390" cy="461594"/>
      </dsp:txXfrm>
    </dsp:sp>
    <dsp:sp modelId="{F8646209-594A-44BC-932E-AA6961CA25D5}">
      <dsp:nvSpPr>
        <dsp:cNvPr id="0" name=""/>
        <dsp:cNvSpPr/>
      </dsp:nvSpPr>
      <dsp:spPr>
        <a:xfrm>
          <a:off x="857440" y="359627"/>
          <a:ext cx="1988610" cy="1988610"/>
        </a:xfrm>
        <a:custGeom>
          <a:avLst/>
          <a:gdLst/>
          <a:ahLst/>
          <a:cxnLst/>
          <a:rect l="0" t="0" r="0" b="0"/>
          <a:pathLst>
            <a:path>
              <a:moveTo>
                <a:pt x="262" y="1017160"/>
              </a:moveTo>
              <a:arcTo wR="994305" hR="994305" stAng="10720973" swAng="663175"/>
            </a:path>
          </a:pathLst>
        </a:custGeom>
        <a:noFill/>
        <a:ln w="25400" cap="flat" cmpd="sng" algn="ctr">
          <a:solidFill>
            <a:srgbClr val="CC3399"/>
          </a:solidFill>
          <a:prstDash val="solid"/>
          <a:tailEnd type="arrow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40000"/>
      </dsp:spPr>
      <dsp:style>
        <a:lnRef idx="2">
          <a:schemeClr val="accent5"/>
        </a:lnRef>
        <a:fillRef idx="0">
          <a:schemeClr val="accent5"/>
        </a:fillRef>
        <a:effectRef idx="1">
          <a:schemeClr val="accent5"/>
        </a:effectRef>
        <a:fontRef idx="minor">
          <a:schemeClr val="tx1"/>
        </a:fontRef>
      </dsp:style>
    </dsp:sp>
    <dsp:sp modelId="{BA2D7F0E-E8DE-478B-AE36-DA878F9B6BA3}">
      <dsp:nvSpPr>
        <dsp:cNvPr id="0" name=""/>
        <dsp:cNvSpPr/>
      </dsp:nvSpPr>
      <dsp:spPr>
        <a:xfrm>
          <a:off x="216019" y="612069"/>
          <a:ext cx="1401332" cy="511536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-sa shart mayli</a:t>
          </a:r>
          <a:endParaRPr lang="ru-RU" sz="1600" kern="1200" dirty="0"/>
        </a:p>
      </dsp:txBody>
      <dsp:txXfrm>
        <a:off x="240990" y="637040"/>
        <a:ext cx="1351390" cy="461594"/>
      </dsp:txXfrm>
    </dsp:sp>
    <dsp:sp modelId="{38C7FD3D-66FB-4251-87BD-3CF60E9E6D8C}">
      <dsp:nvSpPr>
        <dsp:cNvPr id="0" name=""/>
        <dsp:cNvSpPr/>
      </dsp:nvSpPr>
      <dsp:spPr>
        <a:xfrm>
          <a:off x="1106705" y="450128"/>
          <a:ext cx="1988610" cy="1988610"/>
        </a:xfrm>
        <a:custGeom>
          <a:avLst/>
          <a:gdLst/>
          <a:ahLst/>
          <a:cxnLst/>
          <a:rect l="0" t="0" r="0" b="0"/>
          <a:pathLst>
            <a:path>
              <a:moveTo>
                <a:pt x="517807" y="121612"/>
              </a:moveTo>
              <a:arcTo wR="994305" hR="994305" stAng="14481904" swAng="823787"/>
            </a:path>
          </a:pathLst>
        </a:custGeom>
        <a:noFill/>
        <a:ln w="25400" cap="flat" cmpd="sng" algn="ctr">
          <a:solidFill>
            <a:srgbClr val="CC3399"/>
          </a:solidFill>
          <a:prstDash val="solid"/>
          <a:tailEnd type="arrow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-40000"/>
      </dsp:spPr>
      <dsp:style>
        <a:lnRef idx="2">
          <a:schemeClr val="accent5"/>
        </a:lnRef>
        <a:fillRef idx="0">
          <a:schemeClr val="accent5"/>
        </a:fillRef>
        <a:effectRef idx="1">
          <a:schemeClr val="accent5"/>
        </a:effectRef>
        <a:fontRef idx="minor">
          <a:schemeClr val="tx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39022" y="1245561"/>
            <a:ext cx="3261138" cy="1122080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 algn="ctr">
              <a:spcAft>
                <a:spcPts val="1200"/>
              </a:spcAft>
            </a:pPr>
            <a:r>
              <a:rPr lang="nn-NO" sz="24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Mavzu:</a:t>
            </a:r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Ergash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gapni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 bosh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gapga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bog‘lovchi</a:t>
            </a:r>
            <a:r>
              <a:rPr lang="en-US" sz="24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vositalar</a:t>
            </a:r>
            <a:endParaRPr lang="nn-NO" sz="2400" b="1" dirty="0">
              <a:solidFill>
                <a:schemeClr val="tx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38214" y="1245561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33733" y="2096800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857" y="1151992"/>
            <a:ext cx="1584176" cy="1764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525503" y="2407189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20" grpId="0" animBg="1"/>
      <p:bldP spid="21" grpId="0" animBg="1"/>
      <p:bldP spid="23" grpId="0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4160" y="103810"/>
            <a:ext cx="5669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Bosh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ergash</a:t>
            </a:r>
            <a:r>
              <a:rPr lang="en-US" sz="2000" b="1" dirty="0"/>
              <a:t> </a:t>
            </a:r>
            <a:r>
              <a:rPr lang="en-US" sz="2000" b="1" dirty="0" err="1"/>
              <a:t>gapning</a:t>
            </a:r>
            <a:r>
              <a:rPr lang="en-US" sz="2000" b="1" dirty="0"/>
              <a:t> </a:t>
            </a:r>
            <a:r>
              <a:rPr lang="en-US" sz="2000" b="1" dirty="0" err="1"/>
              <a:t>joylashuvi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467457" y="1862780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 err="1" smtClean="0">
                <a:solidFill>
                  <a:srgbClr val="000000"/>
                </a:solidFill>
              </a:rPr>
              <a:t>Jahl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chiq</a:t>
            </a:r>
            <a:r>
              <a:rPr lang="en-US" sz="1800" b="1" u="sng" dirty="0" err="1" smtClean="0">
                <a:solidFill>
                  <a:srgbClr val="0000FF"/>
                </a:solidFill>
              </a:rPr>
              <a:t>sa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aql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ketadi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7457" y="2341865"/>
            <a:ext cx="5187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 err="1" smtClean="0">
                <a:solidFill>
                  <a:srgbClr val="000000"/>
                </a:solidFill>
              </a:rPr>
              <a:t>Odamlar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yaxshi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yashasin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b="1" u="sng" dirty="0" smtClean="0">
                <a:solidFill>
                  <a:srgbClr val="0000FF"/>
                </a:solidFill>
              </a:rPr>
              <a:t>deb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mahallamizni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obod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qildik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439566" y="755947"/>
            <a:ext cx="1044116" cy="1044115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00FF"/>
                </a:solidFill>
              </a:rPr>
              <a:t>-</a:t>
            </a:r>
            <a:r>
              <a:rPr lang="en-US" sz="1800" b="1" dirty="0" err="1" smtClean="0">
                <a:solidFill>
                  <a:srgbClr val="0000FF"/>
                </a:solidFill>
              </a:rPr>
              <a:t>sa</a:t>
            </a:r>
            <a:endParaRPr lang="en-US" sz="1800" b="1" dirty="0" smtClean="0">
              <a:solidFill>
                <a:srgbClr val="0000FF"/>
              </a:solidFill>
            </a:endParaRPr>
          </a:p>
          <a:p>
            <a:pPr algn="ctr"/>
            <a:r>
              <a:rPr lang="en-US" sz="1800" b="1" dirty="0" smtClean="0">
                <a:solidFill>
                  <a:srgbClr val="0000FF"/>
                </a:solidFill>
              </a:rPr>
              <a:t>deb</a:t>
            </a:r>
            <a:endParaRPr lang="ru-RU" sz="1800" b="1" dirty="0">
              <a:solidFill>
                <a:srgbClr val="0000FF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95749" y="755948"/>
            <a:ext cx="1044116" cy="1044116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>
            <a:stCxn id="9" idx="6"/>
            <a:endCxn id="15" idx="1"/>
          </p:cNvCxnSpPr>
          <p:nvPr/>
        </p:nvCxnSpPr>
        <p:spPr>
          <a:xfrm>
            <a:off x="2483682" y="1278005"/>
            <a:ext cx="612067" cy="1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429210178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10" grpId="0"/>
      <p:bldP spid="14" grpId="0"/>
      <p:bldP spid="9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4160" y="103810"/>
            <a:ext cx="5669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Bosh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ergash</a:t>
            </a:r>
            <a:r>
              <a:rPr lang="en-US" sz="2000" b="1" dirty="0"/>
              <a:t> </a:t>
            </a:r>
            <a:r>
              <a:rPr lang="en-US" sz="2000" b="1" dirty="0" err="1"/>
              <a:t>gapning</a:t>
            </a:r>
            <a:r>
              <a:rPr lang="en-US" sz="2000" b="1" dirty="0"/>
              <a:t> </a:t>
            </a:r>
            <a:r>
              <a:rPr lang="en-US" sz="2000" b="1" dirty="0" err="1"/>
              <a:t>joylashuvi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87437" y="1800064"/>
            <a:ext cx="51125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en-US" sz="1800" b="1" u="sng" dirty="0" smtClean="0">
                <a:solidFill>
                  <a:srgbClr val="0000FF"/>
                </a:solidFill>
              </a:rPr>
              <a:t>Agar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o‘zingga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ishon</a:t>
            </a:r>
            <a:r>
              <a:rPr lang="en-US" sz="1800" b="1" dirty="0" err="1" smtClean="0">
                <a:solidFill>
                  <a:srgbClr val="0000FF"/>
                </a:solidFill>
              </a:rPr>
              <a:t>sa</a:t>
            </a:r>
            <a:r>
              <a:rPr lang="en-US" sz="1800" dirty="0" err="1" smtClean="0">
                <a:solidFill>
                  <a:srgbClr val="000000"/>
                </a:solidFill>
              </a:rPr>
              <a:t>ng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seni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hech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kim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yenga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olmaydi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7437" y="2413873"/>
            <a:ext cx="5187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 err="1" smtClean="0">
                <a:solidFill>
                  <a:srgbClr val="000000"/>
                </a:solidFill>
              </a:rPr>
              <a:t>Kuch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bilim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va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tafakkurda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b="1" u="sng" dirty="0" err="1" smtClean="0">
                <a:solidFill>
                  <a:srgbClr val="0000FF"/>
                </a:solidFill>
              </a:rPr>
              <a:t>shuning</a:t>
            </a:r>
            <a:r>
              <a:rPr lang="en-US" sz="1800" b="1" u="sng" dirty="0" smtClean="0">
                <a:solidFill>
                  <a:srgbClr val="0000FF"/>
                </a:solidFill>
              </a:rPr>
              <a:t> </a:t>
            </a:r>
            <a:r>
              <a:rPr lang="en-US" sz="1800" b="1" u="sng" dirty="0" err="1" smtClean="0">
                <a:solidFill>
                  <a:srgbClr val="0000FF"/>
                </a:solidFill>
              </a:rPr>
              <a:t>uchun</a:t>
            </a:r>
            <a:r>
              <a:rPr lang="en-US" sz="1800" b="1" u="sng" dirty="0">
                <a:solidFill>
                  <a:srgbClr val="0000FF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ilm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o‘rganishdan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hech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qachon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charchamang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439566" y="647936"/>
            <a:ext cx="1116124" cy="1044115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00FF"/>
                </a:solidFill>
              </a:rPr>
              <a:t>Agar</a:t>
            </a:r>
            <a:endParaRPr lang="ru-RU" sz="1800" b="1" dirty="0">
              <a:solidFill>
                <a:srgbClr val="0000FF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95749" y="647937"/>
            <a:ext cx="1116124" cy="1044116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>
                <a:solidFill>
                  <a:srgbClr val="0000FF"/>
                </a:solidFill>
              </a:rPr>
              <a:t>s</a:t>
            </a:r>
            <a:r>
              <a:rPr lang="en-US" sz="1800" b="1" dirty="0" err="1" smtClean="0">
                <a:solidFill>
                  <a:srgbClr val="0000FF"/>
                </a:solidFill>
              </a:rPr>
              <a:t>huning</a:t>
            </a:r>
            <a:r>
              <a:rPr lang="en-US" sz="1800" b="1" dirty="0" smtClean="0">
                <a:solidFill>
                  <a:srgbClr val="0000FF"/>
                </a:solidFill>
              </a:rPr>
              <a:t> </a:t>
            </a:r>
            <a:r>
              <a:rPr lang="en-US" sz="1800" b="1" dirty="0" err="1" smtClean="0">
                <a:solidFill>
                  <a:srgbClr val="0000FF"/>
                </a:solidFill>
              </a:rPr>
              <a:t>uchun</a:t>
            </a:r>
            <a:endParaRPr lang="ru-RU" sz="1800" b="1" dirty="0">
              <a:solidFill>
                <a:srgbClr val="0000FF"/>
              </a:solidFill>
            </a:endParaRPr>
          </a:p>
        </p:txBody>
      </p:sp>
      <p:cxnSp>
        <p:nvCxnSpPr>
          <p:cNvPr id="16" name="Прямая со стрелкой 15"/>
          <p:cNvCxnSpPr>
            <a:stCxn id="9" idx="6"/>
            <a:endCxn id="15" idx="1"/>
          </p:cNvCxnSpPr>
          <p:nvPr/>
        </p:nvCxnSpPr>
        <p:spPr>
          <a:xfrm>
            <a:off x="2555690" y="1169994"/>
            <a:ext cx="540059" cy="1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63517817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10" grpId="0"/>
      <p:bldP spid="14" grpId="0"/>
      <p:bldP spid="9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4160" y="103810"/>
            <a:ext cx="5669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89-mashq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43421" y="863960"/>
            <a:ext cx="5508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rgbClr val="000000"/>
                </a:solidFill>
              </a:rPr>
              <a:t>Shunday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yaxshi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odatlarimiz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bor</a:t>
            </a:r>
            <a:r>
              <a:rPr lang="en-US" sz="2000" dirty="0" smtClean="0">
                <a:solidFill>
                  <a:srgbClr val="000000"/>
                </a:solidFill>
              </a:rPr>
              <a:t>   , </a:t>
            </a:r>
            <a:r>
              <a:rPr lang="en-US" sz="2000" dirty="0" err="1">
                <a:solidFill>
                  <a:srgbClr val="000000"/>
                </a:solidFill>
              </a:rPr>
              <a:t>ularga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hurmat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qarash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lozim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091038" y="1944081"/>
            <a:ext cx="991836" cy="900099"/>
          </a:xfrm>
          <a:prstGeom prst="ellipse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475569" y="1944080"/>
            <a:ext cx="936104" cy="900100"/>
          </a:xfrm>
          <a:prstGeom prst="rect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>
            <a:stCxn id="14" idx="2"/>
            <a:endCxn id="15" idx="3"/>
          </p:cNvCxnSpPr>
          <p:nvPr/>
        </p:nvCxnSpPr>
        <p:spPr>
          <a:xfrm flipH="1" flipV="1">
            <a:off x="2411673" y="2394130"/>
            <a:ext cx="679365" cy="1"/>
          </a:xfrm>
          <a:prstGeom prst="straightConnector1">
            <a:avLst/>
          </a:prstGeom>
          <a:ln>
            <a:solidFill>
              <a:srgbClr val="CC3399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057283" y="863960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ki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980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0771E-7 9.05531E-7 L -0.38182 0.4048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91" y="202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14" grpId="0" animBg="1"/>
      <p:bldP spid="15" grpId="0" animBg="1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4160" y="103810"/>
            <a:ext cx="5669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89-mashq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43421" y="863960"/>
            <a:ext cx="5508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rgbClr val="000000"/>
                </a:solidFill>
              </a:rPr>
              <a:t>Tilagim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shu</a:t>
            </a:r>
            <a:r>
              <a:rPr lang="en-US" sz="2000" dirty="0" smtClean="0">
                <a:solidFill>
                  <a:srgbClr val="000000"/>
                </a:solidFill>
              </a:rPr>
              <a:t>   , </a:t>
            </a:r>
            <a:r>
              <a:rPr lang="en-US" sz="2000" dirty="0" err="1">
                <a:solidFill>
                  <a:srgbClr val="000000"/>
                </a:solidFill>
              </a:rPr>
              <a:t>tog‘a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ayam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bilan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ukalarim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kishilarga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muhtoj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bo‘lmasin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3091038" y="1944081"/>
            <a:ext cx="991836" cy="900099"/>
          </a:xfrm>
          <a:prstGeom prst="ellipse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1475569" y="1944080"/>
            <a:ext cx="936104" cy="900100"/>
          </a:xfrm>
          <a:prstGeom prst="rect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>
            <a:stCxn id="14" idx="2"/>
            <a:endCxn id="15" idx="3"/>
          </p:cNvCxnSpPr>
          <p:nvPr/>
        </p:nvCxnSpPr>
        <p:spPr>
          <a:xfrm flipH="1" flipV="1">
            <a:off x="2411673" y="2394130"/>
            <a:ext cx="679365" cy="1"/>
          </a:xfrm>
          <a:prstGeom prst="straightConnector1">
            <a:avLst/>
          </a:prstGeom>
          <a:ln>
            <a:solidFill>
              <a:srgbClr val="CC3399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799605" y="863960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ki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92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7107E-6 9.05531E-7 L 3.47107E-6 0.4048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02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14" grpId="0" animBg="1"/>
      <p:bldP spid="15" grpId="0" animBg="1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4160" y="103810"/>
            <a:ext cx="5669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89-mashq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43421" y="755948"/>
            <a:ext cx="5508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>
                <a:solidFill>
                  <a:srgbClr val="000000"/>
                </a:solidFill>
              </a:rPr>
              <a:t>Ikkinchi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smtClean="0">
                <a:solidFill>
                  <a:srgbClr val="000000"/>
                </a:solidFill>
              </a:rPr>
              <a:t>masala </a:t>
            </a:r>
            <a:r>
              <a:rPr lang="en-US" sz="2000" dirty="0" err="1" smtClean="0">
                <a:solidFill>
                  <a:srgbClr val="000000"/>
                </a:solidFill>
              </a:rPr>
              <a:t>ancha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jiddiy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/>
              <a:t>shuning</a:t>
            </a:r>
            <a:r>
              <a:rPr lang="en-US" sz="2000" dirty="0"/>
              <a:t> </a:t>
            </a:r>
            <a:r>
              <a:rPr lang="en-US" sz="2000" dirty="0" err="1"/>
              <a:t>uchun</a:t>
            </a:r>
            <a:r>
              <a:rPr lang="en-US" sz="2000" dirty="0"/>
              <a:t> </a:t>
            </a:r>
            <a:r>
              <a:rPr lang="en-US" sz="2000" dirty="0">
                <a:solidFill>
                  <a:srgbClr val="000000"/>
                </a:solidFill>
              </a:rPr>
              <a:t>u </a:t>
            </a:r>
            <a:r>
              <a:rPr lang="en-US" sz="2000" dirty="0" err="1">
                <a:solidFill>
                  <a:srgbClr val="000000"/>
                </a:solidFill>
              </a:rPr>
              <a:t>maxsus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o‘rganishni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talab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qiladi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079525" y="1706400"/>
            <a:ext cx="1332148" cy="1260139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239765" y="1756752"/>
            <a:ext cx="1620180" cy="115943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>
            <a:stCxn id="11" idx="6"/>
            <a:endCxn id="12" idx="1"/>
          </p:cNvCxnSpPr>
          <p:nvPr/>
        </p:nvCxnSpPr>
        <p:spPr>
          <a:xfrm>
            <a:off x="2411673" y="2336470"/>
            <a:ext cx="828092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5" name="TextBox 4"/>
          <p:cNvSpPr txBox="1"/>
          <p:nvPr/>
        </p:nvSpPr>
        <p:spPr>
          <a:xfrm>
            <a:off x="3474605" y="757701"/>
            <a:ext cx="18533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shuning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uchun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941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3636E-6 -4.18502E-6 L -0.05785 0.41508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3" y="207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11" grpId="0" animBg="1"/>
      <p:bldP spid="12" grpId="0" animBg="1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4160" y="103810"/>
            <a:ext cx="5669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89-mashq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43421" y="755948"/>
            <a:ext cx="55086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Agar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shu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topshiriqni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bajarmasa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obro‘yi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endParaRPr lang="en-US" sz="2000" dirty="0" smtClean="0">
              <a:solidFill>
                <a:srgbClr val="000000"/>
              </a:solidFill>
            </a:endParaRPr>
          </a:p>
          <a:p>
            <a:pPr algn="ctr"/>
            <a:r>
              <a:rPr lang="en-US" sz="2000" dirty="0" err="1" smtClean="0">
                <a:solidFill>
                  <a:srgbClr val="000000"/>
                </a:solidFill>
              </a:rPr>
              <a:t>pul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bo‘ladi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079525" y="1706400"/>
            <a:ext cx="1332148" cy="1260139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239765" y="1756752"/>
            <a:ext cx="1152128" cy="1159435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>
            <a:stCxn id="11" idx="6"/>
            <a:endCxn id="12" idx="1"/>
          </p:cNvCxnSpPr>
          <p:nvPr/>
        </p:nvCxnSpPr>
        <p:spPr>
          <a:xfrm>
            <a:off x="2411673" y="2336470"/>
            <a:ext cx="828092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3" name="TextBox 2"/>
          <p:cNvSpPr txBox="1"/>
          <p:nvPr/>
        </p:nvSpPr>
        <p:spPr>
          <a:xfrm>
            <a:off x="425052" y="755948"/>
            <a:ext cx="7264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</a:rPr>
              <a:t>Agar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7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81543E-7 -4.70876E-6 L 0.16308 0.41557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154" y="207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11" grpId="0" animBg="1"/>
      <p:bldP spid="12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4160" y="103810"/>
            <a:ext cx="5669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90-mashq</a:t>
            </a:r>
            <a:endParaRPr lang="ru-RU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143421" y="597411"/>
            <a:ext cx="55086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smtClean="0">
                <a:solidFill>
                  <a:srgbClr val="000000"/>
                </a:solidFill>
              </a:rPr>
              <a:t>     </a:t>
            </a:r>
            <a:r>
              <a:rPr lang="en-US" sz="2000" dirty="0" err="1" smtClean="0">
                <a:solidFill>
                  <a:srgbClr val="000000"/>
                </a:solidFill>
              </a:rPr>
              <a:t>Ongli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kishi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deyil</a:t>
            </a:r>
            <a:r>
              <a:rPr lang="en-US" sz="2000" dirty="0" err="1"/>
              <a:t>sa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ongga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ega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aql-idrokli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odam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tushuniladi</a:t>
            </a:r>
            <a:r>
              <a:rPr lang="en-US" sz="2000" dirty="0" smtClean="0">
                <a:solidFill>
                  <a:srgbClr val="000000"/>
                </a:solidFill>
              </a:rPr>
              <a:t>. </a:t>
            </a:r>
            <a:r>
              <a:rPr lang="en-US" sz="2000" dirty="0" err="1" smtClean="0">
                <a:solidFill>
                  <a:srgbClr val="000000"/>
                </a:solidFill>
              </a:rPr>
              <a:t>Ongli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hayot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de</a:t>
            </a:r>
            <a:r>
              <a:rPr lang="en-US" sz="2000" dirty="0" err="1"/>
              <a:t>sa</a:t>
            </a:r>
            <a:r>
              <a:rPr lang="en-US" sz="2000" dirty="0" err="1">
                <a:solidFill>
                  <a:srgbClr val="000000"/>
                </a:solidFill>
              </a:rPr>
              <a:t>k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bir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maqsadga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yo‘naltirilgan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turmush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ifodalanadi</a:t>
            </a:r>
            <a:r>
              <a:rPr lang="en-US" sz="2000" dirty="0" smtClean="0">
                <a:solidFill>
                  <a:srgbClr val="000000"/>
                </a:solidFill>
              </a:rPr>
              <a:t>. “</a:t>
            </a:r>
            <a:r>
              <a:rPr lang="en-US" sz="2000" dirty="0" err="1" smtClean="0">
                <a:solidFill>
                  <a:srgbClr val="000000"/>
                </a:solidFill>
              </a:rPr>
              <a:t>Ongli</a:t>
            </a:r>
            <a:r>
              <a:rPr lang="en-US" sz="2000" dirty="0" smtClean="0">
                <a:solidFill>
                  <a:srgbClr val="000000"/>
                </a:solidFill>
              </a:rPr>
              <a:t>” </a:t>
            </a:r>
            <a:r>
              <a:rPr lang="en-US" sz="2000" dirty="0" err="1">
                <a:solidFill>
                  <a:srgbClr val="000000"/>
                </a:solidFill>
              </a:rPr>
              <a:t>so‘zi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shunday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odamlarni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bildiradi</a:t>
            </a:r>
            <a:r>
              <a:rPr lang="en-US" sz="2000" dirty="0" err="1"/>
              <a:t>ki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ular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voqelikni</a:t>
            </a:r>
            <a:r>
              <a:rPr lang="en-US" sz="2000" dirty="0" smtClean="0">
                <a:solidFill>
                  <a:srgbClr val="000000"/>
                </a:solidFill>
              </a:rPr>
              <a:t>, </a:t>
            </a:r>
            <a:r>
              <a:rPr lang="en-US" sz="2000" dirty="0" err="1" smtClean="0">
                <a:solidFill>
                  <a:srgbClr val="000000"/>
                </a:solidFill>
              </a:rPr>
              <a:t>ijtimoiy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hayotni</a:t>
            </a:r>
            <a:r>
              <a:rPr lang="en-US" sz="2000" dirty="0">
                <a:solidFill>
                  <a:srgbClr val="000000"/>
                </a:solidFill>
              </a:rPr>
              <a:t>, </a:t>
            </a:r>
            <a:r>
              <a:rPr lang="en-US" sz="2000" dirty="0" err="1">
                <a:solidFill>
                  <a:srgbClr val="000000"/>
                </a:solidFill>
              </a:rPr>
              <a:t>o‘zining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mavqeyi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hamda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tarixiy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va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fuqarolik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</a:rPr>
              <a:t>burchini</a:t>
            </a:r>
            <a:r>
              <a:rPr lang="en-US" sz="2000" dirty="0" smtClean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yaxshi</a:t>
            </a:r>
            <a:r>
              <a:rPr lang="en-US" sz="2000" dirty="0">
                <a:solidFill>
                  <a:srgbClr val="000000"/>
                </a:solidFill>
              </a:rPr>
              <a:t> </a:t>
            </a:r>
            <a:r>
              <a:rPr lang="en-US" sz="2000" dirty="0" err="1">
                <a:solidFill>
                  <a:srgbClr val="000000"/>
                </a:solidFill>
              </a:rPr>
              <a:t>tushunadilar</a:t>
            </a:r>
            <a:r>
              <a:rPr lang="en-US" sz="2000" dirty="0">
                <a:solidFill>
                  <a:srgbClr val="000000"/>
                </a:solidFill>
              </a:rPr>
              <a:t>.</a:t>
            </a:r>
            <a:endParaRPr lang="ru-RU" sz="2000" b="1" dirty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22884" y="597411"/>
            <a:ext cx="4555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sa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488142" y="901731"/>
            <a:ext cx="4555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sa</a:t>
            </a:r>
            <a:endParaRPr lang="ru-RU" sz="2000" dirty="0">
              <a:solidFill>
                <a:srgbClr val="0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715929" y="1512032"/>
            <a:ext cx="37061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err="1" smtClean="0">
                <a:solidFill>
                  <a:srgbClr val="000000"/>
                </a:solidFill>
              </a:rPr>
              <a:t>ki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5615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mph" presetSubtype="0" repeatCount="1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3" grpId="0"/>
      <p:bldP spid="1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79425" y="103810"/>
            <a:ext cx="5364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91-mashq</a:t>
            </a:r>
            <a:endParaRPr lang="ru-RU" sz="2000" b="1" dirty="0"/>
          </a:p>
        </p:txBody>
      </p:sp>
      <p:sp>
        <p:nvSpPr>
          <p:cNvPr id="9" name="Овал 8"/>
          <p:cNvSpPr/>
          <p:nvPr/>
        </p:nvSpPr>
        <p:spPr>
          <a:xfrm>
            <a:off x="395449" y="971972"/>
            <a:ext cx="864096" cy="824025"/>
          </a:xfrm>
          <a:prstGeom prst="ellipse">
            <a:avLst/>
          </a:prstGeom>
          <a:ln>
            <a:solidFill>
              <a:srgbClr val="00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79625" y="971972"/>
            <a:ext cx="864096" cy="824026"/>
          </a:xfrm>
          <a:prstGeom prst="rect">
            <a:avLst/>
          </a:prstGeom>
          <a:ln>
            <a:solidFill>
              <a:srgbClr val="00000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4" name="Прямая со стрелкой 13"/>
          <p:cNvCxnSpPr>
            <a:stCxn id="9" idx="6"/>
            <a:endCxn id="10" idx="1"/>
          </p:cNvCxnSpPr>
          <p:nvPr/>
        </p:nvCxnSpPr>
        <p:spPr>
          <a:xfrm>
            <a:off x="1259545" y="1383985"/>
            <a:ext cx="720080" cy="0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  <p:sp>
        <p:nvSpPr>
          <p:cNvPr id="11" name="Овал 10"/>
          <p:cNvSpPr/>
          <p:nvPr/>
        </p:nvSpPr>
        <p:spPr>
          <a:xfrm>
            <a:off x="4459190" y="2088097"/>
            <a:ext cx="991836" cy="900099"/>
          </a:xfrm>
          <a:prstGeom prst="ellipse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843721" y="2088096"/>
            <a:ext cx="936104" cy="900100"/>
          </a:xfrm>
          <a:prstGeom prst="rect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>
            <a:stCxn id="11" idx="2"/>
            <a:endCxn id="12" idx="3"/>
          </p:cNvCxnSpPr>
          <p:nvPr/>
        </p:nvCxnSpPr>
        <p:spPr>
          <a:xfrm flipH="1" flipV="1">
            <a:off x="3779825" y="2538146"/>
            <a:ext cx="679365" cy="1"/>
          </a:xfrm>
          <a:prstGeom prst="straightConnector1">
            <a:avLst/>
          </a:prstGeom>
          <a:ln>
            <a:solidFill>
              <a:srgbClr val="CC3399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4" name="Скругленная прямоугольная выноска 3"/>
          <p:cNvSpPr/>
          <p:nvPr/>
        </p:nvSpPr>
        <p:spPr>
          <a:xfrm>
            <a:off x="2987737" y="791952"/>
            <a:ext cx="2556284" cy="486344"/>
          </a:xfrm>
          <a:prstGeom prst="wedgeRoundRectCallout">
            <a:avLst>
              <a:gd name="adj1" fmla="val -49355"/>
              <a:gd name="adj2" fmla="val 97629"/>
              <a:gd name="adj3" fmla="val 16667"/>
            </a:avLst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smtClean="0"/>
          </a:p>
          <a:p>
            <a:pPr algn="ctr"/>
            <a:r>
              <a:rPr lang="en-US" sz="1800" dirty="0" err="1" smtClean="0">
                <a:solidFill>
                  <a:srgbClr val="000000"/>
                </a:solidFill>
              </a:rPr>
              <a:t>Ergash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gap+bosh</a:t>
            </a:r>
            <a:r>
              <a:rPr lang="en-US" sz="1800" dirty="0">
                <a:solidFill>
                  <a:srgbClr val="000000"/>
                </a:solidFill>
              </a:rPr>
              <a:t> gap</a:t>
            </a:r>
            <a:endParaRPr lang="ru-RU" sz="1800" dirty="0">
              <a:solidFill>
                <a:srgbClr val="000000"/>
              </a:solidFill>
            </a:endParaRPr>
          </a:p>
          <a:p>
            <a:pPr algn="ctr"/>
            <a:endParaRPr lang="ru-RU" sz="1600" dirty="0"/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169097" y="2160104"/>
            <a:ext cx="2556284" cy="486344"/>
          </a:xfrm>
          <a:prstGeom prst="wedgeRoundRectCallout">
            <a:avLst>
              <a:gd name="adj1" fmla="val 52553"/>
              <a:gd name="adj2" fmla="val 92219"/>
              <a:gd name="adj3" fmla="val 16667"/>
            </a:avLst>
          </a:prstGeom>
          <a:solidFill>
            <a:srgbClr val="FF8FFF"/>
          </a:solidFill>
          <a:ln>
            <a:solidFill>
              <a:srgbClr val="CC3399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 smtClean="0"/>
          </a:p>
          <a:p>
            <a:pPr algn="ctr"/>
            <a:r>
              <a:rPr lang="en-US" sz="1800" dirty="0">
                <a:solidFill>
                  <a:srgbClr val="000000"/>
                </a:solidFill>
              </a:rPr>
              <a:t>B</a:t>
            </a:r>
            <a:r>
              <a:rPr lang="en-US" sz="1800" dirty="0" smtClean="0">
                <a:solidFill>
                  <a:srgbClr val="000000"/>
                </a:solidFill>
              </a:rPr>
              <a:t>osh </a:t>
            </a:r>
            <a:r>
              <a:rPr lang="en-US" sz="1800" dirty="0" err="1" smtClean="0">
                <a:solidFill>
                  <a:srgbClr val="000000"/>
                </a:solidFill>
              </a:rPr>
              <a:t>gap+</a:t>
            </a:r>
            <a:r>
              <a:rPr lang="en-US" sz="1800" dirty="0" err="1">
                <a:solidFill>
                  <a:srgbClr val="000000"/>
                </a:solidFill>
              </a:rPr>
              <a:t>e</a:t>
            </a:r>
            <a:r>
              <a:rPr lang="en-US" sz="1800" dirty="0" err="1" smtClean="0">
                <a:solidFill>
                  <a:srgbClr val="000000"/>
                </a:solidFill>
              </a:rPr>
              <a:t>rgash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>
                <a:solidFill>
                  <a:srgbClr val="000000"/>
                </a:solidFill>
              </a:rPr>
              <a:t>gap</a:t>
            </a:r>
            <a:endParaRPr lang="ru-RU" sz="1800" dirty="0">
              <a:solidFill>
                <a:srgbClr val="000000"/>
              </a:solidFill>
            </a:endParaRPr>
          </a:p>
          <a:p>
            <a:pPr algn="ctr"/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455548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6" grpId="0"/>
      <p:bldP spid="9" grpId="0" animBg="1"/>
      <p:bldP spid="10" grpId="0" animBg="1"/>
      <p:bldP spid="11" grpId="0" animBg="1"/>
      <p:bldP spid="12" grpId="0" animBg="1"/>
      <p:bldP spid="4" grpId="0" animBg="1"/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Savol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topshiriqlar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2503" y="575928"/>
            <a:ext cx="560553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1. </a:t>
            </a:r>
            <a:r>
              <a:rPr lang="en-US" sz="1800" dirty="0" err="1" smtClean="0">
                <a:solidFill>
                  <a:srgbClr val="000000"/>
                </a:solidFill>
              </a:rPr>
              <a:t>Ergash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>
                <a:solidFill>
                  <a:srgbClr val="000000"/>
                </a:solidFill>
              </a:rPr>
              <a:t>gap bosh </a:t>
            </a:r>
            <a:r>
              <a:rPr lang="en-US" sz="1800" dirty="0" err="1">
                <a:solidFill>
                  <a:srgbClr val="000000"/>
                </a:solidFill>
              </a:rPr>
              <a:t>gapga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qanday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bog‘lovchi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vositalar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yordamida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bog‘lanadi</a:t>
            </a:r>
            <a:r>
              <a:rPr lang="en-US" sz="1800" dirty="0">
                <a:solidFill>
                  <a:srgbClr val="000000"/>
                </a:solidFill>
              </a:rPr>
              <a:t>?</a:t>
            </a:r>
          </a:p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2. -</a:t>
            </a:r>
            <a:r>
              <a:rPr lang="en-US" sz="1800" i="1" dirty="0">
                <a:solidFill>
                  <a:srgbClr val="000000"/>
                </a:solidFill>
              </a:rPr>
              <a:t>ki </a:t>
            </a:r>
            <a:r>
              <a:rPr lang="en-US" sz="1800" dirty="0" err="1">
                <a:solidFill>
                  <a:srgbClr val="000000"/>
                </a:solidFill>
              </a:rPr>
              <a:t>bog‘lovchi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vositasi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qaysi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gapning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tarkibida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qo‘llanadi</a:t>
            </a:r>
            <a:r>
              <a:rPr lang="en-US" sz="1800" dirty="0">
                <a:solidFill>
                  <a:srgbClr val="000000"/>
                </a:solidFill>
              </a:rPr>
              <a:t>?</a:t>
            </a:r>
          </a:p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3. </a:t>
            </a:r>
            <a:r>
              <a:rPr lang="en-US" sz="1800" i="1" dirty="0" err="1" smtClean="0">
                <a:solidFill>
                  <a:srgbClr val="000000"/>
                </a:solidFill>
              </a:rPr>
              <a:t>Shu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>
                <a:solidFill>
                  <a:srgbClr val="000000"/>
                </a:solidFill>
              </a:rPr>
              <a:t>sababli</a:t>
            </a:r>
            <a:r>
              <a:rPr lang="en-US" sz="1800" i="1" dirty="0">
                <a:solidFill>
                  <a:srgbClr val="000000"/>
                </a:solidFill>
              </a:rPr>
              <a:t>, </a:t>
            </a:r>
            <a:r>
              <a:rPr lang="en-US" sz="1800" i="1" dirty="0" err="1">
                <a:solidFill>
                  <a:srgbClr val="000000"/>
                </a:solidFill>
              </a:rPr>
              <a:t>chunki</a:t>
            </a:r>
            <a:r>
              <a:rPr lang="en-US" sz="1800" i="1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bog‘lovchi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vositalari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qaysi</a:t>
            </a:r>
            <a:r>
              <a:rPr lang="en-US" sz="1800" dirty="0">
                <a:solidFill>
                  <a:srgbClr val="000000"/>
                </a:solidFill>
              </a:rPr>
              <a:t> gap </a:t>
            </a:r>
            <a:r>
              <a:rPr lang="en-US" sz="1800" dirty="0" err="1" smtClean="0">
                <a:solidFill>
                  <a:srgbClr val="000000"/>
                </a:solidFill>
              </a:rPr>
              <a:t>tarkibida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qo‘llanadi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qanday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tinish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belgisi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bilan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yoziladi</a:t>
            </a:r>
            <a:r>
              <a:rPr lang="en-US" sz="1800" dirty="0">
                <a:solidFill>
                  <a:srgbClr val="000000"/>
                </a:solidFill>
              </a:rPr>
              <a:t>?</a:t>
            </a:r>
          </a:p>
          <a:p>
            <a:pPr algn="just"/>
            <a:r>
              <a:rPr lang="en-US" sz="1800" dirty="0" smtClean="0">
                <a:solidFill>
                  <a:srgbClr val="000000"/>
                </a:solidFill>
              </a:rPr>
              <a:t>    4. </a:t>
            </a:r>
            <a:r>
              <a:rPr lang="en-US" sz="1800" dirty="0" err="1" smtClean="0">
                <a:solidFill>
                  <a:srgbClr val="000000"/>
                </a:solidFill>
              </a:rPr>
              <a:t>Nisbiy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so‘zli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ergashgan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qo‘shma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gaplarga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misollar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keltiring</a:t>
            </a:r>
            <a:r>
              <a:rPr lang="en-US" sz="1800" dirty="0">
                <a:solidFill>
                  <a:srgbClr val="000000"/>
                </a:solidFill>
              </a:rPr>
              <a:t>.</a:t>
            </a:r>
            <a:endParaRPr lang="ru-RU" sz="18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652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425" y="665356"/>
            <a:ext cx="54366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b="1" dirty="0" smtClean="0">
                <a:solidFill>
                  <a:srgbClr val="000000"/>
                </a:solidFill>
              </a:rPr>
              <a:t>   93-mashq</a:t>
            </a:r>
            <a:r>
              <a:rPr lang="en-US" sz="1800" b="1" dirty="0">
                <a:solidFill>
                  <a:srgbClr val="000000"/>
                </a:solidFill>
              </a:rPr>
              <a:t>. 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Gaplarni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ko‘chiring</a:t>
            </a:r>
            <a:r>
              <a:rPr lang="en-US" sz="1800" dirty="0">
                <a:solidFill>
                  <a:srgbClr val="000000"/>
                </a:solidFill>
              </a:rPr>
              <a:t>. </a:t>
            </a:r>
            <a:r>
              <a:rPr lang="en-US" sz="1800" dirty="0" err="1">
                <a:solidFill>
                  <a:srgbClr val="000000"/>
                </a:solidFill>
              </a:rPr>
              <a:t>Qo‘shma</a:t>
            </a:r>
            <a:r>
              <a:rPr lang="en-US" sz="1800" dirty="0">
                <a:solidFill>
                  <a:srgbClr val="000000"/>
                </a:solidFill>
              </a:rPr>
              <a:t> gap </a:t>
            </a:r>
            <a:r>
              <a:rPr lang="en-US" sz="1800" dirty="0" err="1" smtClean="0">
                <a:solidFill>
                  <a:srgbClr val="000000"/>
                </a:solidFill>
              </a:rPr>
              <a:t>qismlarini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bog‘lovchi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vositalarni</a:t>
            </a:r>
            <a:r>
              <a:rPr lang="en-US" sz="1800" dirty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aniqlang</a:t>
            </a:r>
            <a:r>
              <a:rPr lang="en-US" sz="1800" dirty="0" smtClean="0">
                <a:solidFill>
                  <a:srgbClr val="000000"/>
                </a:solidFill>
              </a:rPr>
              <a:t>. </a:t>
            </a:r>
            <a:r>
              <a:rPr lang="en-US" sz="1800" dirty="0" err="1" smtClean="0">
                <a:solidFill>
                  <a:srgbClr val="000000"/>
                </a:solidFill>
              </a:rPr>
              <a:t>Ergashgan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qo‘shma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gaplarning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qolipini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chizing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ru-RU" sz="18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3821" y="1903526"/>
            <a:ext cx="1302070" cy="1194399"/>
          </a:xfrm>
          <a:prstGeom prst="rect">
            <a:avLst/>
          </a:prstGeom>
        </p:spPr>
      </p:pic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93" y="1836068"/>
            <a:ext cx="1404156" cy="11881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84008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111578"/>
            <a:ext cx="5616625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Berilgan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topshiriqni</a:t>
            </a:r>
            <a:r>
              <a:rPr lang="en-US" sz="2000" dirty="0" smtClean="0"/>
              <a:t> </a:t>
            </a:r>
            <a:r>
              <a:rPr lang="en-US" sz="2000" dirty="0" err="1" smtClean="0"/>
              <a:t>tekshirish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43421" y="495786"/>
            <a:ext cx="5508612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b="1" i="1" dirty="0" smtClean="0">
                <a:solidFill>
                  <a:srgbClr val="000000"/>
                </a:solidFill>
              </a:rPr>
              <a:t>88-mashq</a:t>
            </a:r>
          </a:p>
          <a:p>
            <a:pPr algn="just"/>
            <a:r>
              <a:rPr lang="en-US" sz="1700" dirty="0" smtClean="0">
                <a:solidFill>
                  <a:srgbClr val="000000"/>
                </a:solidFill>
              </a:rPr>
              <a:t>1</a:t>
            </a:r>
            <a:r>
              <a:rPr lang="en-US" sz="1700" dirty="0">
                <a:solidFill>
                  <a:srgbClr val="000000"/>
                </a:solidFill>
              </a:rPr>
              <a:t>.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Ona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yurting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omon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</a:t>
            </a:r>
            <a:r>
              <a:rPr lang="en-US" sz="17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rang-u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ro‘ying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somon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bo‘lmas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quroling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soz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</a:t>
            </a:r>
            <a:r>
              <a:rPr lang="en-US" sz="17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mashaqqating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oz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bo‘lar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Birni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kes</a:t>
            </a:r>
            <a:r>
              <a:rPr lang="en-US" sz="17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sa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ng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o‘nni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ek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boshiga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tush</a:t>
            </a:r>
            <a:r>
              <a:rPr lang="en-US" sz="17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etik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kechar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boshiga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tush</a:t>
            </a:r>
            <a:r>
              <a:rPr lang="en-US" sz="17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suvliq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suv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ichar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Qozonga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yaqin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</a:t>
            </a:r>
            <a:r>
              <a:rPr lang="en-US" sz="17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sa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ng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qorasi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yuqadi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Yaxshi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</a:t>
            </a:r>
            <a:r>
              <a:rPr lang="en-US" sz="17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sa</a:t>
            </a:r>
            <a:r>
              <a:rPr lang="en-US" sz="17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ng</a:t>
            </a:r>
            <a:r>
              <a:rPr lang="en-US" sz="17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yetarsan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murodga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yomon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yur</a:t>
            </a:r>
            <a:r>
              <a:rPr lang="en-US" sz="17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sa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ng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qolarsan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7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uyatga</a:t>
            </a:r>
            <a:r>
              <a:rPr lang="en-US" sz="17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7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229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Ergash</a:t>
            </a:r>
            <a:r>
              <a:rPr lang="en-US" sz="2000" dirty="0" smtClean="0"/>
              <a:t> </a:t>
            </a:r>
            <a:r>
              <a:rPr lang="en-US" sz="2000" dirty="0" err="1" smtClean="0"/>
              <a:t>gapni</a:t>
            </a:r>
            <a:r>
              <a:rPr lang="en-US" sz="2000" dirty="0" smtClean="0"/>
              <a:t> bosh </a:t>
            </a:r>
            <a:r>
              <a:rPr lang="en-US" sz="2000" dirty="0" err="1" smtClean="0"/>
              <a:t>gapga</a:t>
            </a:r>
            <a:r>
              <a:rPr lang="en-US" sz="2000" dirty="0" smtClean="0"/>
              <a:t> </a:t>
            </a:r>
            <a:r>
              <a:rPr lang="en-US" sz="2000" dirty="0" err="1" smtClean="0"/>
              <a:t>bog‘lovchi</a:t>
            </a:r>
            <a:r>
              <a:rPr lang="en-US" sz="2000" dirty="0" smtClean="0"/>
              <a:t> </a:t>
            </a:r>
            <a:r>
              <a:rPr lang="en-US" sz="2000" dirty="0" err="1" smtClean="0"/>
              <a:t>vositalar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235986164"/>
              </p:ext>
            </p:extLst>
          </p:nvPr>
        </p:nvGraphicFramePr>
        <p:xfrm>
          <a:off x="287437" y="647936"/>
          <a:ext cx="5184576" cy="2409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219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Graphic spid="10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Bosh gap </a:t>
            </a:r>
            <a:r>
              <a:rPr lang="en-US" sz="2000" dirty="0" err="1" smtClean="0"/>
              <a:t>tarkibida</a:t>
            </a:r>
            <a:r>
              <a:rPr lang="en-US" sz="2000" dirty="0" smtClean="0"/>
              <a:t> </a:t>
            </a:r>
            <a:r>
              <a:rPr lang="en-US" sz="2000" dirty="0" err="1" smtClean="0"/>
              <a:t>keluvchi</a:t>
            </a:r>
            <a:r>
              <a:rPr lang="en-US" sz="2000" dirty="0" smtClean="0"/>
              <a:t> </a:t>
            </a:r>
            <a:r>
              <a:rPr lang="en-US" sz="2000" dirty="0" err="1" smtClean="0"/>
              <a:t>vositalar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4356" y="683939"/>
            <a:ext cx="1224136" cy="1183799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051633" y="669784"/>
            <a:ext cx="34203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1800" b="1" dirty="0" err="1" smtClean="0">
                <a:solidFill>
                  <a:srgbClr val="000000"/>
                </a:solidFill>
              </a:rPr>
              <a:t>Ko‘makchili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qurilmalar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smtClean="0">
                <a:solidFill>
                  <a:srgbClr val="000000"/>
                </a:solidFill>
              </a:rPr>
              <a:t>(</a:t>
            </a:r>
            <a:r>
              <a:rPr lang="en-US" sz="1800" i="1" dirty="0" err="1" smtClean="0">
                <a:solidFill>
                  <a:srgbClr val="000000"/>
                </a:solidFill>
              </a:rPr>
              <a:t>shuning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uchun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shu</a:t>
            </a:r>
            <a:r>
              <a:rPr lang="en-US" sz="1800" i="1" dirty="0" smtClean="0">
                <a:solidFill>
                  <a:srgbClr val="000000"/>
                </a:solidFill>
              </a:rPr>
              <a:t> bois…)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1800" b="1" dirty="0" smtClean="0">
                <a:solidFill>
                  <a:srgbClr val="000000"/>
                </a:solidFill>
              </a:rPr>
              <a:t>-</a:t>
            </a:r>
            <a:r>
              <a:rPr lang="en-US" sz="1800" b="1" dirty="0" err="1" smtClean="0">
                <a:solidFill>
                  <a:srgbClr val="000000"/>
                </a:solidFill>
              </a:rPr>
              <a:t>ki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yuklamasi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smtClean="0">
                <a:solidFill>
                  <a:srgbClr val="000000"/>
                </a:solidFill>
              </a:rPr>
              <a:t>(</a:t>
            </a:r>
            <a:r>
              <a:rPr lang="en-US" sz="1800" i="1" dirty="0" err="1" smtClean="0">
                <a:solidFill>
                  <a:srgbClr val="000000"/>
                </a:solidFill>
              </a:rPr>
              <a:t>ko‘pincha</a:t>
            </a:r>
            <a:r>
              <a:rPr lang="en-US" sz="1800" i="1" dirty="0" smtClean="0">
                <a:solidFill>
                  <a:srgbClr val="000000"/>
                </a:solidFill>
              </a:rPr>
              <a:t>)</a:t>
            </a:r>
          </a:p>
          <a:p>
            <a:endParaRPr lang="ru-RU" sz="1800" dirty="0">
              <a:solidFill>
                <a:srgbClr val="000000"/>
              </a:solidFill>
            </a:endParaRPr>
          </a:p>
        </p:txBody>
      </p:sp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885" y="1908076"/>
            <a:ext cx="1212609" cy="117572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23721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err="1" smtClean="0"/>
              <a:t>Ergash</a:t>
            </a:r>
            <a:r>
              <a:rPr lang="en-US" sz="2000" dirty="0" smtClean="0"/>
              <a:t> gap </a:t>
            </a:r>
            <a:r>
              <a:rPr lang="en-US" sz="2000" dirty="0" err="1" smtClean="0"/>
              <a:t>tarkibida</a:t>
            </a:r>
            <a:r>
              <a:rPr lang="en-US" sz="2000" dirty="0" smtClean="0"/>
              <a:t> </a:t>
            </a:r>
            <a:r>
              <a:rPr lang="en-US" sz="2000" dirty="0" err="1" smtClean="0"/>
              <a:t>keluvchi</a:t>
            </a:r>
            <a:r>
              <a:rPr lang="en-US" sz="2000" dirty="0" smtClean="0"/>
              <a:t> </a:t>
            </a:r>
            <a:r>
              <a:rPr lang="en-US" sz="2000" dirty="0" err="1" smtClean="0"/>
              <a:t>vositalar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35609" y="679186"/>
            <a:ext cx="3672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v"/>
            </a:pPr>
            <a:r>
              <a:rPr lang="en-US" sz="1800" b="1" dirty="0" smtClean="0">
                <a:solidFill>
                  <a:srgbClr val="000000"/>
                </a:solidFill>
              </a:rPr>
              <a:t>-</a:t>
            </a:r>
            <a:r>
              <a:rPr lang="en-US" sz="1800" b="1" dirty="0" err="1" smtClean="0">
                <a:solidFill>
                  <a:srgbClr val="000000"/>
                </a:solidFill>
              </a:rPr>
              <a:t>sa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shart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mayli</a:t>
            </a:r>
            <a:r>
              <a:rPr lang="en-US" sz="1800" i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err="1" smtClean="0">
                <a:solidFill>
                  <a:srgbClr val="000000"/>
                </a:solidFill>
              </a:rPr>
              <a:t>qo‘shimchasi</a:t>
            </a:r>
            <a:endParaRPr lang="en-US" sz="1800" i="1" dirty="0" smtClean="0">
              <a:solidFill>
                <a:srgbClr val="000000"/>
              </a:solidFill>
            </a:endParaRPr>
          </a:p>
          <a:p>
            <a:pPr marL="285750" indent="-285750">
              <a:buFont typeface="Wingdings" pitchFamily="2" charset="2"/>
              <a:buChar char="v"/>
            </a:pPr>
            <a:r>
              <a:rPr lang="en-US" sz="1800" b="1" dirty="0" err="1">
                <a:solidFill>
                  <a:srgbClr val="000000"/>
                </a:solidFill>
              </a:rPr>
              <a:t>e</a:t>
            </a:r>
            <a:r>
              <a:rPr lang="en-US" sz="1800" b="1" dirty="0" err="1" smtClean="0">
                <a:solidFill>
                  <a:srgbClr val="000000"/>
                </a:solidFill>
              </a:rPr>
              <a:t>rgashtiruvchi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</a:rPr>
              <a:t>bog‘lovchilar</a:t>
            </a:r>
            <a:r>
              <a:rPr lang="en-US" sz="1800" b="1" dirty="0" smtClean="0">
                <a:solidFill>
                  <a:srgbClr val="000000"/>
                </a:solidFill>
              </a:rPr>
              <a:t> </a:t>
            </a:r>
            <a:r>
              <a:rPr lang="en-US" sz="1800" i="1" dirty="0" smtClean="0">
                <a:solidFill>
                  <a:srgbClr val="000000"/>
                </a:solidFill>
              </a:rPr>
              <a:t>(</a:t>
            </a:r>
            <a:r>
              <a:rPr lang="en-US" sz="1800" i="1" dirty="0" err="1" smtClean="0">
                <a:solidFill>
                  <a:srgbClr val="000000"/>
                </a:solidFill>
              </a:rPr>
              <a:t>chunki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negaki</a:t>
            </a:r>
            <a:r>
              <a:rPr lang="en-US" sz="1800" i="1" dirty="0" smtClean="0">
                <a:solidFill>
                  <a:srgbClr val="000000"/>
                </a:solidFill>
              </a:rPr>
              <a:t>, </a:t>
            </a:r>
            <a:r>
              <a:rPr lang="en-US" sz="1800" i="1" dirty="0" err="1" smtClean="0">
                <a:solidFill>
                  <a:srgbClr val="000000"/>
                </a:solidFill>
              </a:rPr>
              <a:t>toki</a:t>
            </a:r>
            <a:r>
              <a:rPr lang="en-US" sz="1800" i="1" dirty="0" smtClean="0">
                <a:solidFill>
                  <a:srgbClr val="000000"/>
                </a:solidFill>
              </a:rPr>
              <a:t>, agar…)</a:t>
            </a:r>
          </a:p>
          <a:p>
            <a:pPr marL="285750" indent="-285750">
              <a:buFont typeface="Wingdings" pitchFamily="2" charset="2"/>
              <a:buChar char="v"/>
            </a:pPr>
            <a:r>
              <a:rPr lang="en-US" sz="1800" b="1" i="1" dirty="0">
                <a:solidFill>
                  <a:srgbClr val="000000"/>
                </a:solidFill>
              </a:rPr>
              <a:t>d</a:t>
            </a:r>
            <a:r>
              <a:rPr lang="en-US" sz="1800" b="1" i="1" dirty="0" smtClean="0">
                <a:solidFill>
                  <a:srgbClr val="000000"/>
                </a:solidFill>
              </a:rPr>
              <a:t>eb </a:t>
            </a:r>
            <a:r>
              <a:rPr lang="en-US" sz="1800" i="1" dirty="0" err="1" smtClean="0">
                <a:solidFill>
                  <a:srgbClr val="000000"/>
                </a:solidFill>
              </a:rPr>
              <a:t>so‘zi</a:t>
            </a:r>
            <a:endParaRPr lang="en-US" sz="1800" i="1" dirty="0" smtClean="0">
              <a:solidFill>
                <a:srgbClr val="000000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323441" y="632043"/>
            <a:ext cx="1368152" cy="1384045"/>
          </a:xfrm>
          <a:prstGeom prst="ellipse">
            <a:avLst/>
          </a:prstGeom>
          <a:ln>
            <a:solidFill>
              <a:srgbClr val="7030A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885" y="1908076"/>
            <a:ext cx="1248613" cy="12106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2688424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Bosh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ergash</a:t>
            </a:r>
            <a:r>
              <a:rPr lang="en-US" sz="2000" dirty="0" smtClean="0"/>
              <a:t> </a:t>
            </a:r>
            <a:r>
              <a:rPr lang="en-US" sz="2000" dirty="0" err="1" smtClean="0"/>
              <a:t>gapning</a:t>
            </a:r>
            <a:r>
              <a:rPr lang="en-US" sz="2000" dirty="0" smtClean="0"/>
              <a:t> </a:t>
            </a:r>
            <a:r>
              <a:rPr lang="en-US" sz="2000" dirty="0" err="1" smtClean="0"/>
              <a:t>joylashuvi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9446" y="2042800"/>
            <a:ext cx="26149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itchFamily="2" charset="2"/>
              <a:buChar char="ü"/>
            </a:pPr>
            <a:r>
              <a:rPr lang="en-US" sz="1800" b="1" i="1" dirty="0" smtClean="0">
                <a:solidFill>
                  <a:srgbClr val="000000"/>
                </a:solidFill>
              </a:rPr>
              <a:t>-</a:t>
            </a:r>
            <a:r>
              <a:rPr lang="en-US" sz="1800" b="1" i="1" dirty="0" err="1" smtClean="0">
                <a:solidFill>
                  <a:srgbClr val="000000"/>
                </a:solidFill>
              </a:rPr>
              <a:t>ki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yuklamasi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7" name="Овал 6"/>
          <p:cNvSpPr/>
          <p:nvPr/>
        </p:nvSpPr>
        <p:spPr>
          <a:xfrm>
            <a:off x="3091038" y="719945"/>
            <a:ext cx="1088540" cy="1044115"/>
          </a:xfrm>
          <a:prstGeom prst="ellipse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475569" y="719944"/>
            <a:ext cx="1027374" cy="1044116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 стрелкой 8"/>
          <p:cNvCxnSpPr>
            <a:stCxn id="7" idx="2"/>
            <a:endCxn id="8" idx="3"/>
          </p:cNvCxnSpPr>
          <p:nvPr/>
        </p:nvCxnSpPr>
        <p:spPr>
          <a:xfrm flipH="1" flipV="1">
            <a:off x="2502943" y="1242002"/>
            <a:ext cx="588095" cy="1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2965121" y="2053833"/>
            <a:ext cx="261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itchFamily="2" charset="2"/>
              <a:buChar char="ü"/>
            </a:pPr>
            <a:r>
              <a:rPr lang="en-US" sz="1800" b="1" i="1" dirty="0" err="1">
                <a:solidFill>
                  <a:srgbClr val="000000"/>
                </a:solidFill>
              </a:rPr>
              <a:t>c</a:t>
            </a:r>
            <a:r>
              <a:rPr lang="en-US" sz="1800" b="1" i="1" dirty="0" err="1" smtClean="0">
                <a:solidFill>
                  <a:srgbClr val="000000"/>
                </a:solidFill>
              </a:rPr>
              <a:t>hunki</a:t>
            </a:r>
            <a:r>
              <a:rPr lang="en-US" sz="1800" b="1" i="1" dirty="0" smtClean="0">
                <a:solidFill>
                  <a:srgbClr val="000000"/>
                </a:solidFill>
              </a:rPr>
              <a:t>,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negaki</a:t>
            </a:r>
            <a:r>
              <a:rPr lang="en-US" sz="1800" b="1" i="1" dirty="0" smtClean="0">
                <a:solidFill>
                  <a:srgbClr val="000000"/>
                </a:solidFill>
              </a:rPr>
              <a:t>,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toki</a:t>
            </a:r>
            <a:r>
              <a:rPr lang="en-US" sz="1800" b="1" i="1" dirty="0" smtClean="0">
                <a:solidFill>
                  <a:srgbClr val="000000"/>
                </a:solidFill>
              </a:rPr>
              <a:t>,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go‘yo</a:t>
            </a:r>
            <a:r>
              <a:rPr lang="en-US" sz="1800" b="1" i="1" dirty="0" smtClean="0">
                <a:solidFill>
                  <a:srgbClr val="000000"/>
                </a:solidFill>
              </a:rPr>
              <a:t>,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xuddi</a:t>
            </a:r>
            <a:endParaRPr lang="ru-RU" sz="1800" b="1" dirty="0">
              <a:solidFill>
                <a:srgbClr val="000000"/>
              </a:solidFill>
            </a:endParaRPr>
          </a:p>
        </p:txBody>
      </p:sp>
      <p:cxnSp>
        <p:nvCxnSpPr>
          <p:cNvPr id="6" name="Соединительная линия уступом 5"/>
          <p:cNvCxnSpPr/>
          <p:nvPr/>
        </p:nvCxnSpPr>
        <p:spPr>
          <a:xfrm>
            <a:off x="4211873" y="1242003"/>
            <a:ext cx="248319" cy="811830"/>
          </a:xfrm>
          <a:prstGeom prst="bent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Соединительная линия уступом 14"/>
          <p:cNvCxnSpPr/>
          <p:nvPr/>
        </p:nvCxnSpPr>
        <p:spPr>
          <a:xfrm rot="10800000" flipV="1">
            <a:off x="935510" y="1242002"/>
            <a:ext cx="504056" cy="800798"/>
          </a:xfrm>
          <a:prstGeom prst="bent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71715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7" grpId="0" animBg="1"/>
      <p:bldP spid="8" grpId="0" animBg="1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4160" y="103810"/>
            <a:ext cx="5669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Bosh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ergash</a:t>
            </a:r>
            <a:r>
              <a:rPr lang="en-US" sz="2000" b="1" dirty="0"/>
              <a:t> </a:t>
            </a:r>
            <a:r>
              <a:rPr lang="en-US" sz="2000" b="1" dirty="0" err="1"/>
              <a:t>gapning</a:t>
            </a:r>
            <a:r>
              <a:rPr lang="en-US" sz="2000" b="1" dirty="0"/>
              <a:t> </a:t>
            </a:r>
            <a:r>
              <a:rPr lang="en-US" sz="2000" b="1" dirty="0" err="1"/>
              <a:t>joylashuvi</a:t>
            </a:r>
            <a:endParaRPr lang="ru-RU" sz="20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54160" y="1790772"/>
            <a:ext cx="55978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 err="1" smtClean="0">
                <a:solidFill>
                  <a:srgbClr val="000000"/>
                </a:solidFill>
              </a:rPr>
              <a:t>Shunday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yashagin</a:t>
            </a:r>
            <a:r>
              <a:rPr lang="en-US" sz="1800" b="1" u="sng" dirty="0" err="1" smtClean="0">
                <a:solidFill>
                  <a:srgbClr val="0000FF"/>
                </a:solidFill>
              </a:rPr>
              <a:t>ki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hamma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havas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qilsin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3091038" y="647937"/>
            <a:ext cx="1088540" cy="1044115"/>
          </a:xfrm>
          <a:prstGeom prst="ellipse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 smtClean="0">
                <a:solidFill>
                  <a:srgbClr val="0000FF"/>
                </a:solidFill>
              </a:rPr>
              <a:t>toki</a:t>
            </a:r>
            <a:endParaRPr lang="ru-RU" sz="1800" b="1" dirty="0">
              <a:solidFill>
                <a:srgbClr val="0000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75569" y="647936"/>
            <a:ext cx="1027374" cy="1044116"/>
          </a:xfrm>
          <a:prstGeom prst="rect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smtClean="0">
                <a:solidFill>
                  <a:srgbClr val="0000FF"/>
                </a:solidFill>
              </a:rPr>
              <a:t>-</a:t>
            </a:r>
            <a:r>
              <a:rPr lang="en-US" sz="1800" b="1" dirty="0" err="1" smtClean="0">
                <a:solidFill>
                  <a:srgbClr val="0000FF"/>
                </a:solidFill>
              </a:rPr>
              <a:t>ki</a:t>
            </a:r>
            <a:r>
              <a:rPr lang="en-US" sz="1800" b="1" dirty="0" smtClean="0">
                <a:solidFill>
                  <a:srgbClr val="0000FF"/>
                </a:solidFill>
              </a:rPr>
              <a:t>,</a:t>
            </a:r>
            <a:endParaRPr lang="ru-RU" sz="1800" b="1" dirty="0">
              <a:solidFill>
                <a:srgbClr val="0000FF"/>
              </a:solidFill>
            </a:endParaRPr>
          </a:p>
        </p:txBody>
      </p:sp>
      <p:cxnSp>
        <p:nvCxnSpPr>
          <p:cNvPr id="13" name="Прямая со стрелкой 12"/>
          <p:cNvCxnSpPr>
            <a:stCxn id="11" idx="2"/>
            <a:endCxn id="12" idx="3"/>
          </p:cNvCxnSpPr>
          <p:nvPr/>
        </p:nvCxnSpPr>
        <p:spPr>
          <a:xfrm flipH="1" flipV="1">
            <a:off x="2502943" y="1169994"/>
            <a:ext cx="588095" cy="1"/>
          </a:xfrm>
          <a:prstGeom prst="straightConnector1">
            <a:avLst/>
          </a:prstGeom>
          <a:ln>
            <a:solidFill>
              <a:srgbClr val="CC3399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4160" y="2232112"/>
            <a:ext cx="5601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 err="1" smtClean="0">
                <a:solidFill>
                  <a:srgbClr val="000000"/>
                </a:solidFill>
              </a:rPr>
              <a:t>Yomonlarning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jazosini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berish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kerak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b="1" u="sng" dirty="0" err="1" smtClean="0">
                <a:solidFill>
                  <a:srgbClr val="0000FF"/>
                </a:solidFill>
              </a:rPr>
              <a:t>toki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ular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>
                <a:solidFill>
                  <a:srgbClr val="000000"/>
                </a:solidFill>
              </a:rPr>
              <a:t>y</a:t>
            </a:r>
            <a:r>
              <a:rPr lang="en-US" sz="1800" dirty="0" err="1" smtClean="0">
                <a:solidFill>
                  <a:srgbClr val="000000"/>
                </a:solidFill>
              </a:rPr>
              <a:t>axshilarning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boshiga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yomon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kunlarni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solmasinlar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620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10" grpId="0"/>
      <p:bldP spid="11" grpId="0" animBg="1"/>
      <p:bldP spid="12" grpId="0" animBg="1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4160" y="103810"/>
            <a:ext cx="5669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Bosh </a:t>
            </a:r>
            <a:r>
              <a:rPr lang="en-US" sz="2000" b="1" dirty="0" err="1"/>
              <a:t>va</a:t>
            </a:r>
            <a:r>
              <a:rPr lang="en-US" sz="2000" b="1" dirty="0"/>
              <a:t> </a:t>
            </a:r>
            <a:r>
              <a:rPr lang="en-US" sz="2000" b="1" dirty="0" err="1"/>
              <a:t>ergash</a:t>
            </a:r>
            <a:r>
              <a:rPr lang="en-US" sz="2000" b="1" dirty="0"/>
              <a:t> </a:t>
            </a:r>
            <a:r>
              <a:rPr lang="en-US" sz="2000" b="1" dirty="0" err="1"/>
              <a:t>gapning</a:t>
            </a:r>
            <a:r>
              <a:rPr lang="en-US" sz="2000" b="1" dirty="0"/>
              <a:t> </a:t>
            </a:r>
            <a:r>
              <a:rPr lang="en-US" sz="2000" b="1" dirty="0" err="1"/>
              <a:t>joylashuvi</a:t>
            </a:r>
            <a:endParaRPr lang="ru-RU" sz="2000" b="1" dirty="0"/>
          </a:p>
        </p:txBody>
      </p:sp>
      <p:sp>
        <p:nvSpPr>
          <p:cNvPr id="11" name="Овал 10"/>
          <p:cNvSpPr/>
          <p:nvPr/>
        </p:nvSpPr>
        <p:spPr>
          <a:xfrm>
            <a:off x="3131753" y="611932"/>
            <a:ext cx="1332148" cy="1152127"/>
          </a:xfrm>
          <a:prstGeom prst="ellipse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rgbClr val="0000FF"/>
                </a:solidFill>
              </a:rPr>
              <a:t>c</a:t>
            </a:r>
            <a:r>
              <a:rPr lang="en-US" sz="1600" b="1" dirty="0" err="1" smtClean="0">
                <a:solidFill>
                  <a:srgbClr val="0000FF"/>
                </a:solidFill>
              </a:rPr>
              <a:t>hunki</a:t>
            </a:r>
            <a:endParaRPr lang="en-US" sz="1600" b="1" dirty="0" smtClean="0">
              <a:solidFill>
                <a:srgbClr val="0000FF"/>
              </a:solidFill>
            </a:endParaRPr>
          </a:p>
          <a:p>
            <a:pPr algn="ctr"/>
            <a:r>
              <a:rPr lang="en-US" sz="1600" b="1" dirty="0" err="1">
                <a:solidFill>
                  <a:srgbClr val="0000FF"/>
                </a:solidFill>
              </a:rPr>
              <a:t>g</a:t>
            </a:r>
            <a:r>
              <a:rPr lang="en-US" sz="1600" b="1" dirty="0" err="1" smtClean="0">
                <a:solidFill>
                  <a:srgbClr val="0000FF"/>
                </a:solidFill>
              </a:rPr>
              <a:t>o‘yo</a:t>
            </a:r>
            <a:endParaRPr lang="ru-RU" sz="1600" b="1" dirty="0">
              <a:solidFill>
                <a:srgbClr val="0000FF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17953" y="611933"/>
            <a:ext cx="1257294" cy="1152128"/>
          </a:xfrm>
          <a:prstGeom prst="rect">
            <a:avLst/>
          </a:prstGeom>
          <a:ln>
            <a:solidFill>
              <a:srgbClr val="CC3399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b="1" dirty="0">
              <a:solidFill>
                <a:srgbClr val="0000FF"/>
              </a:solidFill>
            </a:endParaRPr>
          </a:p>
        </p:txBody>
      </p:sp>
      <p:cxnSp>
        <p:nvCxnSpPr>
          <p:cNvPr id="13" name="Прямая со стрелкой 12"/>
          <p:cNvCxnSpPr>
            <a:endCxn id="12" idx="3"/>
          </p:cNvCxnSpPr>
          <p:nvPr/>
        </p:nvCxnSpPr>
        <p:spPr>
          <a:xfrm flipH="1">
            <a:off x="2375247" y="1187995"/>
            <a:ext cx="756506" cy="2"/>
          </a:xfrm>
          <a:prstGeom prst="straightConnector1">
            <a:avLst/>
          </a:prstGeom>
          <a:ln>
            <a:solidFill>
              <a:srgbClr val="CC3399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87020" y="1836068"/>
            <a:ext cx="56010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 err="1" smtClean="0">
                <a:solidFill>
                  <a:srgbClr val="000000"/>
                </a:solidFill>
              </a:rPr>
              <a:t>Qalin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kiyimlaringizni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kiying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b="1" u="sng" dirty="0" err="1" smtClean="0">
                <a:solidFill>
                  <a:srgbClr val="0000FF"/>
                </a:solidFill>
              </a:rPr>
              <a:t>chunki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havo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sovuq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</a:p>
          <a:p>
            <a:pPr algn="just"/>
            <a:endParaRPr lang="en-US" sz="1800" dirty="0" smtClean="0">
              <a:solidFill>
                <a:srgbClr val="000000"/>
              </a:solidFill>
            </a:endParaRPr>
          </a:p>
          <a:p>
            <a:pPr marL="285750" indent="-285750" algn="just">
              <a:buFont typeface="Wingdings" pitchFamily="2" charset="2"/>
              <a:buChar char="ü"/>
            </a:pPr>
            <a:r>
              <a:rPr lang="en-US" sz="1800" dirty="0" err="1" smtClean="0">
                <a:solidFill>
                  <a:srgbClr val="000000"/>
                </a:solidFill>
              </a:rPr>
              <a:t>Misralarda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so‘zlar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gavhar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kabi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yonadi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b="1" u="sng" dirty="0" err="1" smtClean="0">
                <a:solidFill>
                  <a:srgbClr val="0000FF"/>
                </a:solidFill>
              </a:rPr>
              <a:t>go‘yo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yangi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ranglar</a:t>
            </a:r>
            <a:r>
              <a:rPr lang="en-US" sz="1800" dirty="0" smtClean="0">
                <a:solidFill>
                  <a:srgbClr val="000000"/>
                </a:solidFill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</a:rPr>
              <a:t>yangi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jilvalar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bilan</a:t>
            </a:r>
            <a:r>
              <a:rPr lang="en-US" sz="1800" dirty="0" smtClean="0">
                <a:solidFill>
                  <a:srgbClr val="000000"/>
                </a:solidFill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</a:rPr>
              <a:t>porlaydi</a:t>
            </a:r>
            <a:r>
              <a:rPr lang="en-US" sz="1800" dirty="0" smtClean="0">
                <a:solidFill>
                  <a:srgbClr val="000000"/>
                </a:solidFill>
              </a:rPr>
              <a:t>.</a:t>
            </a:r>
            <a:endParaRPr lang="ru-RU" sz="18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600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" grpId="0"/>
      <p:bldP spid="11" grpId="0" animBg="1"/>
      <p:bldP spid="12" grpId="0" animBg="1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Bosh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ergash</a:t>
            </a:r>
            <a:r>
              <a:rPr lang="en-US" sz="2000" dirty="0" smtClean="0"/>
              <a:t> </a:t>
            </a:r>
            <a:r>
              <a:rPr lang="en-US" sz="2000" dirty="0" err="1" smtClean="0"/>
              <a:t>gapning</a:t>
            </a:r>
            <a:r>
              <a:rPr lang="en-US" sz="2000" dirty="0" smtClean="0"/>
              <a:t> </a:t>
            </a:r>
            <a:r>
              <a:rPr lang="en-US" sz="2000" dirty="0" err="1" smtClean="0"/>
              <a:t>joylashuvi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29446" y="1980084"/>
            <a:ext cx="26149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800" b="1" i="1" dirty="0" smtClean="0">
                <a:solidFill>
                  <a:srgbClr val="000000"/>
                </a:solidFill>
              </a:rPr>
              <a:t>-</a:t>
            </a:r>
            <a:r>
              <a:rPr lang="en-US" sz="1800" b="1" i="1" dirty="0" err="1" smtClean="0">
                <a:solidFill>
                  <a:srgbClr val="000000"/>
                </a:solidFill>
              </a:rPr>
              <a:t>sa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shart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mayli</a:t>
            </a:r>
            <a:endParaRPr lang="en-US" sz="1800" b="1" i="1" dirty="0" smtClean="0">
              <a:solidFill>
                <a:srgbClr val="000000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800" b="1" i="1" dirty="0">
                <a:solidFill>
                  <a:srgbClr val="000000"/>
                </a:solidFill>
              </a:rPr>
              <a:t>d</a:t>
            </a:r>
            <a:r>
              <a:rPr lang="en-US" sz="1800" b="1" i="1" dirty="0" smtClean="0">
                <a:solidFill>
                  <a:srgbClr val="000000"/>
                </a:solidFill>
              </a:rPr>
              <a:t>eb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so‘zi</a:t>
            </a:r>
            <a:endParaRPr lang="en-US" sz="1800" b="1" i="1" dirty="0" smtClean="0">
              <a:solidFill>
                <a:srgbClr val="000000"/>
              </a:solidFill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800" b="1" i="1" dirty="0">
                <a:solidFill>
                  <a:srgbClr val="000000"/>
                </a:solidFill>
              </a:rPr>
              <a:t>a</a:t>
            </a:r>
            <a:r>
              <a:rPr lang="en-US" sz="1800" b="1" i="1" dirty="0" smtClean="0">
                <a:solidFill>
                  <a:srgbClr val="000000"/>
                </a:solidFill>
              </a:rPr>
              <a:t>gar,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basharti</a:t>
            </a:r>
            <a:r>
              <a:rPr lang="en-US" sz="1800" b="1" i="1" dirty="0" smtClean="0">
                <a:solidFill>
                  <a:srgbClr val="000000"/>
                </a:solidFill>
              </a:rPr>
              <a:t>,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garchi</a:t>
            </a:r>
            <a:endParaRPr lang="en-US" sz="1800" b="1" i="1" dirty="0" smtClean="0">
              <a:solidFill>
                <a:srgbClr val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65121" y="2053833"/>
            <a:ext cx="26149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itchFamily="2" charset="2"/>
              <a:buChar char="ü"/>
            </a:pPr>
            <a:r>
              <a:rPr lang="en-US" sz="1800" b="1" i="1" dirty="0" err="1">
                <a:solidFill>
                  <a:srgbClr val="000000"/>
                </a:solidFill>
              </a:rPr>
              <a:t>s</a:t>
            </a:r>
            <a:r>
              <a:rPr lang="en-US" sz="1800" b="1" i="1" dirty="0" err="1" smtClean="0">
                <a:solidFill>
                  <a:srgbClr val="000000"/>
                </a:solidFill>
              </a:rPr>
              <a:t>huning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uchun</a:t>
            </a:r>
            <a:r>
              <a:rPr lang="en-US" sz="1800" b="1" i="1" dirty="0" smtClean="0">
                <a:solidFill>
                  <a:srgbClr val="000000"/>
                </a:solidFill>
              </a:rPr>
              <a:t>,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shu</a:t>
            </a:r>
            <a:r>
              <a:rPr lang="en-US" sz="1800" b="1" i="1" dirty="0" smtClean="0">
                <a:solidFill>
                  <a:srgbClr val="000000"/>
                </a:solidFill>
              </a:rPr>
              <a:t> bois,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shu</a:t>
            </a:r>
            <a:r>
              <a:rPr lang="en-US" sz="1800" b="1" i="1" dirty="0" smtClean="0">
                <a:solidFill>
                  <a:srgbClr val="000000"/>
                </a:solidFill>
              </a:rPr>
              <a:t> </a:t>
            </a:r>
            <a:r>
              <a:rPr lang="en-US" sz="1800" b="1" i="1" dirty="0" err="1" smtClean="0">
                <a:solidFill>
                  <a:srgbClr val="000000"/>
                </a:solidFill>
              </a:rPr>
              <a:t>tufayli</a:t>
            </a:r>
            <a:endParaRPr lang="ru-RU" sz="1800" b="1" dirty="0">
              <a:solidFill>
                <a:srgbClr val="000000"/>
              </a:solidFill>
            </a:endParaRPr>
          </a:p>
        </p:txBody>
      </p:sp>
      <p:cxnSp>
        <p:nvCxnSpPr>
          <p:cNvPr id="6" name="Соединительная линия уступом 5"/>
          <p:cNvCxnSpPr/>
          <p:nvPr/>
        </p:nvCxnSpPr>
        <p:spPr>
          <a:xfrm>
            <a:off x="4211873" y="1242003"/>
            <a:ext cx="248319" cy="811830"/>
          </a:xfrm>
          <a:prstGeom prst="bent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Соединительная линия уступом 14"/>
          <p:cNvCxnSpPr/>
          <p:nvPr/>
        </p:nvCxnSpPr>
        <p:spPr>
          <a:xfrm rot="10800000" flipV="1">
            <a:off x="863502" y="1242002"/>
            <a:ext cx="504056" cy="800798"/>
          </a:xfrm>
          <a:prstGeom prst="bent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1439566" y="755947"/>
            <a:ext cx="1044116" cy="1044115"/>
          </a:xfrm>
          <a:prstGeom prst="ellipse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095749" y="755948"/>
            <a:ext cx="1044116" cy="1044116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 стрелкой 12"/>
          <p:cNvCxnSpPr>
            <a:stCxn id="11" idx="6"/>
            <a:endCxn id="12" idx="1"/>
          </p:cNvCxnSpPr>
          <p:nvPr/>
        </p:nvCxnSpPr>
        <p:spPr>
          <a:xfrm>
            <a:off x="2483682" y="1278005"/>
            <a:ext cx="612067" cy="1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6995431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10" grpId="0"/>
      <p:bldP spid="11" grpId="0" animBg="1"/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155022</TotalTime>
  <Words>511</Words>
  <Application>Microsoft Office PowerPoint</Application>
  <PresentationFormat>Произвольный</PresentationFormat>
  <Paragraphs>85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19</vt:i4>
      </vt:variant>
    </vt:vector>
  </HeadingPairs>
  <TitlesOfParts>
    <vt:vector size="29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Berilgan topshiriqni tekshirish</vt:lpstr>
      <vt:lpstr>Ergash gapni bosh gapga bog‘lovchi vositalar</vt:lpstr>
      <vt:lpstr>Bosh gap tarkibida keluvchi vositalar</vt:lpstr>
      <vt:lpstr>Ergash gap tarkibida keluvchi vositalar</vt:lpstr>
      <vt:lpstr>Bosh va ergash gapning joylashuvi</vt:lpstr>
      <vt:lpstr>Презентация PowerPoint</vt:lpstr>
      <vt:lpstr>Презентация PowerPoint</vt:lpstr>
      <vt:lpstr>Bosh va ergash gapning joylashuvi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Savol va topshiriqlar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1975</cp:revision>
  <dcterms:created xsi:type="dcterms:W3CDTF">2014-10-08T23:03:32Z</dcterms:created>
  <dcterms:modified xsi:type="dcterms:W3CDTF">2021-03-08T18:01:46Z</dcterms:modified>
</cp:coreProperties>
</file>