
<file path=[Content_Types].xml><?xml version="1.0" encoding="utf-8"?>
<Types xmlns="http://schemas.openxmlformats.org/package/2006/content-types">
  <Default Extension="tmp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0"/>
  </p:notesMasterIdLst>
  <p:sldIdLst>
    <p:sldId id="1414" r:id="rId11"/>
    <p:sldId id="1550" r:id="rId12"/>
    <p:sldId id="1560" r:id="rId13"/>
    <p:sldId id="1609" r:id="rId14"/>
    <p:sldId id="1617" r:id="rId15"/>
    <p:sldId id="1620" r:id="rId16"/>
    <p:sldId id="1604" r:id="rId17"/>
    <p:sldId id="1618" r:id="rId18"/>
    <p:sldId id="1619" r:id="rId19"/>
    <p:sldId id="1610" r:id="rId20"/>
    <p:sldId id="1621" r:id="rId21"/>
    <p:sldId id="1622" r:id="rId22"/>
    <p:sldId id="1623" r:id="rId23"/>
    <p:sldId id="1624" r:id="rId24"/>
    <p:sldId id="1625" r:id="rId25"/>
    <p:sldId id="1626" r:id="rId26"/>
    <p:sldId id="1627" r:id="rId27"/>
    <p:sldId id="1607" r:id="rId28"/>
    <p:sldId id="1616" r:id="rId29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550"/>
            <p14:sldId id="1560"/>
            <p14:sldId id="1609"/>
            <p14:sldId id="1617"/>
            <p14:sldId id="1620"/>
            <p14:sldId id="1604"/>
            <p14:sldId id="1618"/>
            <p14:sldId id="1619"/>
            <p14:sldId id="1610"/>
            <p14:sldId id="1621"/>
            <p14:sldId id="1622"/>
            <p14:sldId id="1623"/>
            <p14:sldId id="1624"/>
            <p14:sldId id="1625"/>
            <p14:sldId id="1626"/>
            <p14:sldId id="1627"/>
            <p14:sldId id="1607"/>
            <p14:sldId id="1616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C3399"/>
    <a:srgbClr val="EDA3FF"/>
    <a:srgbClr val="FF8FFF"/>
    <a:srgbClr val="E9ABFF"/>
    <a:srgbClr val="0000FF"/>
    <a:srgbClr val="00FF00"/>
    <a:srgbClr val="FF9900"/>
    <a:srgbClr val="BA75FF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7865" autoAdjust="0"/>
  </p:normalViewPr>
  <p:slideViewPr>
    <p:cSldViewPr snapToObjects="1">
      <p:cViewPr varScale="1">
        <p:scale>
          <a:sx n="145" d="100"/>
          <a:sy n="145" d="100"/>
        </p:scale>
        <p:origin x="-714" y="-90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90A0A7-B178-48D6-89D2-93AE98927785}" type="doc">
      <dgm:prSet loTypeId="urn:microsoft.com/office/officeart/2005/8/layout/hierarchy3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FAC2697-4571-4EA6-987B-B2ECB60B016B}">
      <dgm:prSet phldrT="[Текст]"/>
      <dgm:spPr>
        <a:solidFill>
          <a:srgbClr val="BA75FF"/>
        </a:solidFill>
      </dgm:spPr>
      <dgm:t>
        <a:bodyPr/>
        <a:lstStyle/>
        <a:p>
          <a:r>
            <a:rPr lang="en-US" b="1" dirty="0" err="1" smtClean="0">
              <a:solidFill>
                <a:srgbClr val="000000"/>
              </a:solidFill>
            </a:rPr>
            <a:t>Butunicha</a:t>
          </a:r>
          <a:r>
            <a:rPr lang="en-US" b="1" dirty="0" smtClean="0">
              <a:solidFill>
                <a:srgbClr val="000000"/>
              </a:solidFill>
            </a:rPr>
            <a:t> </a:t>
          </a:r>
          <a:r>
            <a:rPr lang="en-US" b="1" dirty="0" err="1" smtClean="0">
              <a:solidFill>
                <a:srgbClr val="000000"/>
              </a:solidFill>
            </a:rPr>
            <a:t>izohlaydi</a:t>
          </a:r>
          <a:endParaRPr lang="ru-RU" b="1" dirty="0">
            <a:solidFill>
              <a:srgbClr val="000000"/>
            </a:solidFill>
          </a:endParaRPr>
        </a:p>
      </dgm:t>
    </dgm:pt>
    <dgm:pt modelId="{4609F2DB-628D-426D-9B85-E3A287CF568D}" type="parTrans" cxnId="{AF52765D-EDBF-487C-B0BD-476E70A329B9}">
      <dgm:prSet/>
      <dgm:spPr/>
      <dgm:t>
        <a:bodyPr/>
        <a:lstStyle/>
        <a:p>
          <a:endParaRPr lang="ru-RU"/>
        </a:p>
      </dgm:t>
    </dgm:pt>
    <dgm:pt modelId="{52BF9F18-49AC-4C91-AB78-52B4DAE50BAC}" type="sibTrans" cxnId="{AF52765D-EDBF-487C-B0BD-476E70A329B9}">
      <dgm:prSet/>
      <dgm:spPr/>
      <dgm:t>
        <a:bodyPr/>
        <a:lstStyle/>
        <a:p>
          <a:endParaRPr lang="ru-RU"/>
        </a:p>
      </dgm:t>
    </dgm:pt>
    <dgm:pt modelId="{77D56E8D-2AC2-403C-9664-A92CFF09E3B0}">
      <dgm:prSet phldrT="[Текст]"/>
      <dgm:spPr>
        <a:solidFill>
          <a:srgbClr val="BA75FF"/>
        </a:solidFill>
      </dgm:spPr>
      <dgm:t>
        <a:bodyPr/>
        <a:lstStyle/>
        <a:p>
          <a:r>
            <a:rPr lang="en-US" dirty="0" err="1" smtClean="0">
              <a:solidFill>
                <a:srgbClr val="000000"/>
              </a:solidFill>
            </a:rPr>
            <a:t>Dutor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chalib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o‘tirsam</a:t>
          </a:r>
          <a:r>
            <a:rPr lang="en-US" dirty="0" smtClean="0">
              <a:solidFill>
                <a:srgbClr val="000000"/>
              </a:solidFill>
            </a:rPr>
            <a:t>, </a:t>
          </a:r>
          <a:r>
            <a:rPr lang="en-US" b="1" dirty="0" smtClean="0">
              <a:solidFill>
                <a:srgbClr val="000000"/>
              </a:solidFill>
            </a:rPr>
            <a:t>tori </a:t>
          </a:r>
          <a:r>
            <a:rPr lang="en-US" b="1" dirty="0" err="1" smtClean="0">
              <a:solidFill>
                <a:srgbClr val="000000"/>
              </a:solidFill>
            </a:rPr>
            <a:t>uzilib</a:t>
          </a:r>
          <a:r>
            <a:rPr lang="en-US" b="1" dirty="0" smtClean="0">
              <a:solidFill>
                <a:srgbClr val="000000"/>
              </a:solidFill>
            </a:rPr>
            <a:t> </a:t>
          </a:r>
          <a:r>
            <a:rPr lang="en-US" b="1" dirty="0" err="1" smtClean="0">
              <a:solidFill>
                <a:srgbClr val="000000"/>
              </a:solidFill>
            </a:rPr>
            <a:t>ketdi</a:t>
          </a:r>
          <a:r>
            <a:rPr lang="en-US" dirty="0" smtClean="0">
              <a:solidFill>
                <a:srgbClr val="000000"/>
              </a:solidFill>
            </a:rPr>
            <a:t>.</a:t>
          </a:r>
          <a:endParaRPr lang="ru-RU" dirty="0">
            <a:solidFill>
              <a:srgbClr val="000000"/>
            </a:solidFill>
          </a:endParaRPr>
        </a:p>
      </dgm:t>
    </dgm:pt>
    <dgm:pt modelId="{560F2F8B-DA41-46CB-9086-5D6D1E42599F}" type="parTrans" cxnId="{E91999B0-A5AA-4B3F-91FF-45E8F6400BB3}">
      <dgm:prSet/>
      <dgm:spPr>
        <a:ln>
          <a:solidFill>
            <a:srgbClr val="7030A0"/>
          </a:solidFill>
        </a:ln>
      </dgm:spPr>
      <dgm:t>
        <a:bodyPr/>
        <a:lstStyle/>
        <a:p>
          <a:endParaRPr lang="ru-RU"/>
        </a:p>
      </dgm:t>
    </dgm:pt>
    <dgm:pt modelId="{ADA1A194-CC29-4D07-9CCA-5C8482232707}" type="sibTrans" cxnId="{E91999B0-A5AA-4B3F-91FF-45E8F6400BB3}">
      <dgm:prSet/>
      <dgm:spPr/>
      <dgm:t>
        <a:bodyPr/>
        <a:lstStyle/>
        <a:p>
          <a:endParaRPr lang="ru-RU"/>
        </a:p>
      </dgm:t>
    </dgm:pt>
    <dgm:pt modelId="{5781985E-2A3E-4773-B814-DF6C7BEC1984}">
      <dgm:prSet phldrT="[Текст]"/>
      <dgm:spPr>
        <a:solidFill>
          <a:srgbClr val="FFC000"/>
        </a:solidFill>
      </dgm:spPr>
      <dgm:t>
        <a:bodyPr/>
        <a:lstStyle/>
        <a:p>
          <a:r>
            <a:rPr lang="en-US" b="1" dirty="0" err="1" smtClean="0"/>
            <a:t>Biror</a:t>
          </a:r>
          <a:r>
            <a:rPr lang="en-US" b="1" dirty="0" smtClean="0"/>
            <a:t> </a:t>
          </a:r>
          <a:r>
            <a:rPr lang="en-US" b="1" dirty="0" err="1" smtClean="0"/>
            <a:t>bo‘lakni</a:t>
          </a:r>
          <a:r>
            <a:rPr lang="en-US" b="1" dirty="0" smtClean="0"/>
            <a:t> </a:t>
          </a:r>
          <a:r>
            <a:rPr lang="en-US" b="1" dirty="0" err="1" smtClean="0"/>
            <a:t>izohlaydi</a:t>
          </a:r>
          <a:endParaRPr lang="ru-RU" b="1" dirty="0"/>
        </a:p>
      </dgm:t>
    </dgm:pt>
    <dgm:pt modelId="{8DC2ADAB-EB51-4F48-9C58-061880B6BF1D}" type="parTrans" cxnId="{DA4AD727-BF76-4C5F-9ED1-CABE03A535D6}">
      <dgm:prSet/>
      <dgm:spPr/>
      <dgm:t>
        <a:bodyPr/>
        <a:lstStyle/>
        <a:p>
          <a:endParaRPr lang="ru-RU"/>
        </a:p>
      </dgm:t>
    </dgm:pt>
    <dgm:pt modelId="{E4C4BAD5-050E-4842-AF73-F46138553B14}" type="sibTrans" cxnId="{DA4AD727-BF76-4C5F-9ED1-CABE03A535D6}">
      <dgm:prSet/>
      <dgm:spPr/>
      <dgm:t>
        <a:bodyPr/>
        <a:lstStyle/>
        <a:p>
          <a:endParaRPr lang="ru-RU"/>
        </a:p>
      </dgm:t>
    </dgm:pt>
    <dgm:pt modelId="{3510B0B6-C382-4E07-9639-043F1EDBADEA}">
      <dgm:prSet phldrT="[Текст]"/>
      <dgm:spPr>
        <a:solidFill>
          <a:srgbClr val="FFC000"/>
        </a:solidFill>
      </dgm:spPr>
      <dgm:t>
        <a:bodyPr/>
        <a:lstStyle/>
        <a:p>
          <a:r>
            <a:rPr lang="en-US" b="1" dirty="0" err="1" smtClean="0">
              <a:solidFill>
                <a:srgbClr val="000000"/>
              </a:solidFill>
            </a:rPr>
            <a:t>Shuni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bilingki</a:t>
          </a:r>
          <a:r>
            <a:rPr lang="en-US" dirty="0" smtClean="0">
              <a:solidFill>
                <a:srgbClr val="000000"/>
              </a:solidFill>
            </a:rPr>
            <a:t>, </a:t>
          </a:r>
          <a:r>
            <a:rPr lang="en-US" dirty="0" err="1" smtClean="0">
              <a:solidFill>
                <a:srgbClr val="000000"/>
              </a:solidFill>
            </a:rPr>
            <a:t>kurashchilar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yolg‘iz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emas</a:t>
          </a:r>
          <a:r>
            <a:rPr lang="en-US" dirty="0" smtClean="0">
              <a:solidFill>
                <a:srgbClr val="000000"/>
              </a:solidFill>
            </a:rPr>
            <a:t>.</a:t>
          </a:r>
          <a:endParaRPr lang="ru-RU" dirty="0">
            <a:solidFill>
              <a:srgbClr val="000000"/>
            </a:solidFill>
          </a:endParaRPr>
        </a:p>
      </dgm:t>
    </dgm:pt>
    <dgm:pt modelId="{20164ABD-444B-41FC-8896-63D2A41DB94B}" type="parTrans" cxnId="{B47D28DD-D237-41C1-9271-142D5CF20180}">
      <dgm:prSet/>
      <dgm:spPr>
        <a:ln>
          <a:solidFill>
            <a:srgbClr val="FF9900"/>
          </a:solidFill>
        </a:ln>
      </dgm:spPr>
      <dgm:t>
        <a:bodyPr/>
        <a:lstStyle/>
        <a:p>
          <a:endParaRPr lang="ru-RU"/>
        </a:p>
      </dgm:t>
    </dgm:pt>
    <dgm:pt modelId="{DE5A1DA9-6C84-4133-911B-0258AE61A96F}" type="sibTrans" cxnId="{B47D28DD-D237-41C1-9271-142D5CF20180}">
      <dgm:prSet/>
      <dgm:spPr/>
      <dgm:t>
        <a:bodyPr/>
        <a:lstStyle/>
        <a:p>
          <a:endParaRPr lang="ru-RU"/>
        </a:p>
      </dgm:t>
    </dgm:pt>
    <dgm:pt modelId="{87879342-B828-48F7-A580-83CD9A60B9F7}" type="pres">
      <dgm:prSet presAssocID="{2990A0A7-B178-48D6-89D2-93AE9892778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1EAECBB-A248-4CB2-AC75-45CC45E9100D}" type="pres">
      <dgm:prSet presAssocID="{1FAC2697-4571-4EA6-987B-B2ECB60B016B}" presName="root" presStyleCnt="0"/>
      <dgm:spPr/>
    </dgm:pt>
    <dgm:pt modelId="{E28F4A34-98DA-4223-865C-BF4ECF80EEDA}" type="pres">
      <dgm:prSet presAssocID="{1FAC2697-4571-4EA6-987B-B2ECB60B016B}" presName="rootComposite" presStyleCnt="0"/>
      <dgm:spPr/>
    </dgm:pt>
    <dgm:pt modelId="{C42B3660-C995-49F2-BD11-FC677612E16D}" type="pres">
      <dgm:prSet presAssocID="{1FAC2697-4571-4EA6-987B-B2ECB60B016B}" presName="rootText" presStyleLbl="node1" presStyleIdx="0" presStyleCnt="2"/>
      <dgm:spPr/>
      <dgm:t>
        <a:bodyPr/>
        <a:lstStyle/>
        <a:p>
          <a:endParaRPr lang="ru-RU"/>
        </a:p>
      </dgm:t>
    </dgm:pt>
    <dgm:pt modelId="{0D24133B-D827-4244-8FF9-355A73FE3296}" type="pres">
      <dgm:prSet presAssocID="{1FAC2697-4571-4EA6-987B-B2ECB60B016B}" presName="rootConnector" presStyleLbl="node1" presStyleIdx="0" presStyleCnt="2"/>
      <dgm:spPr/>
      <dgm:t>
        <a:bodyPr/>
        <a:lstStyle/>
        <a:p>
          <a:endParaRPr lang="ru-RU"/>
        </a:p>
      </dgm:t>
    </dgm:pt>
    <dgm:pt modelId="{B91AFA12-C447-422E-99CE-081852593407}" type="pres">
      <dgm:prSet presAssocID="{1FAC2697-4571-4EA6-987B-B2ECB60B016B}" presName="childShape" presStyleCnt="0"/>
      <dgm:spPr/>
    </dgm:pt>
    <dgm:pt modelId="{B00DE449-6A7A-4DDE-91F6-26C99A886746}" type="pres">
      <dgm:prSet presAssocID="{560F2F8B-DA41-46CB-9086-5D6D1E42599F}" presName="Name13" presStyleLbl="parChTrans1D2" presStyleIdx="0" presStyleCnt="2"/>
      <dgm:spPr/>
      <dgm:t>
        <a:bodyPr/>
        <a:lstStyle/>
        <a:p>
          <a:endParaRPr lang="ru-RU"/>
        </a:p>
      </dgm:t>
    </dgm:pt>
    <dgm:pt modelId="{E9C177C5-0EAC-4BD1-A04A-B5193DDB8791}" type="pres">
      <dgm:prSet presAssocID="{77D56E8D-2AC2-403C-9664-A92CFF09E3B0}" presName="childText" presStyleLbl="bgAcc1" presStyleIdx="0" presStyleCnt="2" custScaleX="1261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BAEA89-FFB5-4ADF-BF1B-DAD071D947B6}" type="pres">
      <dgm:prSet presAssocID="{5781985E-2A3E-4773-B814-DF6C7BEC1984}" presName="root" presStyleCnt="0"/>
      <dgm:spPr/>
    </dgm:pt>
    <dgm:pt modelId="{9ED0D656-7995-45A1-943E-FB6966E45D16}" type="pres">
      <dgm:prSet presAssocID="{5781985E-2A3E-4773-B814-DF6C7BEC1984}" presName="rootComposite" presStyleCnt="0"/>
      <dgm:spPr/>
    </dgm:pt>
    <dgm:pt modelId="{A5725E48-5B67-4AA5-9740-C0DC5F324447}" type="pres">
      <dgm:prSet presAssocID="{5781985E-2A3E-4773-B814-DF6C7BEC1984}" presName="rootText" presStyleLbl="node1" presStyleIdx="1" presStyleCnt="2"/>
      <dgm:spPr/>
      <dgm:t>
        <a:bodyPr/>
        <a:lstStyle/>
        <a:p>
          <a:endParaRPr lang="ru-RU"/>
        </a:p>
      </dgm:t>
    </dgm:pt>
    <dgm:pt modelId="{D2755F9D-E83E-4CA0-BD80-5755BA4F77CD}" type="pres">
      <dgm:prSet presAssocID="{5781985E-2A3E-4773-B814-DF6C7BEC1984}" presName="rootConnector" presStyleLbl="node1" presStyleIdx="1" presStyleCnt="2"/>
      <dgm:spPr/>
      <dgm:t>
        <a:bodyPr/>
        <a:lstStyle/>
        <a:p>
          <a:endParaRPr lang="ru-RU"/>
        </a:p>
      </dgm:t>
    </dgm:pt>
    <dgm:pt modelId="{C358E2D5-D196-43D1-B1DA-2261E5F26F6D}" type="pres">
      <dgm:prSet presAssocID="{5781985E-2A3E-4773-B814-DF6C7BEC1984}" presName="childShape" presStyleCnt="0"/>
      <dgm:spPr/>
    </dgm:pt>
    <dgm:pt modelId="{A4C100C5-DA97-47B5-A94A-6AE95A8AC80F}" type="pres">
      <dgm:prSet presAssocID="{20164ABD-444B-41FC-8896-63D2A41DB94B}" presName="Name13" presStyleLbl="parChTrans1D2" presStyleIdx="1" presStyleCnt="2"/>
      <dgm:spPr/>
      <dgm:t>
        <a:bodyPr/>
        <a:lstStyle/>
        <a:p>
          <a:endParaRPr lang="ru-RU"/>
        </a:p>
      </dgm:t>
    </dgm:pt>
    <dgm:pt modelId="{34D8794B-B61B-4C4D-97B9-1208C445C27D}" type="pres">
      <dgm:prSet presAssocID="{3510B0B6-C382-4E07-9639-043F1EDBADEA}" presName="childText" presStyleLbl="bgAcc1" presStyleIdx="1" presStyleCnt="2" custScaleX="1270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5763ABA-89E2-4EB3-AFBC-555884D81E7B}" type="presOf" srcId="{2990A0A7-B178-48D6-89D2-93AE98927785}" destId="{87879342-B828-48F7-A580-83CD9A60B9F7}" srcOrd="0" destOrd="0" presId="urn:microsoft.com/office/officeart/2005/8/layout/hierarchy3"/>
    <dgm:cxn modelId="{6E242FE5-A421-40FB-8C97-29789955238D}" type="presOf" srcId="{560F2F8B-DA41-46CB-9086-5D6D1E42599F}" destId="{B00DE449-6A7A-4DDE-91F6-26C99A886746}" srcOrd="0" destOrd="0" presId="urn:microsoft.com/office/officeart/2005/8/layout/hierarchy3"/>
    <dgm:cxn modelId="{8D3E7655-DCB5-48ED-9662-34D6705BDDCF}" type="presOf" srcId="{1FAC2697-4571-4EA6-987B-B2ECB60B016B}" destId="{0D24133B-D827-4244-8FF9-355A73FE3296}" srcOrd="1" destOrd="0" presId="urn:microsoft.com/office/officeart/2005/8/layout/hierarchy3"/>
    <dgm:cxn modelId="{B860278C-30D0-4207-9931-FADA884A44EF}" type="presOf" srcId="{20164ABD-444B-41FC-8896-63D2A41DB94B}" destId="{A4C100C5-DA97-47B5-A94A-6AE95A8AC80F}" srcOrd="0" destOrd="0" presId="urn:microsoft.com/office/officeart/2005/8/layout/hierarchy3"/>
    <dgm:cxn modelId="{DA4AD727-BF76-4C5F-9ED1-CABE03A535D6}" srcId="{2990A0A7-B178-48D6-89D2-93AE98927785}" destId="{5781985E-2A3E-4773-B814-DF6C7BEC1984}" srcOrd="1" destOrd="0" parTransId="{8DC2ADAB-EB51-4F48-9C58-061880B6BF1D}" sibTransId="{E4C4BAD5-050E-4842-AF73-F46138553B14}"/>
    <dgm:cxn modelId="{107FEE6C-1599-4C7E-8BBD-9D5981C76F75}" type="presOf" srcId="{1FAC2697-4571-4EA6-987B-B2ECB60B016B}" destId="{C42B3660-C995-49F2-BD11-FC677612E16D}" srcOrd="0" destOrd="0" presId="urn:microsoft.com/office/officeart/2005/8/layout/hierarchy3"/>
    <dgm:cxn modelId="{F02DA496-73FD-4D85-B963-7A0A58503E9B}" type="presOf" srcId="{77D56E8D-2AC2-403C-9664-A92CFF09E3B0}" destId="{E9C177C5-0EAC-4BD1-A04A-B5193DDB8791}" srcOrd="0" destOrd="0" presId="urn:microsoft.com/office/officeart/2005/8/layout/hierarchy3"/>
    <dgm:cxn modelId="{B47D28DD-D237-41C1-9271-142D5CF20180}" srcId="{5781985E-2A3E-4773-B814-DF6C7BEC1984}" destId="{3510B0B6-C382-4E07-9639-043F1EDBADEA}" srcOrd="0" destOrd="0" parTransId="{20164ABD-444B-41FC-8896-63D2A41DB94B}" sibTransId="{DE5A1DA9-6C84-4133-911B-0258AE61A96F}"/>
    <dgm:cxn modelId="{B8B15B94-D641-45AA-A134-9206C1D7A650}" type="presOf" srcId="{3510B0B6-C382-4E07-9639-043F1EDBADEA}" destId="{34D8794B-B61B-4C4D-97B9-1208C445C27D}" srcOrd="0" destOrd="0" presId="urn:microsoft.com/office/officeart/2005/8/layout/hierarchy3"/>
    <dgm:cxn modelId="{9CDB4A1C-6F18-4E53-9779-5D6F21B2792D}" type="presOf" srcId="{5781985E-2A3E-4773-B814-DF6C7BEC1984}" destId="{D2755F9D-E83E-4CA0-BD80-5755BA4F77CD}" srcOrd="1" destOrd="0" presId="urn:microsoft.com/office/officeart/2005/8/layout/hierarchy3"/>
    <dgm:cxn modelId="{AF52765D-EDBF-487C-B0BD-476E70A329B9}" srcId="{2990A0A7-B178-48D6-89D2-93AE98927785}" destId="{1FAC2697-4571-4EA6-987B-B2ECB60B016B}" srcOrd="0" destOrd="0" parTransId="{4609F2DB-628D-426D-9B85-E3A287CF568D}" sibTransId="{52BF9F18-49AC-4C91-AB78-52B4DAE50BAC}"/>
    <dgm:cxn modelId="{0CB7A87F-0207-4F5B-A72A-3549DFE7A0F1}" type="presOf" srcId="{5781985E-2A3E-4773-B814-DF6C7BEC1984}" destId="{A5725E48-5B67-4AA5-9740-C0DC5F324447}" srcOrd="0" destOrd="0" presId="urn:microsoft.com/office/officeart/2005/8/layout/hierarchy3"/>
    <dgm:cxn modelId="{E91999B0-A5AA-4B3F-91FF-45E8F6400BB3}" srcId="{1FAC2697-4571-4EA6-987B-B2ECB60B016B}" destId="{77D56E8D-2AC2-403C-9664-A92CFF09E3B0}" srcOrd="0" destOrd="0" parTransId="{560F2F8B-DA41-46CB-9086-5D6D1E42599F}" sibTransId="{ADA1A194-CC29-4D07-9CCA-5C8482232707}"/>
    <dgm:cxn modelId="{1CF934A6-7ACF-4542-BA22-65D48BFAF8BD}" type="presParOf" srcId="{87879342-B828-48F7-A580-83CD9A60B9F7}" destId="{91EAECBB-A248-4CB2-AC75-45CC45E9100D}" srcOrd="0" destOrd="0" presId="urn:microsoft.com/office/officeart/2005/8/layout/hierarchy3"/>
    <dgm:cxn modelId="{CE5322EF-A918-4183-B49D-4093053B5144}" type="presParOf" srcId="{91EAECBB-A248-4CB2-AC75-45CC45E9100D}" destId="{E28F4A34-98DA-4223-865C-BF4ECF80EEDA}" srcOrd="0" destOrd="0" presId="urn:microsoft.com/office/officeart/2005/8/layout/hierarchy3"/>
    <dgm:cxn modelId="{D31D5591-3E0E-45F4-9944-E94F0D0E19C4}" type="presParOf" srcId="{E28F4A34-98DA-4223-865C-BF4ECF80EEDA}" destId="{C42B3660-C995-49F2-BD11-FC677612E16D}" srcOrd="0" destOrd="0" presId="urn:microsoft.com/office/officeart/2005/8/layout/hierarchy3"/>
    <dgm:cxn modelId="{4637DCA0-C119-41CC-8722-857489C0E11E}" type="presParOf" srcId="{E28F4A34-98DA-4223-865C-BF4ECF80EEDA}" destId="{0D24133B-D827-4244-8FF9-355A73FE3296}" srcOrd="1" destOrd="0" presId="urn:microsoft.com/office/officeart/2005/8/layout/hierarchy3"/>
    <dgm:cxn modelId="{5FDF1422-E549-4A0C-9263-5296C11903B5}" type="presParOf" srcId="{91EAECBB-A248-4CB2-AC75-45CC45E9100D}" destId="{B91AFA12-C447-422E-99CE-081852593407}" srcOrd="1" destOrd="0" presId="urn:microsoft.com/office/officeart/2005/8/layout/hierarchy3"/>
    <dgm:cxn modelId="{61DA2C4C-05D4-4857-B329-6E5FF65C43D5}" type="presParOf" srcId="{B91AFA12-C447-422E-99CE-081852593407}" destId="{B00DE449-6A7A-4DDE-91F6-26C99A886746}" srcOrd="0" destOrd="0" presId="urn:microsoft.com/office/officeart/2005/8/layout/hierarchy3"/>
    <dgm:cxn modelId="{3B250C46-A0AF-4936-A429-D62CE68D892C}" type="presParOf" srcId="{B91AFA12-C447-422E-99CE-081852593407}" destId="{E9C177C5-0EAC-4BD1-A04A-B5193DDB8791}" srcOrd="1" destOrd="0" presId="urn:microsoft.com/office/officeart/2005/8/layout/hierarchy3"/>
    <dgm:cxn modelId="{6AC6C464-E57F-490D-80FB-2401699BC3CA}" type="presParOf" srcId="{87879342-B828-48F7-A580-83CD9A60B9F7}" destId="{45BAEA89-FFB5-4ADF-BF1B-DAD071D947B6}" srcOrd="1" destOrd="0" presId="urn:microsoft.com/office/officeart/2005/8/layout/hierarchy3"/>
    <dgm:cxn modelId="{0EA09DD9-DF40-4F86-A8ED-DC416EC73D24}" type="presParOf" srcId="{45BAEA89-FFB5-4ADF-BF1B-DAD071D947B6}" destId="{9ED0D656-7995-45A1-943E-FB6966E45D16}" srcOrd="0" destOrd="0" presId="urn:microsoft.com/office/officeart/2005/8/layout/hierarchy3"/>
    <dgm:cxn modelId="{E059F8E0-E538-42D4-AB3D-8F1754845308}" type="presParOf" srcId="{9ED0D656-7995-45A1-943E-FB6966E45D16}" destId="{A5725E48-5B67-4AA5-9740-C0DC5F324447}" srcOrd="0" destOrd="0" presId="urn:microsoft.com/office/officeart/2005/8/layout/hierarchy3"/>
    <dgm:cxn modelId="{118CDA39-980E-4235-9EEC-F3C7FD761B32}" type="presParOf" srcId="{9ED0D656-7995-45A1-943E-FB6966E45D16}" destId="{D2755F9D-E83E-4CA0-BD80-5755BA4F77CD}" srcOrd="1" destOrd="0" presId="urn:microsoft.com/office/officeart/2005/8/layout/hierarchy3"/>
    <dgm:cxn modelId="{03146A97-61B1-4FED-8EB4-4D305344EF26}" type="presParOf" srcId="{45BAEA89-FFB5-4ADF-BF1B-DAD071D947B6}" destId="{C358E2D5-D196-43D1-B1DA-2261E5F26F6D}" srcOrd="1" destOrd="0" presId="urn:microsoft.com/office/officeart/2005/8/layout/hierarchy3"/>
    <dgm:cxn modelId="{54E9D31C-0C7C-4537-8B56-3EABE36BC6A2}" type="presParOf" srcId="{C358E2D5-D196-43D1-B1DA-2261E5F26F6D}" destId="{A4C100C5-DA97-47B5-A94A-6AE95A8AC80F}" srcOrd="0" destOrd="0" presId="urn:microsoft.com/office/officeart/2005/8/layout/hierarchy3"/>
    <dgm:cxn modelId="{B104938C-2429-43C7-BB87-3D60017E8CE4}" type="presParOf" srcId="{C358E2D5-D196-43D1-B1DA-2261E5F26F6D}" destId="{34D8794B-B61B-4C4D-97B9-1208C445C27D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2B3660-C995-49F2-BD11-FC677612E16D}">
      <dsp:nvSpPr>
        <dsp:cNvPr id="0" name=""/>
        <dsp:cNvSpPr/>
      </dsp:nvSpPr>
      <dsp:spPr>
        <a:xfrm>
          <a:off x="144017" y="576"/>
          <a:ext cx="1663160" cy="831580"/>
        </a:xfrm>
        <a:prstGeom prst="roundRect">
          <a:avLst>
            <a:gd name="adj" fmla="val 10000"/>
          </a:avLst>
        </a:prstGeom>
        <a:solidFill>
          <a:srgbClr val="BA75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>
              <a:solidFill>
                <a:srgbClr val="000000"/>
              </a:solidFill>
            </a:rPr>
            <a:t>Butunicha</a:t>
          </a:r>
          <a:r>
            <a:rPr lang="en-US" sz="1800" b="1" kern="1200" dirty="0" smtClean="0">
              <a:solidFill>
                <a:srgbClr val="000000"/>
              </a:solidFill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</a:rPr>
            <a:t>izohlaydi</a:t>
          </a:r>
          <a:endParaRPr lang="ru-RU" sz="1800" b="1" kern="1200" dirty="0">
            <a:solidFill>
              <a:srgbClr val="000000"/>
            </a:solidFill>
          </a:endParaRPr>
        </a:p>
      </dsp:txBody>
      <dsp:txXfrm>
        <a:off x="168373" y="24932"/>
        <a:ext cx="1614448" cy="782868"/>
      </dsp:txXfrm>
    </dsp:sp>
    <dsp:sp modelId="{B00DE449-6A7A-4DDE-91F6-26C99A886746}">
      <dsp:nvSpPr>
        <dsp:cNvPr id="0" name=""/>
        <dsp:cNvSpPr/>
      </dsp:nvSpPr>
      <dsp:spPr>
        <a:xfrm>
          <a:off x="310333" y="832156"/>
          <a:ext cx="166316" cy="6236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3685"/>
              </a:lnTo>
              <a:lnTo>
                <a:pt x="166316" y="623685"/>
              </a:lnTo>
            </a:path>
          </a:pathLst>
        </a:custGeom>
        <a:noFill/>
        <a:ln w="25400" cap="flat" cmpd="sng" algn="ctr">
          <a:solidFill>
            <a:srgbClr val="7030A0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C177C5-0EAC-4BD1-A04A-B5193DDB8791}">
      <dsp:nvSpPr>
        <dsp:cNvPr id="0" name=""/>
        <dsp:cNvSpPr/>
      </dsp:nvSpPr>
      <dsp:spPr>
        <a:xfrm>
          <a:off x="476649" y="1040051"/>
          <a:ext cx="1678926" cy="831580"/>
        </a:xfrm>
        <a:prstGeom prst="roundRect">
          <a:avLst>
            <a:gd name="adj" fmla="val 10000"/>
          </a:avLst>
        </a:prstGeom>
        <a:solidFill>
          <a:srgbClr val="BA75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solidFill>
                <a:srgbClr val="000000"/>
              </a:solidFill>
            </a:rPr>
            <a:t>Dutor</a:t>
          </a:r>
          <a:r>
            <a:rPr lang="en-US" sz="1800" kern="1200" dirty="0" smtClean="0">
              <a:solidFill>
                <a:srgbClr val="000000"/>
              </a:solidFill>
            </a:rPr>
            <a:t> </a:t>
          </a:r>
          <a:r>
            <a:rPr lang="en-US" sz="1800" kern="1200" dirty="0" err="1" smtClean="0">
              <a:solidFill>
                <a:srgbClr val="000000"/>
              </a:solidFill>
            </a:rPr>
            <a:t>chalib</a:t>
          </a:r>
          <a:r>
            <a:rPr lang="en-US" sz="1800" kern="1200" dirty="0" smtClean="0">
              <a:solidFill>
                <a:srgbClr val="000000"/>
              </a:solidFill>
            </a:rPr>
            <a:t> </a:t>
          </a:r>
          <a:r>
            <a:rPr lang="en-US" sz="1800" kern="1200" dirty="0" err="1" smtClean="0">
              <a:solidFill>
                <a:srgbClr val="000000"/>
              </a:solidFill>
            </a:rPr>
            <a:t>o‘tirsam</a:t>
          </a:r>
          <a:r>
            <a:rPr lang="en-US" sz="1800" kern="1200" dirty="0" smtClean="0">
              <a:solidFill>
                <a:srgbClr val="000000"/>
              </a:solidFill>
            </a:rPr>
            <a:t>, </a:t>
          </a:r>
          <a:r>
            <a:rPr lang="en-US" sz="1800" b="1" kern="1200" dirty="0" smtClean="0">
              <a:solidFill>
                <a:srgbClr val="000000"/>
              </a:solidFill>
            </a:rPr>
            <a:t>tori </a:t>
          </a:r>
          <a:r>
            <a:rPr lang="en-US" sz="1800" b="1" kern="1200" dirty="0" err="1" smtClean="0">
              <a:solidFill>
                <a:srgbClr val="000000"/>
              </a:solidFill>
            </a:rPr>
            <a:t>uzilib</a:t>
          </a:r>
          <a:r>
            <a:rPr lang="en-US" sz="1800" b="1" kern="1200" dirty="0" smtClean="0">
              <a:solidFill>
                <a:srgbClr val="000000"/>
              </a:solidFill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</a:rPr>
            <a:t>ketdi</a:t>
          </a:r>
          <a:r>
            <a:rPr lang="en-US" sz="1800" kern="1200" dirty="0" smtClean="0">
              <a:solidFill>
                <a:srgbClr val="000000"/>
              </a:solidFill>
            </a:rPr>
            <a:t>.</a:t>
          </a:r>
          <a:endParaRPr lang="ru-RU" sz="1800" kern="1200" dirty="0">
            <a:solidFill>
              <a:srgbClr val="000000"/>
            </a:solidFill>
          </a:endParaRPr>
        </a:p>
      </dsp:txBody>
      <dsp:txXfrm>
        <a:off x="501005" y="1064407"/>
        <a:ext cx="1630214" cy="782868"/>
      </dsp:txXfrm>
    </dsp:sp>
    <dsp:sp modelId="{A5725E48-5B67-4AA5-9740-C0DC5F324447}">
      <dsp:nvSpPr>
        <dsp:cNvPr id="0" name=""/>
        <dsp:cNvSpPr/>
      </dsp:nvSpPr>
      <dsp:spPr>
        <a:xfrm>
          <a:off x="2238734" y="576"/>
          <a:ext cx="1663160" cy="831580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/>
            <a:t>Biror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bo‘lakni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izohlaydi</a:t>
          </a:r>
          <a:endParaRPr lang="ru-RU" sz="1800" b="1" kern="1200" dirty="0"/>
        </a:p>
      </dsp:txBody>
      <dsp:txXfrm>
        <a:off x="2263090" y="24932"/>
        <a:ext cx="1614448" cy="782868"/>
      </dsp:txXfrm>
    </dsp:sp>
    <dsp:sp modelId="{A4C100C5-DA97-47B5-A94A-6AE95A8AC80F}">
      <dsp:nvSpPr>
        <dsp:cNvPr id="0" name=""/>
        <dsp:cNvSpPr/>
      </dsp:nvSpPr>
      <dsp:spPr>
        <a:xfrm>
          <a:off x="2405050" y="832156"/>
          <a:ext cx="166316" cy="6236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3685"/>
              </a:lnTo>
              <a:lnTo>
                <a:pt x="166316" y="623685"/>
              </a:lnTo>
            </a:path>
          </a:pathLst>
        </a:custGeom>
        <a:noFill/>
        <a:ln w="25400" cap="flat" cmpd="sng" algn="ctr">
          <a:solidFill>
            <a:srgbClr val="FF9900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D8794B-B61B-4C4D-97B9-1208C445C27D}">
      <dsp:nvSpPr>
        <dsp:cNvPr id="0" name=""/>
        <dsp:cNvSpPr/>
      </dsp:nvSpPr>
      <dsp:spPr>
        <a:xfrm>
          <a:off x="2571366" y="1040051"/>
          <a:ext cx="1691021" cy="831580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>
              <a:solidFill>
                <a:srgbClr val="000000"/>
              </a:solidFill>
            </a:rPr>
            <a:t>Shuni</a:t>
          </a:r>
          <a:r>
            <a:rPr lang="en-US" sz="1800" kern="1200" dirty="0" smtClean="0">
              <a:solidFill>
                <a:srgbClr val="000000"/>
              </a:solidFill>
            </a:rPr>
            <a:t> </a:t>
          </a:r>
          <a:r>
            <a:rPr lang="en-US" sz="1800" kern="1200" dirty="0" err="1" smtClean="0">
              <a:solidFill>
                <a:srgbClr val="000000"/>
              </a:solidFill>
            </a:rPr>
            <a:t>bilingki</a:t>
          </a:r>
          <a:r>
            <a:rPr lang="en-US" sz="1800" kern="1200" dirty="0" smtClean="0">
              <a:solidFill>
                <a:srgbClr val="000000"/>
              </a:solidFill>
            </a:rPr>
            <a:t>, </a:t>
          </a:r>
          <a:r>
            <a:rPr lang="en-US" sz="1800" kern="1200" dirty="0" err="1" smtClean="0">
              <a:solidFill>
                <a:srgbClr val="000000"/>
              </a:solidFill>
            </a:rPr>
            <a:t>kurashchilar</a:t>
          </a:r>
          <a:r>
            <a:rPr lang="en-US" sz="1800" kern="1200" dirty="0" smtClean="0">
              <a:solidFill>
                <a:srgbClr val="000000"/>
              </a:solidFill>
            </a:rPr>
            <a:t> </a:t>
          </a:r>
          <a:r>
            <a:rPr lang="en-US" sz="1800" kern="1200" dirty="0" err="1" smtClean="0">
              <a:solidFill>
                <a:srgbClr val="000000"/>
              </a:solidFill>
            </a:rPr>
            <a:t>yolg‘iz</a:t>
          </a:r>
          <a:r>
            <a:rPr lang="en-US" sz="1800" kern="1200" dirty="0" smtClean="0">
              <a:solidFill>
                <a:srgbClr val="000000"/>
              </a:solidFill>
            </a:rPr>
            <a:t> </a:t>
          </a:r>
          <a:r>
            <a:rPr lang="en-US" sz="1800" kern="1200" dirty="0" err="1" smtClean="0">
              <a:solidFill>
                <a:srgbClr val="000000"/>
              </a:solidFill>
            </a:rPr>
            <a:t>emas</a:t>
          </a:r>
          <a:r>
            <a:rPr lang="en-US" sz="1800" kern="1200" dirty="0" smtClean="0">
              <a:solidFill>
                <a:srgbClr val="000000"/>
              </a:solidFill>
            </a:rPr>
            <a:t>.</a:t>
          </a:r>
          <a:endParaRPr lang="ru-RU" sz="1800" kern="1200" dirty="0">
            <a:solidFill>
              <a:srgbClr val="000000"/>
            </a:solidFill>
          </a:endParaRPr>
        </a:p>
      </dsp:txBody>
      <dsp:txXfrm>
        <a:off x="2595722" y="1064407"/>
        <a:ext cx="1642309" cy="7828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5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90" y="295747"/>
            <a:ext cx="3297491" cy="385275"/>
          </a:xfrm>
          <a:prstGeom prst="rect">
            <a:avLst/>
          </a:prstGeom>
        </p:spPr>
        <p:txBody>
          <a:bodyPr vert="horz" wrap="square" lIns="0" tIns="14582" rIns="0" bIns="0" rtlCol="0" anchor="ctr">
            <a:spAutoFit/>
          </a:bodyPr>
          <a:lstStyle/>
          <a:p>
            <a:pPr marL="12680" algn="l">
              <a:spcBef>
                <a:spcPts val="114"/>
              </a:spcBef>
            </a:pP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800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23806" y="1296008"/>
            <a:ext cx="3006825" cy="806609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marL="18386">
              <a:spcAft>
                <a:spcPts val="1200"/>
              </a:spcAft>
            </a:pPr>
            <a:r>
              <a:rPr lang="nn-NO" sz="2400" b="1" dirty="0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Mavzu:</a:t>
            </a:r>
            <a:r>
              <a:rPr lang="ru-RU" sz="2400" b="1" dirty="0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endParaRPr lang="en-US" sz="2400" b="1" dirty="0" smtClean="0">
              <a:solidFill>
                <a:schemeClr val="tx1">
                  <a:lumMod val="50000"/>
                </a:schemeClr>
              </a:solidFill>
              <a:latin typeface="Arial"/>
              <a:cs typeface="Arial"/>
            </a:endParaRPr>
          </a:p>
          <a:p>
            <a:pPr marL="18386" algn="ctr">
              <a:lnSpc>
                <a:spcPts val="1952"/>
              </a:lnSpc>
              <a:spcBef>
                <a:spcPts val="110"/>
              </a:spcBef>
            </a:pP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Bosh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va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ergash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 gap</a:t>
            </a:r>
            <a:endParaRPr lang="nn-NO" sz="2400" b="1" dirty="0">
              <a:solidFill>
                <a:schemeClr val="tx1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38214" y="1245561"/>
            <a:ext cx="267742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>
              <a:solidFill>
                <a:srgbClr val="FF0000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33733" y="2096800"/>
            <a:ext cx="272223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571913" y="215888"/>
            <a:ext cx="727238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571912" y="227771"/>
            <a:ext cx="72723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571913" y="354808"/>
            <a:ext cx="727238" cy="289164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en-US"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 9-</a:t>
            </a:r>
            <a:r>
              <a:rPr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800" b="1" dirty="0"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13" y="2916188"/>
            <a:ext cx="5681275" cy="323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857" y="1151992"/>
            <a:ext cx="1584176" cy="17641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2" name="Group 9253"/>
          <p:cNvGrpSpPr/>
          <p:nvPr/>
        </p:nvGrpSpPr>
        <p:grpSpPr>
          <a:xfrm>
            <a:off x="251433" y="143880"/>
            <a:ext cx="745174" cy="695754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8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19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2" name="TextBox 1"/>
          <p:cNvSpPr txBox="1"/>
          <p:nvPr/>
        </p:nvSpPr>
        <p:spPr>
          <a:xfrm>
            <a:off x="505956" y="2407189"/>
            <a:ext cx="35473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i="1" dirty="0" err="1" smtClean="0">
                <a:solidFill>
                  <a:srgbClr val="000000"/>
                </a:solidFill>
              </a:rPr>
              <a:t>Umirov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Javlon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Muxamedovich</a:t>
            </a:r>
            <a:r>
              <a:rPr lang="en-US" sz="1400" i="1" dirty="0" smtClean="0">
                <a:solidFill>
                  <a:srgbClr val="000000"/>
                </a:solidFill>
              </a:rPr>
              <a:t/>
            </a:r>
            <a:br>
              <a:rPr lang="en-US" sz="1400" i="1" dirty="0" smtClean="0">
                <a:solidFill>
                  <a:srgbClr val="000000"/>
                </a:solidFill>
              </a:rPr>
            </a:br>
            <a:r>
              <a:rPr lang="en-US" sz="1400" i="1" dirty="0" smtClean="0">
                <a:solidFill>
                  <a:srgbClr val="000000"/>
                </a:solidFill>
              </a:rPr>
              <a:t>Toshkent </a:t>
            </a:r>
            <a:r>
              <a:rPr lang="en-US" sz="1400" i="1" dirty="0" err="1" smtClean="0">
                <a:solidFill>
                  <a:srgbClr val="000000"/>
                </a:solidFill>
              </a:rPr>
              <a:t>viloyati</a:t>
            </a:r>
            <a:r>
              <a:rPr lang="en-US" sz="1400" i="1" dirty="0" smtClean="0">
                <a:solidFill>
                  <a:srgbClr val="000000"/>
                </a:solidFill>
              </a:rPr>
              <a:t> 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Chirchiq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tumani</a:t>
            </a:r>
            <a:r>
              <a:rPr lang="en-US" sz="1400" i="1" dirty="0" smtClean="0">
                <a:solidFill>
                  <a:srgbClr val="000000"/>
                </a:solidFill>
              </a:rPr>
              <a:t> 21-umumiy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ta’lim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maktabi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o‘qituvchisi</a:t>
            </a:r>
            <a:endParaRPr lang="ru-RU" sz="14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82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  <p:bldP spid="16" grpId="0" animBg="1"/>
      <p:bldP spid="17" grpId="0" animBg="1"/>
      <p:bldP spid="20" grpId="0" animBg="1"/>
      <p:bldP spid="21" grpId="0" animBg="1"/>
      <p:bldP spid="23" grpId="0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99605" y="1043980"/>
            <a:ext cx="184731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9425" y="654194"/>
            <a:ext cx="5436604" cy="1015663"/>
          </a:xfrm>
          <a:prstGeom prst="rect">
            <a:avLst/>
          </a:prstGeom>
          <a:ln>
            <a:solidFill>
              <a:srgbClr val="66FF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" sz="2000" dirty="0" smtClean="0"/>
              <a:t>    1.Agar </a:t>
            </a:r>
            <a:r>
              <a:rPr lang="es-ES" sz="2000" dirty="0"/>
              <a:t>arqondan qo‘llari chiqib ketsa, </a:t>
            </a:r>
            <a:r>
              <a:rPr lang="es-ES" sz="2000" dirty="0" smtClean="0"/>
              <a:t>to tuman tarqalguncha yo‘l </a:t>
            </a:r>
            <a:r>
              <a:rPr lang="es-ES" sz="2000" dirty="0"/>
              <a:t>topolmay sarson bo‘lib yuraveradilar.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425" y="103810"/>
            <a:ext cx="5364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84-mashq</a:t>
            </a:r>
            <a:endParaRPr lang="ru-RU" sz="20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050443" y="1764060"/>
            <a:ext cx="16225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00FF"/>
                </a:solidFill>
              </a:rPr>
              <a:t>Nima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qilsa</a:t>
            </a:r>
            <a:r>
              <a:rPr lang="en-US" sz="2000" b="1" dirty="0" smtClean="0">
                <a:solidFill>
                  <a:srgbClr val="0000FF"/>
                </a:solidFill>
              </a:rPr>
              <a:t>?</a:t>
            </a:r>
            <a:endParaRPr lang="ru-RU" sz="2000" b="1" dirty="0">
              <a:solidFill>
                <a:srgbClr val="0000FF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619585" y="2236178"/>
            <a:ext cx="864096" cy="824025"/>
          </a:xfrm>
          <a:prstGeom prst="ellipse">
            <a:avLst/>
          </a:prstGeom>
          <a:ln>
            <a:solidFill>
              <a:srgbClr val="000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03761" y="2236178"/>
            <a:ext cx="864096" cy="824026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>
            <a:stCxn id="9" idx="6"/>
            <a:endCxn id="10" idx="1"/>
          </p:cNvCxnSpPr>
          <p:nvPr/>
        </p:nvCxnSpPr>
        <p:spPr>
          <a:xfrm>
            <a:off x="2483681" y="2648191"/>
            <a:ext cx="720080" cy="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40455548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 animBg="1"/>
      <p:bldP spid="6" grpId="0"/>
      <p:bldP spid="2" grpId="0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99605" y="1043980"/>
            <a:ext cx="184731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9425" y="654194"/>
            <a:ext cx="5436604" cy="1015663"/>
          </a:xfrm>
          <a:prstGeom prst="rect">
            <a:avLst/>
          </a:prstGeom>
          <a:ln>
            <a:solidFill>
              <a:srgbClr val="66FF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000" dirty="0"/>
              <a:t>2. </a:t>
            </a:r>
            <a:r>
              <a:rPr lang="en-US" sz="2000" dirty="0" err="1" smtClean="0"/>
              <a:t>Shuni</a:t>
            </a:r>
            <a:r>
              <a:rPr lang="en-US" sz="2000" dirty="0" smtClean="0"/>
              <a:t> </a:t>
            </a:r>
            <a:r>
              <a:rPr lang="en-US" sz="2000" dirty="0" err="1" smtClean="0"/>
              <a:t>mamnuniyat</a:t>
            </a:r>
            <a:r>
              <a:rPr lang="en-US" sz="2000" dirty="0" smtClean="0"/>
              <a:t> </a:t>
            </a:r>
            <a:r>
              <a:rPr lang="en-US" sz="2000" dirty="0" err="1"/>
              <a:t>bilan</a:t>
            </a:r>
            <a:r>
              <a:rPr lang="en-US" sz="2000" dirty="0"/>
              <a:t> </a:t>
            </a:r>
            <a:r>
              <a:rPr lang="en-US" sz="2000" dirty="0" err="1"/>
              <a:t>ta’kidlaymanki</a:t>
            </a:r>
            <a:r>
              <a:rPr lang="en-US" sz="2000" dirty="0"/>
              <a:t>, </a:t>
            </a:r>
            <a:r>
              <a:rPr lang="en-US" sz="2000" dirty="0" err="1"/>
              <a:t>mening</a:t>
            </a:r>
            <a:r>
              <a:rPr lang="en-US" sz="2000" dirty="0"/>
              <a:t> </a:t>
            </a:r>
            <a:r>
              <a:rPr lang="en-US" sz="2000" dirty="0" err="1"/>
              <a:t>kasb</a:t>
            </a:r>
            <a:r>
              <a:rPr lang="en-US" sz="2000" dirty="0"/>
              <a:t> </a:t>
            </a:r>
            <a:r>
              <a:rPr lang="en-US" sz="2000" dirty="0" err="1" smtClean="0"/>
              <a:t>tanlashimga</a:t>
            </a:r>
            <a:r>
              <a:rPr lang="en-US" sz="2000" dirty="0" smtClean="0"/>
              <a:t> </a:t>
            </a:r>
            <a:r>
              <a:rPr lang="en-US" sz="2000" dirty="0" err="1" smtClean="0"/>
              <a:t>otamning</a:t>
            </a:r>
            <a:r>
              <a:rPr lang="en-US" sz="2000" dirty="0" smtClean="0"/>
              <a:t> </a:t>
            </a:r>
            <a:r>
              <a:rPr lang="en-US" sz="2000" dirty="0" err="1"/>
              <a:t>do‘mbirasi</a:t>
            </a:r>
            <a:r>
              <a:rPr lang="en-US" sz="2000" dirty="0"/>
              <a:t> </a:t>
            </a:r>
            <a:r>
              <a:rPr lang="en-US" sz="2000" dirty="0" err="1"/>
              <a:t>sababchi</a:t>
            </a:r>
            <a:r>
              <a:rPr lang="en-US" sz="2000" dirty="0"/>
              <a:t> </a:t>
            </a:r>
            <a:r>
              <a:rPr lang="en-US" sz="2000" dirty="0" err="1"/>
              <a:t>bo‘lgan</a:t>
            </a:r>
            <a:r>
              <a:rPr lang="en-US" sz="2000" dirty="0"/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425" y="103810"/>
            <a:ext cx="5364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84-mashq</a:t>
            </a:r>
            <a:endParaRPr lang="ru-RU" sz="20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263643" y="1728056"/>
            <a:ext cx="11961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FF0000"/>
                </a:solidFill>
              </a:rPr>
              <a:t>Nimani</a:t>
            </a:r>
            <a:r>
              <a:rPr lang="en-US" sz="2000" b="1" dirty="0" smtClean="0">
                <a:solidFill>
                  <a:srgbClr val="FF0000"/>
                </a:solidFill>
              </a:rPr>
              <a:t>?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131753" y="2160105"/>
            <a:ext cx="991836" cy="900099"/>
          </a:xfrm>
          <a:prstGeom prst="ellipse">
            <a:avLst/>
          </a:prstGeom>
          <a:ln>
            <a:solidFill>
              <a:srgbClr val="000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516284" y="2160104"/>
            <a:ext cx="936104" cy="9001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 smtClean="0">
                <a:solidFill>
                  <a:srgbClr val="0000FF"/>
                </a:solidFill>
              </a:rPr>
              <a:t>Shuni</a:t>
            </a:r>
            <a:endParaRPr lang="ru-RU" sz="1800" b="1" dirty="0">
              <a:solidFill>
                <a:srgbClr val="0000FF"/>
              </a:solidFill>
            </a:endParaRPr>
          </a:p>
        </p:txBody>
      </p:sp>
      <p:cxnSp>
        <p:nvCxnSpPr>
          <p:cNvPr id="13" name="Прямая со стрелкой 12"/>
          <p:cNvCxnSpPr>
            <a:stCxn id="11" idx="2"/>
            <a:endCxn id="12" idx="3"/>
          </p:cNvCxnSpPr>
          <p:nvPr/>
        </p:nvCxnSpPr>
        <p:spPr>
          <a:xfrm flipH="1" flipV="1">
            <a:off x="2452388" y="2610154"/>
            <a:ext cx="679365" cy="1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2577658" y="2232112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0000FF"/>
                </a:solidFill>
              </a:rPr>
              <a:t>-</a:t>
            </a:r>
            <a:r>
              <a:rPr lang="en-US" sz="1800" b="1" dirty="0" err="1" smtClean="0">
                <a:solidFill>
                  <a:srgbClr val="0000FF"/>
                </a:solidFill>
              </a:rPr>
              <a:t>ki</a:t>
            </a:r>
            <a:r>
              <a:rPr lang="en-US" sz="1800" b="1" dirty="0" smtClean="0">
                <a:solidFill>
                  <a:srgbClr val="0000FF"/>
                </a:solidFill>
              </a:rPr>
              <a:t>,</a:t>
            </a:r>
            <a:endParaRPr lang="ru-RU" sz="18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2164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 animBg="1"/>
      <p:bldP spid="6" grpId="0"/>
      <p:bldP spid="2" grpId="0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99605" y="1043980"/>
            <a:ext cx="184731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9425" y="654194"/>
            <a:ext cx="5436604" cy="1015663"/>
          </a:xfrm>
          <a:prstGeom prst="rect">
            <a:avLst/>
          </a:prstGeom>
          <a:ln>
            <a:solidFill>
              <a:srgbClr val="66FF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000" dirty="0" smtClean="0"/>
              <a:t>3. </a:t>
            </a:r>
            <a:r>
              <a:rPr lang="en-US" sz="2000" dirty="0" err="1" smtClean="0"/>
              <a:t>Topgan</a:t>
            </a:r>
            <a:r>
              <a:rPr lang="en-US" sz="2000" dirty="0" smtClean="0"/>
              <a:t> </a:t>
            </a:r>
            <a:r>
              <a:rPr lang="en-US" sz="2000" dirty="0" err="1"/>
              <a:t>obro‘ni</a:t>
            </a:r>
            <a:r>
              <a:rPr lang="en-US" sz="2000" dirty="0"/>
              <a:t> </a:t>
            </a:r>
            <a:r>
              <a:rPr lang="en-US" sz="2000" dirty="0" err="1"/>
              <a:t>yo‘qotmaslik</a:t>
            </a:r>
            <a:r>
              <a:rPr lang="en-US" sz="2000" dirty="0"/>
              <a:t> </a:t>
            </a:r>
            <a:r>
              <a:rPr lang="en-US" sz="2000" dirty="0" err="1"/>
              <a:t>shart</a:t>
            </a:r>
            <a:r>
              <a:rPr lang="en-US" sz="2000" dirty="0"/>
              <a:t>, </a:t>
            </a:r>
            <a:r>
              <a:rPr lang="en-US" sz="2000" dirty="0" err="1"/>
              <a:t>chunki</a:t>
            </a:r>
            <a:r>
              <a:rPr lang="en-US" sz="2000" dirty="0"/>
              <a:t> </a:t>
            </a:r>
            <a:r>
              <a:rPr lang="en-US" sz="2000" dirty="0" err="1"/>
              <a:t>obro</a:t>
            </a:r>
            <a:r>
              <a:rPr lang="en-US" sz="2000" dirty="0"/>
              <a:t>‘ </a:t>
            </a:r>
            <a:r>
              <a:rPr lang="en-US" sz="2000" dirty="0" err="1"/>
              <a:t>ko‘ylak</a:t>
            </a:r>
            <a:r>
              <a:rPr lang="en-US" sz="2000" dirty="0"/>
              <a:t> </a:t>
            </a:r>
            <a:r>
              <a:rPr lang="en-US" sz="2000" dirty="0" err="1" smtClean="0"/>
              <a:t>emaski</a:t>
            </a:r>
            <a:r>
              <a:rPr lang="en-US" sz="2000" dirty="0" smtClean="0"/>
              <a:t>, </a:t>
            </a:r>
            <a:r>
              <a:rPr lang="en-US" sz="2000" dirty="0" err="1" smtClean="0"/>
              <a:t>yangisini</a:t>
            </a:r>
            <a:r>
              <a:rPr lang="en-US" sz="2000" dirty="0" smtClean="0"/>
              <a:t> </a:t>
            </a:r>
            <a:r>
              <a:rPr lang="en-US" sz="2000" dirty="0" err="1"/>
              <a:t>bozordan</a:t>
            </a:r>
            <a:r>
              <a:rPr lang="en-US" sz="2000" dirty="0"/>
              <a:t> </a:t>
            </a:r>
            <a:r>
              <a:rPr lang="en-US" sz="2000" dirty="0" err="1"/>
              <a:t>olsang</a:t>
            </a:r>
            <a:r>
              <a:rPr lang="en-US" sz="2000" dirty="0"/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425" y="103810"/>
            <a:ext cx="5364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84-mashq</a:t>
            </a:r>
            <a:endParaRPr lang="ru-RU" sz="20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1956667" y="1728056"/>
            <a:ext cx="18101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FF0000"/>
                </a:solidFill>
              </a:rPr>
              <a:t>Nima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uchun</a:t>
            </a:r>
            <a:r>
              <a:rPr lang="en-US" sz="2000" b="1" dirty="0" smtClean="0">
                <a:solidFill>
                  <a:srgbClr val="FF0000"/>
                </a:solidFill>
              </a:rPr>
              <a:t>?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358422" y="2158311"/>
            <a:ext cx="991836" cy="900099"/>
          </a:xfrm>
          <a:prstGeom prst="ellipse">
            <a:avLst/>
          </a:prstGeom>
          <a:ln>
            <a:solidFill>
              <a:srgbClr val="000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516284" y="2160104"/>
            <a:ext cx="936104" cy="9001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b="1" dirty="0">
              <a:solidFill>
                <a:srgbClr val="0000FF"/>
              </a:solidFill>
            </a:endParaRPr>
          </a:p>
        </p:txBody>
      </p:sp>
      <p:cxnSp>
        <p:nvCxnSpPr>
          <p:cNvPr id="13" name="Прямая со стрелкой 12"/>
          <p:cNvCxnSpPr>
            <a:stCxn id="11" idx="2"/>
            <a:endCxn id="12" idx="3"/>
          </p:cNvCxnSpPr>
          <p:nvPr/>
        </p:nvCxnSpPr>
        <p:spPr>
          <a:xfrm flipH="1">
            <a:off x="2452388" y="2608361"/>
            <a:ext cx="906034" cy="1793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2447677" y="2232112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0000FF"/>
                </a:solidFill>
              </a:rPr>
              <a:t>,</a:t>
            </a:r>
            <a:r>
              <a:rPr lang="en-US" sz="1800" b="1" dirty="0" err="1" smtClean="0">
                <a:solidFill>
                  <a:srgbClr val="0000FF"/>
                </a:solidFill>
              </a:rPr>
              <a:t>chunki</a:t>
            </a:r>
            <a:endParaRPr lang="ru-RU" sz="18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8135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 animBg="1"/>
      <p:bldP spid="6" grpId="0"/>
      <p:bldP spid="2" grpId="0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99605" y="1043980"/>
            <a:ext cx="184731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9425" y="654194"/>
            <a:ext cx="5436604" cy="2246769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000" dirty="0" smtClean="0"/>
              <a:t>     </a:t>
            </a:r>
            <a:r>
              <a:rPr lang="en-US" sz="2000" dirty="0" err="1" smtClean="0"/>
              <a:t>Ravshanlik</a:t>
            </a:r>
            <a:r>
              <a:rPr lang="en-US" sz="2000" dirty="0" smtClean="0"/>
              <a:t> </a:t>
            </a:r>
            <a:r>
              <a:rPr lang="en-US" sz="2000" dirty="0" err="1"/>
              <a:t>tilning</a:t>
            </a:r>
            <a:r>
              <a:rPr lang="en-US" sz="2000" dirty="0"/>
              <a:t> </a:t>
            </a:r>
            <a:r>
              <a:rPr lang="en-US" sz="2000" dirty="0" err="1"/>
              <a:t>asosiy</a:t>
            </a:r>
            <a:r>
              <a:rPr lang="en-US" sz="2000" dirty="0"/>
              <a:t> </a:t>
            </a:r>
            <a:r>
              <a:rPr lang="en-US" sz="2000" dirty="0" err="1"/>
              <a:t>fazilatidir</a:t>
            </a:r>
            <a:r>
              <a:rPr lang="en-US" sz="2000" dirty="0"/>
              <a:t>. </a:t>
            </a:r>
            <a:r>
              <a:rPr lang="en-US" sz="2000" dirty="0" err="1"/>
              <a:t>Fikr</a:t>
            </a:r>
            <a:r>
              <a:rPr lang="en-US" sz="2000" dirty="0"/>
              <a:t> </a:t>
            </a:r>
            <a:r>
              <a:rPr lang="en-US" sz="2000" dirty="0" err="1"/>
              <a:t>tiniq</a:t>
            </a:r>
            <a:r>
              <a:rPr lang="en-US" sz="2000" dirty="0"/>
              <a:t> </a:t>
            </a:r>
            <a:r>
              <a:rPr lang="en-US" sz="2000" dirty="0" err="1"/>
              <a:t>bo‘lsa</a:t>
            </a:r>
            <a:r>
              <a:rPr lang="en-US" sz="2000" dirty="0"/>
              <a:t>, </a:t>
            </a:r>
            <a:r>
              <a:rPr lang="en-US" sz="2000" dirty="0" err="1" smtClean="0"/>
              <a:t>nutq</a:t>
            </a:r>
            <a:r>
              <a:rPr lang="en-US" sz="2000" dirty="0" smtClean="0"/>
              <a:t> </a:t>
            </a:r>
            <a:r>
              <a:rPr lang="en-US" sz="2000" dirty="0" err="1" smtClean="0"/>
              <a:t>ravon</a:t>
            </a:r>
            <a:r>
              <a:rPr lang="en-US" sz="2000" dirty="0" smtClean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chiroyli</a:t>
            </a:r>
            <a:r>
              <a:rPr lang="en-US" sz="2000" dirty="0"/>
              <a:t> </a:t>
            </a:r>
            <a:r>
              <a:rPr lang="en-US" sz="2000" dirty="0" err="1"/>
              <a:t>bo‘ladi</a:t>
            </a:r>
            <a:r>
              <a:rPr lang="en-US" sz="2000" dirty="0"/>
              <a:t>. </a:t>
            </a:r>
            <a:r>
              <a:rPr lang="en-US" sz="2000" dirty="0" err="1"/>
              <a:t>Shoshilib</a:t>
            </a:r>
            <a:r>
              <a:rPr lang="en-US" sz="2000" dirty="0"/>
              <a:t>, </a:t>
            </a:r>
            <a:r>
              <a:rPr lang="en-US" sz="2000" dirty="0" err="1"/>
              <a:t>uzuq-yuluq</a:t>
            </a:r>
            <a:r>
              <a:rPr lang="en-US" sz="2000" dirty="0"/>
              <a:t> </a:t>
            </a:r>
            <a:r>
              <a:rPr lang="en-US" sz="2000" dirty="0" err="1"/>
              <a:t>gapirgan</a:t>
            </a:r>
            <a:r>
              <a:rPr lang="en-US" sz="2000" dirty="0"/>
              <a:t> </a:t>
            </a:r>
            <a:r>
              <a:rPr lang="en-US" sz="2000" dirty="0" err="1" smtClean="0"/>
              <a:t>odam</a:t>
            </a:r>
            <a:r>
              <a:rPr lang="en-US" sz="2000" dirty="0" smtClean="0"/>
              <a:t> </a:t>
            </a:r>
            <a:r>
              <a:rPr lang="en-US" sz="2000" dirty="0" err="1" smtClean="0"/>
              <a:t>so‘z</a:t>
            </a:r>
            <a:r>
              <a:rPr lang="en-US" sz="2000" dirty="0" smtClean="0"/>
              <a:t> </a:t>
            </a:r>
            <a:r>
              <a:rPr lang="en-US" sz="2000" dirty="0" err="1"/>
              <a:t>ustasi</a:t>
            </a:r>
            <a:r>
              <a:rPr lang="en-US" sz="2000" dirty="0"/>
              <a:t> </a:t>
            </a:r>
            <a:r>
              <a:rPr lang="en-US" sz="2000" dirty="0" err="1"/>
              <a:t>sanalmaydi</a:t>
            </a:r>
            <a:r>
              <a:rPr lang="en-US" sz="2000" dirty="0"/>
              <a:t>. </a:t>
            </a:r>
            <a:r>
              <a:rPr lang="en-US" sz="2000" dirty="0" err="1"/>
              <a:t>Shuni</a:t>
            </a:r>
            <a:r>
              <a:rPr lang="en-US" sz="2000" dirty="0"/>
              <a:t> </a:t>
            </a:r>
            <a:r>
              <a:rPr lang="en-US" sz="2000" dirty="0" err="1"/>
              <a:t>bilingki</a:t>
            </a:r>
            <a:r>
              <a:rPr lang="en-US" sz="2000" dirty="0"/>
              <a:t>, </a:t>
            </a:r>
            <a:r>
              <a:rPr lang="en-US" sz="2000" dirty="0" err="1"/>
              <a:t>bunday</a:t>
            </a:r>
            <a:r>
              <a:rPr lang="en-US" sz="2000" dirty="0"/>
              <a:t> </a:t>
            </a:r>
            <a:r>
              <a:rPr lang="en-US" sz="2000" dirty="0" err="1"/>
              <a:t>odamlar</a:t>
            </a:r>
            <a:r>
              <a:rPr lang="en-US" sz="2000" dirty="0"/>
              <a:t>, </a:t>
            </a:r>
            <a:r>
              <a:rPr lang="en-US" sz="2000" dirty="0" err="1" smtClean="0"/>
              <a:t>ko‘pincha</a:t>
            </a:r>
            <a:r>
              <a:rPr lang="en-US" sz="2000" dirty="0" smtClean="0"/>
              <a:t>, </a:t>
            </a:r>
            <a:r>
              <a:rPr lang="en-US" sz="2000" dirty="0" err="1" smtClean="0"/>
              <a:t>maqtanchoq</a:t>
            </a:r>
            <a:r>
              <a:rPr lang="en-US" sz="2000" dirty="0" smtClean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yolg‘onchi</a:t>
            </a:r>
            <a:r>
              <a:rPr lang="en-US" sz="2000" dirty="0"/>
              <a:t> </a:t>
            </a:r>
            <a:r>
              <a:rPr lang="en-US" sz="2000" dirty="0" err="1"/>
              <a:t>bo‘ladi</a:t>
            </a:r>
            <a:r>
              <a:rPr lang="en-US" sz="2000" dirty="0"/>
              <a:t>. </a:t>
            </a:r>
            <a:r>
              <a:rPr lang="en-US" sz="2000" dirty="0" err="1"/>
              <a:t>Demak</a:t>
            </a:r>
            <a:r>
              <a:rPr lang="en-US" sz="2000" dirty="0"/>
              <a:t>, </a:t>
            </a:r>
            <a:r>
              <a:rPr lang="en-US" sz="2000" dirty="0" err="1"/>
              <a:t>o‘z</a:t>
            </a:r>
            <a:r>
              <a:rPr lang="en-US" sz="2000" dirty="0"/>
              <a:t> </a:t>
            </a:r>
            <a:r>
              <a:rPr lang="en-US" sz="2000" dirty="0" err="1"/>
              <a:t>fikrini</a:t>
            </a:r>
            <a:r>
              <a:rPr lang="en-US" sz="2000" dirty="0"/>
              <a:t> </a:t>
            </a:r>
            <a:r>
              <a:rPr lang="en-US" sz="2000" dirty="0" err="1" smtClean="0"/>
              <a:t>o‘ylab,bosiqlik</a:t>
            </a:r>
            <a:r>
              <a:rPr lang="en-US" sz="2000" dirty="0" smtClean="0"/>
              <a:t> </a:t>
            </a:r>
            <a:r>
              <a:rPr lang="en-US" sz="2000" dirty="0" err="1"/>
              <a:t>bilan</a:t>
            </a:r>
            <a:r>
              <a:rPr lang="en-US" sz="2000" dirty="0"/>
              <a:t> </a:t>
            </a:r>
            <a:r>
              <a:rPr lang="en-US" sz="2000" dirty="0" err="1"/>
              <a:t>gapirgan</a:t>
            </a:r>
            <a:r>
              <a:rPr lang="en-US" sz="2000" dirty="0"/>
              <a:t> </a:t>
            </a:r>
            <a:r>
              <a:rPr lang="en-US" sz="2000" dirty="0" err="1"/>
              <a:t>odam</a:t>
            </a:r>
            <a:r>
              <a:rPr lang="en-US" sz="2000" dirty="0"/>
              <a:t> </a:t>
            </a:r>
            <a:r>
              <a:rPr lang="en-US" sz="2000" dirty="0" err="1"/>
              <a:t>har</a:t>
            </a:r>
            <a:r>
              <a:rPr lang="en-US" sz="2000" dirty="0"/>
              <a:t> </a:t>
            </a:r>
            <a:r>
              <a:rPr lang="en-US" sz="2000" dirty="0" err="1"/>
              <a:t>doim</a:t>
            </a:r>
            <a:r>
              <a:rPr lang="en-US" sz="2000" dirty="0"/>
              <a:t> </a:t>
            </a:r>
            <a:r>
              <a:rPr lang="en-US" sz="2000" dirty="0" err="1"/>
              <a:t>yutadi</a:t>
            </a:r>
            <a:r>
              <a:rPr lang="en-US" sz="2000" dirty="0"/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425" y="103810"/>
            <a:ext cx="5364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85-mashq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7157227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 animBg="1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99605" y="1043980"/>
            <a:ext cx="184731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9425" y="575928"/>
            <a:ext cx="5436604" cy="400110"/>
          </a:xfrm>
          <a:prstGeom prst="rect">
            <a:avLst/>
          </a:prstGeom>
          <a:ln>
            <a:solidFill>
              <a:srgbClr val="00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000" dirty="0" err="1" smtClean="0"/>
              <a:t>Fikr</a:t>
            </a:r>
            <a:r>
              <a:rPr lang="en-US" sz="2000" dirty="0" smtClean="0"/>
              <a:t> </a:t>
            </a:r>
            <a:r>
              <a:rPr lang="en-US" sz="2000" dirty="0" err="1"/>
              <a:t>tiniq</a:t>
            </a:r>
            <a:r>
              <a:rPr lang="en-US" sz="2000" dirty="0"/>
              <a:t> </a:t>
            </a:r>
            <a:r>
              <a:rPr lang="en-US" sz="2000" dirty="0" err="1"/>
              <a:t>bo‘l</a:t>
            </a:r>
            <a:r>
              <a:rPr lang="en-US" sz="2000" b="1" dirty="0" err="1">
                <a:solidFill>
                  <a:srgbClr val="0000FF"/>
                </a:solidFill>
              </a:rPr>
              <a:t>sa</a:t>
            </a:r>
            <a:r>
              <a:rPr lang="en-US" sz="2000" dirty="0"/>
              <a:t>, </a:t>
            </a:r>
            <a:r>
              <a:rPr lang="en-US" sz="2000" dirty="0" err="1" smtClean="0"/>
              <a:t>nutq</a:t>
            </a:r>
            <a:r>
              <a:rPr lang="en-US" sz="2000" dirty="0" smtClean="0"/>
              <a:t> </a:t>
            </a:r>
            <a:r>
              <a:rPr lang="en-US" sz="2000" dirty="0" err="1" smtClean="0"/>
              <a:t>ravon</a:t>
            </a:r>
            <a:r>
              <a:rPr lang="en-US" sz="2000" dirty="0" smtClean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chiroyli</a:t>
            </a:r>
            <a:r>
              <a:rPr lang="en-US" sz="2000" dirty="0"/>
              <a:t> </a:t>
            </a:r>
            <a:r>
              <a:rPr lang="en-US" sz="2000" dirty="0" err="1"/>
              <a:t>bo‘ladi</a:t>
            </a:r>
            <a:r>
              <a:rPr lang="en-US" sz="2000" dirty="0"/>
              <a:t>. 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425" y="103810"/>
            <a:ext cx="5364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85-mashq</a:t>
            </a:r>
            <a:endParaRPr lang="ru-RU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79425" y="1740250"/>
            <a:ext cx="5436604" cy="707886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000" dirty="0" err="1" smtClean="0"/>
              <a:t>Shuni</a:t>
            </a:r>
            <a:r>
              <a:rPr lang="en-US" sz="2000" dirty="0" smtClean="0"/>
              <a:t> </a:t>
            </a:r>
            <a:r>
              <a:rPr lang="en-US" sz="2000" dirty="0" err="1"/>
              <a:t>biling</a:t>
            </a:r>
            <a:r>
              <a:rPr lang="en-US" sz="2000" b="1" dirty="0" err="1">
                <a:solidFill>
                  <a:srgbClr val="0000FF"/>
                </a:solidFill>
              </a:rPr>
              <a:t>ki</a:t>
            </a:r>
            <a:r>
              <a:rPr lang="en-US" sz="2000" dirty="0"/>
              <a:t>, </a:t>
            </a:r>
            <a:r>
              <a:rPr lang="en-US" sz="2000" dirty="0" err="1"/>
              <a:t>bunday</a:t>
            </a:r>
            <a:r>
              <a:rPr lang="en-US" sz="2000" dirty="0"/>
              <a:t> </a:t>
            </a:r>
            <a:r>
              <a:rPr lang="en-US" sz="2000" dirty="0" err="1"/>
              <a:t>odamlar</a:t>
            </a:r>
            <a:r>
              <a:rPr lang="en-US" sz="2000" dirty="0"/>
              <a:t>, </a:t>
            </a:r>
            <a:r>
              <a:rPr lang="en-US" sz="2000" dirty="0" err="1" smtClean="0"/>
              <a:t>ko‘pincha</a:t>
            </a:r>
            <a:r>
              <a:rPr lang="en-US" sz="2000" dirty="0" smtClean="0"/>
              <a:t>, </a:t>
            </a:r>
            <a:r>
              <a:rPr lang="en-US" sz="2000" dirty="0" err="1" smtClean="0"/>
              <a:t>maqtanchoq</a:t>
            </a:r>
            <a:r>
              <a:rPr lang="en-US" sz="2000" dirty="0" smtClean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yolg‘onchi</a:t>
            </a:r>
            <a:r>
              <a:rPr lang="en-US" sz="2000" dirty="0"/>
              <a:t> </a:t>
            </a:r>
            <a:r>
              <a:rPr lang="en-US" sz="2000" dirty="0" err="1" smtClean="0"/>
              <a:t>bo‘ladi</a:t>
            </a:r>
            <a:r>
              <a:rPr lang="en-US" sz="2000" dirty="0" smtClean="0"/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439565" y="1037722"/>
            <a:ext cx="720080" cy="648071"/>
          </a:xfrm>
          <a:prstGeom prst="ellipse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023741" y="1037722"/>
            <a:ext cx="720080" cy="648072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>
            <a:stCxn id="9" idx="6"/>
            <a:endCxn id="10" idx="1"/>
          </p:cNvCxnSpPr>
          <p:nvPr/>
        </p:nvCxnSpPr>
        <p:spPr>
          <a:xfrm>
            <a:off x="2159645" y="1361758"/>
            <a:ext cx="864096" cy="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cxnSp>
      <p:sp>
        <p:nvSpPr>
          <p:cNvPr id="2" name="TextBox 1"/>
          <p:cNvSpPr txBox="1"/>
          <p:nvPr/>
        </p:nvSpPr>
        <p:spPr>
          <a:xfrm>
            <a:off x="2332647" y="992426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0000FF"/>
                </a:solidFill>
              </a:rPr>
              <a:t>-</a:t>
            </a:r>
            <a:r>
              <a:rPr lang="en-US" sz="1800" b="1" dirty="0" err="1" smtClean="0">
                <a:solidFill>
                  <a:srgbClr val="0000FF"/>
                </a:solidFill>
              </a:rPr>
              <a:t>sa</a:t>
            </a:r>
            <a:endParaRPr lang="ru-RU" sz="1800" b="1" dirty="0">
              <a:solidFill>
                <a:srgbClr val="0000FF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60784" y="2520144"/>
            <a:ext cx="662372" cy="612068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071476" y="2520143"/>
            <a:ext cx="681948" cy="612069"/>
          </a:xfrm>
          <a:prstGeom prst="ellipse">
            <a:avLst/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>
            <a:stCxn id="13" idx="2"/>
            <a:endCxn id="12" idx="3"/>
          </p:cNvCxnSpPr>
          <p:nvPr/>
        </p:nvCxnSpPr>
        <p:spPr>
          <a:xfrm flipH="1">
            <a:off x="2223156" y="2826178"/>
            <a:ext cx="848320" cy="0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cxnSp>
      <p:sp>
        <p:nvSpPr>
          <p:cNvPr id="23" name="TextBox 22"/>
          <p:cNvSpPr txBox="1"/>
          <p:nvPr/>
        </p:nvSpPr>
        <p:spPr>
          <a:xfrm>
            <a:off x="2425755" y="2448136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0000FF"/>
                </a:solidFill>
              </a:rPr>
              <a:t>-</a:t>
            </a:r>
            <a:r>
              <a:rPr lang="en-US" sz="1800" b="1" dirty="0" err="1" smtClean="0">
                <a:solidFill>
                  <a:srgbClr val="0000FF"/>
                </a:solidFill>
              </a:rPr>
              <a:t>ki</a:t>
            </a:r>
            <a:endParaRPr lang="ru-RU" sz="18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1281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 animBg="1"/>
      <p:bldP spid="6" grpId="0"/>
      <p:bldP spid="8" grpId="0" animBg="1"/>
      <p:bldP spid="9" grpId="0" animBg="1"/>
      <p:bldP spid="10" grpId="0" animBg="1"/>
      <p:bldP spid="2" grpId="0"/>
      <p:bldP spid="12" grpId="0" animBg="1"/>
      <p:bldP spid="13" grpId="0" animBg="1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99605" y="1043980"/>
            <a:ext cx="184731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9425" y="643870"/>
            <a:ext cx="5436604" cy="707886"/>
          </a:xfrm>
          <a:prstGeom prst="rect">
            <a:avLst/>
          </a:prstGeom>
          <a:ln>
            <a:solidFill>
              <a:srgbClr val="00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000" dirty="0" smtClean="0"/>
              <a:t>     </a:t>
            </a:r>
            <a:r>
              <a:rPr lang="en-US" sz="2000" dirty="0" err="1" smtClean="0"/>
              <a:t>Shuni</a:t>
            </a:r>
            <a:r>
              <a:rPr lang="en-US" sz="2000" dirty="0" smtClean="0"/>
              <a:t> </a:t>
            </a:r>
            <a:r>
              <a:rPr lang="en-US" sz="2000" dirty="0" err="1"/>
              <a:t>bilingki</a:t>
            </a:r>
            <a:r>
              <a:rPr lang="en-US" sz="2000" dirty="0"/>
              <a:t>, </a:t>
            </a:r>
            <a:r>
              <a:rPr lang="en-US" sz="2000" dirty="0" err="1"/>
              <a:t>bitta</a:t>
            </a:r>
            <a:r>
              <a:rPr lang="en-US" sz="2000" dirty="0"/>
              <a:t> </a:t>
            </a:r>
            <a:r>
              <a:rPr lang="en-US" sz="2000" dirty="0" err="1"/>
              <a:t>so‘zning</a:t>
            </a:r>
            <a:r>
              <a:rPr lang="en-US" sz="2000" dirty="0"/>
              <a:t> </a:t>
            </a:r>
            <a:r>
              <a:rPr lang="en-US" sz="2000" dirty="0" err="1"/>
              <a:t>tig‘i</a:t>
            </a:r>
            <a:r>
              <a:rPr lang="en-US" sz="2000" dirty="0"/>
              <a:t> </a:t>
            </a:r>
            <a:r>
              <a:rPr lang="en-US" sz="2000" dirty="0" err="1"/>
              <a:t>yuzta</a:t>
            </a:r>
            <a:r>
              <a:rPr lang="en-US" sz="2000" dirty="0"/>
              <a:t> </a:t>
            </a:r>
            <a:r>
              <a:rPr lang="en-US" sz="2000" dirty="0" err="1" smtClean="0"/>
              <a:t>shamshirdan</a:t>
            </a:r>
            <a:r>
              <a:rPr lang="en-US" sz="2000" dirty="0" smtClean="0"/>
              <a:t> </a:t>
            </a:r>
            <a:r>
              <a:rPr lang="en-US" sz="2000" dirty="0" err="1" smtClean="0"/>
              <a:t>o‘tkirroqdir</a:t>
            </a:r>
            <a:r>
              <a:rPr lang="en-US" sz="2000" dirty="0"/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425" y="103810"/>
            <a:ext cx="5364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86-mashq</a:t>
            </a:r>
            <a:endParaRPr lang="ru-RU" sz="2000" b="1" dirty="0"/>
          </a:p>
        </p:txBody>
      </p:sp>
      <p:sp>
        <p:nvSpPr>
          <p:cNvPr id="3" name="Стрелка вниз 2"/>
          <p:cNvSpPr/>
          <p:nvPr/>
        </p:nvSpPr>
        <p:spPr>
          <a:xfrm>
            <a:off x="2544710" y="1404020"/>
            <a:ext cx="484632" cy="432048"/>
          </a:xfrm>
          <a:prstGeom prst="downArrow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907617" y="1836068"/>
            <a:ext cx="1774845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1800" b="1" dirty="0" err="1" smtClean="0">
                <a:solidFill>
                  <a:srgbClr val="0000FF"/>
                </a:solidFill>
              </a:rPr>
              <a:t>Nimani</a:t>
            </a:r>
            <a:r>
              <a:rPr lang="en-US" sz="1800" b="1" dirty="0" smtClean="0">
                <a:solidFill>
                  <a:srgbClr val="0000FF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biling</a:t>
            </a:r>
            <a:r>
              <a:rPr lang="en-US" sz="1800" b="1" dirty="0" smtClean="0">
                <a:solidFill>
                  <a:srgbClr val="000000"/>
                </a:solidFill>
              </a:rPr>
              <a:t>?</a:t>
            </a:r>
            <a:endParaRPr lang="ru-RU" sz="1800" b="1" dirty="0">
              <a:solidFill>
                <a:srgbClr val="0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9425" y="2340124"/>
            <a:ext cx="5436604" cy="707886"/>
          </a:xfrm>
          <a:prstGeom prst="rect">
            <a:avLst/>
          </a:prstGeom>
          <a:ln>
            <a:solidFill>
              <a:srgbClr val="00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000" dirty="0" smtClean="0"/>
              <a:t>     </a:t>
            </a:r>
            <a:r>
              <a:rPr lang="en-US" sz="2000" b="1" dirty="0" err="1" smtClean="0">
                <a:solidFill>
                  <a:srgbClr val="0000FF"/>
                </a:solidFill>
              </a:rPr>
              <a:t>Bitta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so‘zning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tig‘i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yuzta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shamshirdan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o‘tkirroq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ekanligi</a:t>
            </a:r>
            <a:r>
              <a:rPr lang="en-US" sz="2000" b="1" dirty="0" err="1" smtClean="0"/>
              <a:t>ni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biling</a:t>
            </a:r>
            <a:r>
              <a:rPr lang="en-US" sz="2000" b="1" dirty="0" smtClean="0"/>
              <a:t>.</a:t>
            </a:r>
            <a:endParaRPr lang="ru-RU" sz="2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4182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 animBg="1"/>
      <p:bldP spid="6" grpId="0"/>
      <p:bldP spid="3" grpId="0" animBg="1"/>
      <p:bldP spid="4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99605" y="1043980"/>
            <a:ext cx="184731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9425" y="643870"/>
            <a:ext cx="5436604" cy="707886"/>
          </a:xfrm>
          <a:prstGeom prst="rect">
            <a:avLst/>
          </a:prstGeom>
          <a:ln>
            <a:solidFill>
              <a:srgbClr val="00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/>
              <a:t> </a:t>
            </a:r>
            <a:r>
              <a:rPr lang="en-US" sz="2000" dirty="0" smtClean="0"/>
              <a:t>   </a:t>
            </a:r>
            <a:r>
              <a:rPr lang="en-US" sz="2000" dirty="0" err="1" smtClean="0"/>
              <a:t>Inson</a:t>
            </a:r>
            <a:r>
              <a:rPr lang="en-US" sz="2000" dirty="0" smtClean="0"/>
              <a:t> </a:t>
            </a:r>
            <a:r>
              <a:rPr lang="en-US" sz="2000" dirty="0" err="1"/>
              <a:t>qanchalik</a:t>
            </a:r>
            <a:r>
              <a:rPr lang="en-US" sz="2000" dirty="0"/>
              <a:t> </a:t>
            </a:r>
            <a:r>
              <a:rPr lang="en-US" sz="2000" dirty="0" err="1"/>
              <a:t>kamtar</a:t>
            </a:r>
            <a:r>
              <a:rPr lang="en-US" sz="2000" dirty="0"/>
              <a:t> </a:t>
            </a:r>
            <a:r>
              <a:rPr lang="en-US" sz="2000" dirty="0" err="1"/>
              <a:t>bo‘lsa</a:t>
            </a:r>
            <a:r>
              <a:rPr lang="en-US" sz="2000" dirty="0"/>
              <a:t>, u </a:t>
            </a:r>
            <a:r>
              <a:rPr lang="en-US" sz="2000" dirty="0" err="1"/>
              <a:t>shunchalik</a:t>
            </a:r>
            <a:endParaRPr lang="en-US" sz="2000" dirty="0"/>
          </a:p>
          <a:p>
            <a:r>
              <a:rPr lang="en-US" sz="2000" dirty="0" err="1"/>
              <a:t>maqtovga</a:t>
            </a:r>
            <a:r>
              <a:rPr lang="en-US" sz="2000" dirty="0"/>
              <a:t> </a:t>
            </a:r>
            <a:r>
              <a:rPr lang="en-US" sz="2000" dirty="0" err="1"/>
              <a:t>loyiqdir</a:t>
            </a:r>
            <a:r>
              <a:rPr lang="en-US" sz="2000" dirty="0"/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425" y="103810"/>
            <a:ext cx="5364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86-mashq</a:t>
            </a:r>
            <a:endParaRPr lang="ru-RU" sz="2000" b="1" dirty="0"/>
          </a:p>
        </p:txBody>
      </p:sp>
      <p:sp>
        <p:nvSpPr>
          <p:cNvPr id="3" name="Стрелка вниз 2"/>
          <p:cNvSpPr/>
          <p:nvPr/>
        </p:nvSpPr>
        <p:spPr>
          <a:xfrm>
            <a:off x="2544710" y="1404020"/>
            <a:ext cx="484632" cy="432048"/>
          </a:xfrm>
          <a:prstGeom prst="downArrow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187537" y="1836068"/>
            <a:ext cx="3185487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1800" b="1" dirty="0" err="1" smtClean="0">
                <a:solidFill>
                  <a:srgbClr val="0000FF"/>
                </a:solidFill>
              </a:rPr>
              <a:t>Qanchalik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maqtovga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loyiq</a:t>
            </a:r>
            <a:r>
              <a:rPr lang="en-US" sz="1800" b="1" dirty="0" smtClean="0">
                <a:solidFill>
                  <a:srgbClr val="000000"/>
                </a:solidFill>
              </a:rPr>
              <a:t>?</a:t>
            </a:r>
            <a:endParaRPr lang="ru-RU" sz="1800" b="1" dirty="0">
              <a:solidFill>
                <a:srgbClr val="0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9425" y="2340124"/>
            <a:ext cx="5436604" cy="707886"/>
          </a:xfrm>
          <a:prstGeom prst="rect">
            <a:avLst/>
          </a:prstGeom>
          <a:ln>
            <a:solidFill>
              <a:srgbClr val="00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 smtClean="0"/>
              <a:t>     </a:t>
            </a:r>
            <a:r>
              <a:rPr lang="en-US" sz="2000" b="1" dirty="0" err="1">
                <a:solidFill>
                  <a:srgbClr val="0000FF"/>
                </a:solidFill>
              </a:rPr>
              <a:t>Inson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kamtar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bo‘lganchalik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b="1" dirty="0" err="1" smtClean="0"/>
              <a:t>maqtovga</a:t>
            </a:r>
            <a:r>
              <a:rPr lang="en-US" sz="2000" b="1" dirty="0" smtClean="0"/>
              <a:t> </a:t>
            </a:r>
            <a:r>
              <a:rPr lang="en-US" sz="2000" b="1" dirty="0" err="1"/>
              <a:t>loyiqdir</a:t>
            </a:r>
            <a:r>
              <a:rPr lang="en-US" sz="2000" b="1" dirty="0"/>
              <a:t>.</a:t>
            </a:r>
            <a:endParaRPr lang="ru-RU" sz="2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545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 animBg="1"/>
      <p:bldP spid="6" grpId="0"/>
      <p:bldP spid="3" grpId="0" animBg="1"/>
      <p:bldP spid="4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99605" y="1043980"/>
            <a:ext cx="184731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79425" y="103810"/>
            <a:ext cx="5364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87-mashq</a:t>
            </a: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583581" y="647936"/>
            <a:ext cx="864970" cy="864096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094272" y="647935"/>
            <a:ext cx="890533" cy="864097"/>
          </a:xfrm>
          <a:prstGeom prst="ellipse">
            <a:avLst/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>
            <a:stCxn id="9" idx="2"/>
            <a:endCxn id="8" idx="3"/>
          </p:cNvCxnSpPr>
          <p:nvPr/>
        </p:nvCxnSpPr>
        <p:spPr>
          <a:xfrm flipH="1">
            <a:off x="2448551" y="1079984"/>
            <a:ext cx="645721" cy="0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cxnSp>
      <p:sp>
        <p:nvSpPr>
          <p:cNvPr id="11" name="TextBox 10"/>
          <p:cNvSpPr txBox="1"/>
          <p:nvPr/>
        </p:nvSpPr>
        <p:spPr>
          <a:xfrm>
            <a:off x="2538929" y="611932"/>
            <a:ext cx="592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</a:rPr>
              <a:t>-</a:t>
            </a:r>
            <a:r>
              <a:rPr lang="en-US" sz="2000" b="1" dirty="0" err="1" smtClean="0">
                <a:solidFill>
                  <a:srgbClr val="000000"/>
                </a:solidFill>
              </a:rPr>
              <a:t>ki</a:t>
            </a:r>
            <a:endParaRPr lang="ru-RU" sz="2000" b="1" dirty="0">
              <a:solidFill>
                <a:srgbClr val="000000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23441" y="2052092"/>
            <a:ext cx="5111326" cy="288032"/>
          </a:xfrm>
          <a:prstGeom prst="roundRect">
            <a:avLst/>
          </a:prstGeom>
          <a:solidFill>
            <a:srgbClr val="EDA3FF"/>
          </a:solidFill>
          <a:ln>
            <a:solidFill>
              <a:srgbClr val="CC3399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i="1" dirty="0" err="1" smtClean="0"/>
              <a:t>Shunga</a:t>
            </a:r>
            <a:r>
              <a:rPr lang="en-US" sz="1800" b="1" i="1" dirty="0" smtClean="0"/>
              <a:t>… -</a:t>
            </a:r>
            <a:r>
              <a:rPr lang="en-US" sz="1800" b="1" i="1" dirty="0" err="1" smtClean="0"/>
              <a:t>ki</a:t>
            </a:r>
            <a:r>
              <a:rPr lang="en-US" sz="1800" b="1" i="1" dirty="0" smtClean="0"/>
              <a:t>, … .</a:t>
            </a:r>
            <a:endParaRPr lang="ru-RU" sz="1800" b="1" i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24683" y="1656048"/>
            <a:ext cx="5111326" cy="288032"/>
          </a:xfrm>
          <a:prstGeom prst="roundRect">
            <a:avLst/>
          </a:prstGeom>
          <a:solidFill>
            <a:srgbClr val="E9ABFF"/>
          </a:solidFill>
          <a:ln>
            <a:solidFill>
              <a:srgbClr val="CC3399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i="1" dirty="0" err="1" smtClean="0"/>
              <a:t>Shuni</a:t>
            </a:r>
            <a:r>
              <a:rPr lang="en-US" sz="1800" b="1" i="1" dirty="0" smtClean="0"/>
              <a:t>… -</a:t>
            </a:r>
            <a:r>
              <a:rPr lang="en-US" sz="1800" b="1" i="1" dirty="0" err="1" smtClean="0"/>
              <a:t>ki</a:t>
            </a:r>
            <a:r>
              <a:rPr lang="en-US" sz="1800" b="1" i="1" dirty="0" smtClean="0"/>
              <a:t>, … .</a:t>
            </a:r>
            <a:endParaRPr lang="ru-RU" sz="1800" b="1" i="1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23441" y="2772172"/>
            <a:ext cx="5111326" cy="288032"/>
          </a:xfrm>
          <a:prstGeom prst="roundRect">
            <a:avLst/>
          </a:prstGeom>
          <a:solidFill>
            <a:srgbClr val="EDA3FF"/>
          </a:solidFill>
          <a:ln>
            <a:solidFill>
              <a:srgbClr val="CC3399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i="1" dirty="0" err="1" smtClean="0"/>
              <a:t>Shunday</a:t>
            </a:r>
            <a:r>
              <a:rPr lang="en-US" sz="1800" b="1" i="1" dirty="0" smtClean="0"/>
              <a:t>… -</a:t>
            </a:r>
            <a:r>
              <a:rPr lang="en-US" sz="1800" b="1" i="1" dirty="0" err="1" smtClean="0"/>
              <a:t>ki</a:t>
            </a:r>
            <a:r>
              <a:rPr lang="en-US" sz="1800" b="1" i="1" dirty="0" smtClean="0"/>
              <a:t>, … .</a:t>
            </a:r>
            <a:endParaRPr lang="ru-RU" sz="1800" b="1" i="1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5819" y="2412132"/>
            <a:ext cx="5111326" cy="288032"/>
          </a:xfrm>
          <a:prstGeom prst="roundRect">
            <a:avLst/>
          </a:prstGeom>
          <a:solidFill>
            <a:srgbClr val="EDA3FF"/>
          </a:solidFill>
          <a:ln>
            <a:solidFill>
              <a:srgbClr val="CC3399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i="1" dirty="0" err="1" smtClean="0"/>
              <a:t>Shundan</a:t>
            </a:r>
            <a:r>
              <a:rPr lang="en-US" sz="1800" b="1" i="1" dirty="0" smtClean="0"/>
              <a:t>… -</a:t>
            </a:r>
            <a:r>
              <a:rPr lang="en-US" sz="1800" b="1" i="1" dirty="0" err="1" smtClean="0"/>
              <a:t>ki</a:t>
            </a:r>
            <a:r>
              <a:rPr lang="en-US" sz="1800" b="1" i="1" dirty="0" smtClean="0"/>
              <a:t>, … .</a:t>
            </a:r>
            <a:endParaRPr lang="ru-RU" sz="1800" b="1" i="1" dirty="0"/>
          </a:p>
        </p:txBody>
      </p:sp>
    </p:spTree>
    <p:extLst>
      <p:ext uri="{BB962C8B-B14F-4D97-AF65-F5344CB8AC3E}">
        <p14:creationId xmlns:p14="http://schemas.microsoft.com/office/powerpoint/2010/main" val="1831223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  <p:bldP spid="8" grpId="0" animBg="1"/>
      <p:bldP spid="9" grpId="0" animBg="1"/>
      <p:bldP spid="11" grpId="0"/>
      <p:bldP spid="2" grpId="0" animBg="1"/>
      <p:bldP spid="13" grpId="0" animBg="1"/>
      <p:bldP spid="14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000" dirty="0" err="1" smtClean="0"/>
              <a:t>Savol</a:t>
            </a:r>
            <a:r>
              <a:rPr lang="en-US" sz="2000" dirty="0" smtClean="0"/>
              <a:t> </a:t>
            </a:r>
            <a:r>
              <a:rPr lang="en-US" sz="2000" dirty="0" err="1" smtClean="0"/>
              <a:t>va</a:t>
            </a:r>
            <a:r>
              <a:rPr lang="en-US" sz="2000" dirty="0" smtClean="0"/>
              <a:t> </a:t>
            </a:r>
            <a:r>
              <a:rPr lang="en-US" sz="2000" dirty="0" err="1" smtClean="0"/>
              <a:t>topshiriqlar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426" y="575928"/>
            <a:ext cx="543660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1.Ergashgan </a:t>
            </a:r>
            <a:r>
              <a:rPr lang="en-US" sz="1800" dirty="0" err="1">
                <a:solidFill>
                  <a:srgbClr val="000000"/>
                </a:solidFill>
              </a:rPr>
              <a:t>qo‘shma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gaplar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necha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qismdan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tashkil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topadi</a:t>
            </a:r>
            <a:r>
              <a:rPr lang="en-US" sz="1800" dirty="0">
                <a:solidFill>
                  <a:srgbClr val="000000"/>
                </a:solidFill>
              </a:rPr>
              <a:t>?</a:t>
            </a:r>
          </a:p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2.Qanday </a:t>
            </a:r>
            <a:r>
              <a:rPr lang="en-US" sz="1800" dirty="0" err="1">
                <a:solidFill>
                  <a:srgbClr val="000000"/>
                </a:solidFill>
              </a:rPr>
              <a:t>gapga</a:t>
            </a:r>
            <a:r>
              <a:rPr lang="en-US" sz="1800" dirty="0">
                <a:solidFill>
                  <a:srgbClr val="000000"/>
                </a:solidFill>
              </a:rPr>
              <a:t> bosh gap </a:t>
            </a:r>
            <a:r>
              <a:rPr lang="en-US" sz="1800" dirty="0" err="1">
                <a:solidFill>
                  <a:srgbClr val="000000"/>
                </a:solidFill>
              </a:rPr>
              <a:t>deyiladi</a:t>
            </a:r>
            <a:r>
              <a:rPr lang="en-US" sz="1800" dirty="0">
                <a:solidFill>
                  <a:srgbClr val="000000"/>
                </a:solidFill>
              </a:rPr>
              <a:t>?</a:t>
            </a:r>
          </a:p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3.Qanday </a:t>
            </a:r>
            <a:r>
              <a:rPr lang="en-US" sz="1800" dirty="0" err="1">
                <a:solidFill>
                  <a:srgbClr val="000000"/>
                </a:solidFill>
              </a:rPr>
              <a:t>gapga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ergash</a:t>
            </a:r>
            <a:r>
              <a:rPr lang="en-US" sz="1800" dirty="0">
                <a:solidFill>
                  <a:srgbClr val="000000"/>
                </a:solidFill>
              </a:rPr>
              <a:t> gap </a:t>
            </a:r>
            <a:r>
              <a:rPr lang="en-US" sz="1800" dirty="0" err="1">
                <a:solidFill>
                  <a:srgbClr val="000000"/>
                </a:solidFill>
              </a:rPr>
              <a:t>deyiladi</a:t>
            </a:r>
            <a:r>
              <a:rPr lang="en-US" sz="1800" dirty="0">
                <a:solidFill>
                  <a:srgbClr val="000000"/>
                </a:solidFill>
              </a:rPr>
              <a:t>?</a:t>
            </a:r>
          </a:p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4.Ergashgan </a:t>
            </a:r>
            <a:r>
              <a:rPr lang="en-US" sz="1800" dirty="0" err="1">
                <a:solidFill>
                  <a:srgbClr val="000000"/>
                </a:solidFill>
              </a:rPr>
              <a:t>qo‘shma</a:t>
            </a:r>
            <a:r>
              <a:rPr lang="en-US" sz="1800" dirty="0">
                <a:solidFill>
                  <a:srgbClr val="000000"/>
                </a:solidFill>
              </a:rPr>
              <a:t> gap </a:t>
            </a:r>
            <a:r>
              <a:rPr lang="en-US" sz="1800" dirty="0" err="1">
                <a:solidFill>
                  <a:srgbClr val="000000"/>
                </a:solidFill>
              </a:rPr>
              <a:t>qismlari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bilan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so‘z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birikmasi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qismlari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o‘rtasidagi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o‘xshashlik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haqida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so‘zlang</a:t>
            </a:r>
            <a:r>
              <a:rPr lang="en-US" sz="1800" dirty="0">
                <a:solidFill>
                  <a:srgbClr val="000000"/>
                </a:solidFill>
              </a:rPr>
              <a:t>.</a:t>
            </a:r>
            <a:endParaRPr lang="ru-RU" sz="1800" b="1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813" y="2313176"/>
            <a:ext cx="552216" cy="8190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941" y="2304120"/>
            <a:ext cx="615113" cy="8190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36523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000" dirty="0" err="1" smtClean="0"/>
              <a:t>Mustaqil</a:t>
            </a:r>
            <a:r>
              <a:rPr lang="en-US" sz="2000" dirty="0" smtClean="0"/>
              <a:t> </a:t>
            </a:r>
            <a:r>
              <a:rPr lang="en-US" sz="2000" dirty="0" err="1" smtClean="0"/>
              <a:t>bajarish</a:t>
            </a:r>
            <a:r>
              <a:rPr lang="en-US" sz="2000" dirty="0" smtClean="0"/>
              <a:t> </a:t>
            </a:r>
            <a:r>
              <a:rPr lang="en-US" sz="2000" dirty="0" err="1" smtClean="0"/>
              <a:t>uchun</a:t>
            </a:r>
            <a:r>
              <a:rPr lang="en-US" sz="2000" dirty="0" smtClean="0"/>
              <a:t> </a:t>
            </a:r>
            <a:r>
              <a:rPr lang="en-US" sz="2000" dirty="0" err="1" smtClean="0"/>
              <a:t>topshiriq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425" y="665356"/>
            <a:ext cx="543660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b="1" dirty="0" smtClean="0">
                <a:solidFill>
                  <a:srgbClr val="000000"/>
                </a:solidFill>
              </a:rPr>
              <a:t>     </a:t>
            </a:r>
            <a:r>
              <a:rPr lang="en-US" sz="1800" b="1" i="1" dirty="0" smtClean="0">
                <a:solidFill>
                  <a:srgbClr val="000000"/>
                </a:solidFill>
              </a:rPr>
              <a:t>88-mashq</a:t>
            </a:r>
            <a:r>
              <a:rPr lang="en-US" sz="1800" b="1" i="1" dirty="0">
                <a:solidFill>
                  <a:srgbClr val="000000"/>
                </a:solidFill>
              </a:rPr>
              <a:t>. </a:t>
            </a:r>
            <a:r>
              <a:rPr lang="en-US" sz="1800" i="1" dirty="0" err="1" smtClean="0">
                <a:solidFill>
                  <a:srgbClr val="000000"/>
                </a:solidFill>
              </a:rPr>
              <a:t>Maqollarning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tushirib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qoldirilgan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qismini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tiklang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va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qo‘shma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gapni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izohlang</a:t>
            </a:r>
            <a:r>
              <a:rPr lang="en-US" sz="1800" i="1" dirty="0">
                <a:solidFill>
                  <a:srgbClr val="000000"/>
                </a:solidFill>
              </a:rPr>
              <a:t>, </a:t>
            </a:r>
            <a:r>
              <a:rPr lang="en-US" sz="1800" i="1" dirty="0" err="1">
                <a:solidFill>
                  <a:srgbClr val="000000"/>
                </a:solidFill>
              </a:rPr>
              <a:t>bog‘lovchi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vositalarini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tushuntiring</a:t>
            </a:r>
            <a:r>
              <a:rPr lang="en-US" sz="1800" i="1" dirty="0">
                <a:solidFill>
                  <a:srgbClr val="000000"/>
                </a:solidFill>
              </a:rPr>
              <a:t>.</a:t>
            </a:r>
          </a:p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     1</a:t>
            </a:r>
            <a:r>
              <a:rPr lang="en-US" sz="1800" dirty="0">
                <a:solidFill>
                  <a:srgbClr val="000000"/>
                </a:solidFill>
              </a:rPr>
              <a:t>. </a:t>
            </a:r>
            <a:r>
              <a:rPr lang="en-US" sz="1800" dirty="0" err="1">
                <a:solidFill>
                  <a:srgbClr val="000000"/>
                </a:solidFill>
              </a:rPr>
              <a:t>Ona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yurting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omon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bo‘lsa</a:t>
            </a:r>
            <a:r>
              <a:rPr lang="en-US" sz="1800" dirty="0">
                <a:solidFill>
                  <a:srgbClr val="000000"/>
                </a:solidFill>
              </a:rPr>
              <a:t>, ... 2. </a:t>
            </a:r>
            <a:r>
              <a:rPr lang="en-US" sz="1800" dirty="0" err="1">
                <a:solidFill>
                  <a:srgbClr val="000000"/>
                </a:solidFill>
              </a:rPr>
              <a:t>Ish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quroling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soz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bo‘lsa</a:t>
            </a:r>
            <a:r>
              <a:rPr lang="en-US" sz="1800" dirty="0" smtClean="0">
                <a:solidFill>
                  <a:srgbClr val="000000"/>
                </a:solidFill>
              </a:rPr>
              <a:t>, ... </a:t>
            </a:r>
            <a:r>
              <a:rPr lang="en-US" sz="1800" dirty="0">
                <a:solidFill>
                  <a:srgbClr val="000000"/>
                </a:solidFill>
              </a:rPr>
              <a:t>3. </a:t>
            </a:r>
            <a:r>
              <a:rPr lang="en-US" sz="1800" dirty="0" err="1">
                <a:solidFill>
                  <a:srgbClr val="000000"/>
                </a:solidFill>
              </a:rPr>
              <a:t>Birni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kessang</a:t>
            </a:r>
            <a:r>
              <a:rPr lang="en-US" sz="1800" dirty="0" smtClean="0">
                <a:solidFill>
                  <a:srgbClr val="000000"/>
                </a:solidFill>
              </a:rPr>
              <a:t>, ... </a:t>
            </a:r>
            <a:r>
              <a:rPr lang="en-US" sz="1800" dirty="0">
                <a:solidFill>
                  <a:srgbClr val="000000"/>
                </a:solidFill>
              </a:rPr>
              <a:t>4. </a:t>
            </a:r>
            <a:r>
              <a:rPr lang="en-US" sz="1800" dirty="0" err="1">
                <a:solidFill>
                  <a:srgbClr val="000000"/>
                </a:solidFill>
              </a:rPr>
              <a:t>Er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boshiga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ish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tushsa</a:t>
            </a:r>
            <a:r>
              <a:rPr lang="en-US" sz="1800" dirty="0">
                <a:solidFill>
                  <a:srgbClr val="000000"/>
                </a:solidFill>
              </a:rPr>
              <a:t>, ... 5. </a:t>
            </a:r>
            <a:r>
              <a:rPr lang="en-US" sz="1800" dirty="0" err="1" smtClean="0">
                <a:solidFill>
                  <a:srgbClr val="000000"/>
                </a:solidFill>
              </a:rPr>
              <a:t>Qozonga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yaqin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yursang</a:t>
            </a:r>
            <a:r>
              <a:rPr lang="en-US" sz="1800" dirty="0">
                <a:solidFill>
                  <a:srgbClr val="000000"/>
                </a:solidFill>
              </a:rPr>
              <a:t>, ... 6. </a:t>
            </a:r>
            <a:r>
              <a:rPr lang="en-US" sz="1800" dirty="0" err="1">
                <a:solidFill>
                  <a:srgbClr val="000000"/>
                </a:solidFill>
              </a:rPr>
              <a:t>Yaxshi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bilan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yursang</a:t>
            </a:r>
            <a:r>
              <a:rPr lang="en-US" sz="1800" dirty="0">
                <a:solidFill>
                  <a:srgbClr val="000000"/>
                </a:solidFill>
              </a:rPr>
              <a:t>, ...</a:t>
            </a:r>
            <a:endParaRPr lang="ru-RU" sz="1800" b="1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921" y="2309211"/>
            <a:ext cx="644736" cy="7749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8400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11578"/>
            <a:ext cx="5616625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 smtClean="0"/>
              <a:t>Mustaqil</a:t>
            </a:r>
            <a:r>
              <a:rPr lang="en-US" sz="2000" dirty="0" smtClean="0"/>
              <a:t> </a:t>
            </a:r>
            <a:r>
              <a:rPr lang="en-US" sz="2000" dirty="0" err="1" smtClean="0"/>
              <a:t>bajarish</a:t>
            </a:r>
            <a:r>
              <a:rPr lang="en-US" sz="2000" dirty="0" smtClean="0"/>
              <a:t> </a:t>
            </a:r>
            <a:r>
              <a:rPr lang="en-US" sz="2000" dirty="0" err="1" smtClean="0"/>
              <a:t>uchun</a:t>
            </a:r>
            <a:r>
              <a:rPr lang="en-US" sz="2000" dirty="0" smtClean="0"/>
              <a:t> </a:t>
            </a:r>
            <a:r>
              <a:rPr lang="en-US" sz="2000" dirty="0" err="1" smtClean="0"/>
              <a:t>topshiriqni</a:t>
            </a:r>
            <a:r>
              <a:rPr lang="en-US" sz="2000" dirty="0" smtClean="0"/>
              <a:t> </a:t>
            </a:r>
            <a:r>
              <a:rPr lang="en-US" sz="2000" dirty="0" err="1" smtClean="0"/>
              <a:t>tekshirish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71413" y="640526"/>
            <a:ext cx="558062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smtClean="0">
                <a:solidFill>
                  <a:srgbClr val="000000"/>
                </a:solidFill>
              </a:rPr>
              <a:t>83-mashq</a:t>
            </a:r>
          </a:p>
          <a:p>
            <a:pPr algn="just">
              <a:spcAft>
                <a:spcPts val="1200"/>
              </a:spcAft>
            </a:pPr>
            <a:r>
              <a:rPr lang="en-US" sz="1600" i="1" dirty="0" smtClean="0">
                <a:solidFill>
                  <a:srgbClr val="000000"/>
                </a:solidFill>
              </a:rPr>
              <a:t>     </a:t>
            </a:r>
            <a:r>
              <a:rPr lang="en-US" sz="1600" i="1" dirty="0" err="1" smtClean="0">
                <a:solidFill>
                  <a:srgbClr val="000000"/>
                </a:solidFill>
              </a:rPr>
              <a:t>Siringni</a:t>
            </a:r>
            <a:r>
              <a:rPr lang="en-US" sz="1600" i="1" dirty="0" smtClean="0">
                <a:solidFill>
                  <a:srgbClr val="000000"/>
                </a:solidFill>
              </a:rPr>
              <a:t> </a:t>
            </a:r>
            <a:r>
              <a:rPr lang="en-US" sz="1600" i="1" dirty="0" err="1">
                <a:solidFill>
                  <a:srgbClr val="000000"/>
                </a:solidFill>
              </a:rPr>
              <a:t>barchaga</a:t>
            </a:r>
            <a:r>
              <a:rPr lang="en-US" sz="1600" i="1" dirty="0">
                <a:solidFill>
                  <a:srgbClr val="000000"/>
                </a:solidFill>
              </a:rPr>
              <a:t> </a:t>
            </a:r>
            <a:r>
              <a:rPr lang="en-US" sz="1600" i="1" dirty="0" err="1">
                <a:solidFill>
                  <a:srgbClr val="000000"/>
                </a:solidFill>
              </a:rPr>
              <a:t>aytishdan</a:t>
            </a:r>
            <a:r>
              <a:rPr lang="en-US" sz="1600" i="1" dirty="0">
                <a:solidFill>
                  <a:srgbClr val="000000"/>
                </a:solidFill>
              </a:rPr>
              <a:t> </a:t>
            </a:r>
            <a:r>
              <a:rPr lang="en-US" sz="1600" i="1" dirty="0" err="1">
                <a:solidFill>
                  <a:srgbClr val="000000"/>
                </a:solidFill>
              </a:rPr>
              <a:t>ehtiyot</a:t>
            </a:r>
            <a:r>
              <a:rPr lang="en-US" sz="1600" i="1" dirty="0">
                <a:solidFill>
                  <a:srgbClr val="000000"/>
                </a:solidFill>
              </a:rPr>
              <a:t> </a:t>
            </a:r>
            <a:r>
              <a:rPr lang="en-US" sz="1600" i="1" dirty="0" err="1">
                <a:solidFill>
                  <a:srgbClr val="000000"/>
                </a:solidFill>
              </a:rPr>
              <a:t>bo‘l</a:t>
            </a:r>
            <a:r>
              <a:rPr lang="en-US" sz="1600" i="1" dirty="0">
                <a:solidFill>
                  <a:srgbClr val="000000"/>
                </a:solidFill>
              </a:rPr>
              <a:t>, </a:t>
            </a:r>
            <a:r>
              <a:rPr lang="en-US" sz="1600" b="1" i="1" u="sng" dirty="0" err="1">
                <a:solidFill>
                  <a:srgbClr val="0070C0"/>
                </a:solidFill>
              </a:rPr>
              <a:t>chunki</a:t>
            </a:r>
            <a:r>
              <a:rPr lang="en-US" sz="1600" b="1" i="1" u="sng" dirty="0">
                <a:solidFill>
                  <a:srgbClr val="0070C0"/>
                </a:solidFill>
              </a:rPr>
              <a:t> </a:t>
            </a:r>
            <a:r>
              <a:rPr lang="en-US" sz="1600" i="1" dirty="0">
                <a:solidFill>
                  <a:srgbClr val="000000"/>
                </a:solidFill>
              </a:rPr>
              <a:t>“</a:t>
            </a:r>
            <a:r>
              <a:rPr lang="en-US" sz="1600" i="1" dirty="0" err="1">
                <a:solidFill>
                  <a:srgbClr val="000000"/>
                </a:solidFill>
              </a:rPr>
              <a:t>mulohazakor</a:t>
            </a:r>
            <a:r>
              <a:rPr lang="en-US" sz="1600" i="1" dirty="0">
                <a:solidFill>
                  <a:srgbClr val="000000"/>
                </a:solidFill>
              </a:rPr>
              <a:t>” </a:t>
            </a:r>
            <a:r>
              <a:rPr lang="en-US" sz="1600" i="1" dirty="0" err="1">
                <a:solidFill>
                  <a:srgbClr val="000000"/>
                </a:solidFill>
              </a:rPr>
              <a:t>degan</a:t>
            </a:r>
            <a:r>
              <a:rPr lang="en-US" sz="1600" i="1" dirty="0">
                <a:solidFill>
                  <a:srgbClr val="000000"/>
                </a:solidFill>
              </a:rPr>
              <a:t> </a:t>
            </a:r>
            <a:r>
              <a:rPr lang="en-US" sz="1600" i="1" dirty="0" err="1">
                <a:solidFill>
                  <a:srgbClr val="000000"/>
                </a:solidFill>
              </a:rPr>
              <a:t>so‘z</a:t>
            </a:r>
            <a:r>
              <a:rPr lang="en-US" sz="1600" i="1" dirty="0">
                <a:solidFill>
                  <a:srgbClr val="000000"/>
                </a:solidFill>
              </a:rPr>
              <a:t> </a:t>
            </a:r>
            <a:r>
              <a:rPr lang="en-US" sz="1600" i="1" dirty="0" err="1">
                <a:solidFill>
                  <a:srgbClr val="000000"/>
                </a:solidFill>
              </a:rPr>
              <a:t>ehtiyotkor</a:t>
            </a:r>
            <a:r>
              <a:rPr lang="en-US" sz="1600" i="1" dirty="0">
                <a:solidFill>
                  <a:srgbClr val="000000"/>
                </a:solidFill>
              </a:rPr>
              <a:t> </a:t>
            </a:r>
            <a:r>
              <a:rPr lang="en-US" sz="1600" i="1" dirty="0" err="1">
                <a:solidFill>
                  <a:srgbClr val="000000"/>
                </a:solidFill>
              </a:rPr>
              <a:t>bo‘lish</a:t>
            </a:r>
            <a:r>
              <a:rPr lang="en-US" sz="1600" i="1" dirty="0">
                <a:solidFill>
                  <a:srgbClr val="000000"/>
                </a:solidFill>
              </a:rPr>
              <a:t> </a:t>
            </a:r>
            <a:r>
              <a:rPr lang="en-US" sz="1600" i="1" dirty="0" err="1">
                <a:solidFill>
                  <a:srgbClr val="000000"/>
                </a:solidFill>
              </a:rPr>
              <a:t>degandan</a:t>
            </a:r>
            <a:r>
              <a:rPr lang="en-US" sz="1600" i="1" dirty="0">
                <a:solidFill>
                  <a:srgbClr val="000000"/>
                </a:solidFill>
              </a:rPr>
              <a:t> </a:t>
            </a:r>
            <a:r>
              <a:rPr lang="en-US" sz="1600" i="1" dirty="0" err="1">
                <a:solidFill>
                  <a:srgbClr val="000000"/>
                </a:solidFill>
              </a:rPr>
              <a:t>boshqa</a:t>
            </a:r>
            <a:r>
              <a:rPr lang="en-US" sz="1600" i="1" dirty="0">
                <a:solidFill>
                  <a:srgbClr val="000000"/>
                </a:solidFill>
              </a:rPr>
              <a:t> </a:t>
            </a:r>
            <a:r>
              <a:rPr lang="en-US" sz="1600" i="1" dirty="0" err="1">
                <a:solidFill>
                  <a:srgbClr val="000000"/>
                </a:solidFill>
              </a:rPr>
              <a:t>narsa</a:t>
            </a:r>
            <a:r>
              <a:rPr lang="en-US" sz="1600" i="1" dirty="0">
                <a:solidFill>
                  <a:srgbClr val="000000"/>
                </a:solidFill>
              </a:rPr>
              <a:t> </a:t>
            </a:r>
            <a:r>
              <a:rPr lang="en-US" sz="1600" i="1" dirty="0" err="1">
                <a:solidFill>
                  <a:srgbClr val="000000"/>
                </a:solidFill>
              </a:rPr>
              <a:t>emas</a:t>
            </a:r>
            <a:r>
              <a:rPr lang="en-US" sz="1600" i="1" dirty="0">
                <a:solidFill>
                  <a:srgbClr val="000000"/>
                </a:solidFill>
              </a:rPr>
              <a:t>. </a:t>
            </a:r>
            <a:endParaRPr lang="en-US" sz="1600" i="1" dirty="0" smtClean="0">
              <a:solidFill>
                <a:srgbClr val="000000"/>
              </a:solidFill>
            </a:endParaRPr>
          </a:p>
          <a:p>
            <a:pPr algn="just">
              <a:spcAft>
                <a:spcPts val="1200"/>
              </a:spcAft>
            </a:pPr>
            <a:r>
              <a:rPr lang="en-US" sz="1600" i="1" dirty="0" smtClean="0">
                <a:solidFill>
                  <a:srgbClr val="000000"/>
                </a:solidFill>
              </a:rPr>
              <a:t>     </a:t>
            </a:r>
            <a:r>
              <a:rPr lang="en-US" sz="1600" b="1" i="1" u="sng" dirty="0" smtClean="0">
                <a:solidFill>
                  <a:srgbClr val="0070C0"/>
                </a:solidFill>
              </a:rPr>
              <a:t>Agar</a:t>
            </a:r>
            <a:r>
              <a:rPr lang="en-US" sz="1600" i="1" dirty="0" smtClean="0">
                <a:solidFill>
                  <a:srgbClr val="000000"/>
                </a:solidFill>
              </a:rPr>
              <a:t> </a:t>
            </a:r>
            <a:r>
              <a:rPr lang="en-US" sz="1600" i="1" dirty="0" err="1">
                <a:solidFill>
                  <a:srgbClr val="000000"/>
                </a:solidFill>
              </a:rPr>
              <a:t>siringni</a:t>
            </a:r>
            <a:r>
              <a:rPr lang="en-US" sz="1600" i="1" dirty="0">
                <a:solidFill>
                  <a:srgbClr val="000000"/>
                </a:solidFill>
              </a:rPr>
              <a:t> </a:t>
            </a:r>
            <a:r>
              <a:rPr lang="en-US" sz="1600" i="1" dirty="0" err="1">
                <a:solidFill>
                  <a:srgbClr val="000000"/>
                </a:solidFill>
              </a:rPr>
              <a:t>saqlasang</a:t>
            </a:r>
            <a:r>
              <a:rPr lang="en-US" sz="1600" i="1" dirty="0">
                <a:solidFill>
                  <a:srgbClr val="000000"/>
                </a:solidFill>
              </a:rPr>
              <a:t>, u </a:t>
            </a:r>
            <a:r>
              <a:rPr lang="en-US" sz="1600" i="1" dirty="0" err="1">
                <a:solidFill>
                  <a:srgbClr val="000000"/>
                </a:solidFill>
              </a:rPr>
              <a:t>sening</a:t>
            </a:r>
            <a:r>
              <a:rPr lang="en-US" sz="1600" i="1" dirty="0">
                <a:solidFill>
                  <a:srgbClr val="000000"/>
                </a:solidFill>
              </a:rPr>
              <a:t> </a:t>
            </a:r>
            <a:r>
              <a:rPr lang="en-US" sz="1600" i="1" dirty="0" err="1">
                <a:solidFill>
                  <a:srgbClr val="000000"/>
                </a:solidFill>
              </a:rPr>
              <a:t>asiringdir</a:t>
            </a:r>
            <a:r>
              <a:rPr lang="en-US" sz="1600" i="1" dirty="0">
                <a:solidFill>
                  <a:srgbClr val="000000"/>
                </a:solidFill>
              </a:rPr>
              <a:t>, </a:t>
            </a:r>
            <a:r>
              <a:rPr lang="en-US" sz="1600" b="1" i="1" u="sng" dirty="0">
                <a:solidFill>
                  <a:srgbClr val="0070C0"/>
                </a:solidFill>
              </a:rPr>
              <a:t>agar</a:t>
            </a:r>
            <a:r>
              <a:rPr lang="en-US" sz="1600" i="1" dirty="0">
                <a:solidFill>
                  <a:srgbClr val="000000"/>
                </a:solidFill>
              </a:rPr>
              <a:t> </a:t>
            </a:r>
            <a:r>
              <a:rPr lang="en-US" sz="1600" i="1" dirty="0" err="1">
                <a:solidFill>
                  <a:srgbClr val="000000"/>
                </a:solidFill>
              </a:rPr>
              <a:t>oshkor</a:t>
            </a:r>
            <a:r>
              <a:rPr lang="en-US" sz="1600" i="1" dirty="0">
                <a:solidFill>
                  <a:srgbClr val="000000"/>
                </a:solidFill>
              </a:rPr>
              <a:t> </a:t>
            </a:r>
            <a:r>
              <a:rPr lang="en-US" sz="1600" i="1" dirty="0" err="1">
                <a:solidFill>
                  <a:srgbClr val="000000"/>
                </a:solidFill>
              </a:rPr>
              <a:t>bo‘lsa</a:t>
            </a:r>
            <a:r>
              <a:rPr lang="en-US" sz="1600" i="1" dirty="0">
                <a:solidFill>
                  <a:srgbClr val="000000"/>
                </a:solidFill>
              </a:rPr>
              <a:t>, </a:t>
            </a:r>
            <a:r>
              <a:rPr lang="en-US" sz="1600" i="1" dirty="0" err="1">
                <a:solidFill>
                  <a:srgbClr val="000000"/>
                </a:solidFill>
              </a:rPr>
              <a:t>sen</a:t>
            </a:r>
            <a:r>
              <a:rPr lang="en-US" sz="1600" i="1" dirty="0">
                <a:solidFill>
                  <a:srgbClr val="000000"/>
                </a:solidFill>
              </a:rPr>
              <a:t> </a:t>
            </a:r>
            <a:r>
              <a:rPr lang="en-US" sz="1600" i="1" dirty="0" err="1">
                <a:solidFill>
                  <a:srgbClr val="000000"/>
                </a:solidFill>
              </a:rPr>
              <a:t>siringning</a:t>
            </a:r>
            <a:r>
              <a:rPr lang="en-US" sz="1600" i="1" dirty="0">
                <a:solidFill>
                  <a:srgbClr val="000000"/>
                </a:solidFill>
              </a:rPr>
              <a:t> </a:t>
            </a:r>
            <a:r>
              <a:rPr lang="en-US" sz="1600" i="1" dirty="0" err="1">
                <a:solidFill>
                  <a:srgbClr val="000000"/>
                </a:solidFill>
              </a:rPr>
              <a:t>asiri</a:t>
            </a:r>
            <a:r>
              <a:rPr lang="en-US" sz="1600" i="1" dirty="0">
                <a:solidFill>
                  <a:srgbClr val="000000"/>
                </a:solidFill>
              </a:rPr>
              <a:t> </a:t>
            </a:r>
            <a:r>
              <a:rPr lang="en-US" sz="1600" i="1" dirty="0" err="1">
                <a:solidFill>
                  <a:srgbClr val="000000"/>
                </a:solidFill>
              </a:rPr>
              <a:t>bo‘lib</a:t>
            </a:r>
            <a:r>
              <a:rPr lang="en-US" sz="1600" i="1" dirty="0">
                <a:solidFill>
                  <a:srgbClr val="000000"/>
                </a:solidFill>
              </a:rPr>
              <a:t> </a:t>
            </a:r>
            <a:r>
              <a:rPr lang="en-US" sz="1600" i="1" dirty="0" err="1" smtClean="0">
                <a:solidFill>
                  <a:srgbClr val="000000"/>
                </a:solidFill>
              </a:rPr>
              <a:t>qolasan</a:t>
            </a:r>
            <a:r>
              <a:rPr lang="en-US" sz="1600" i="1" dirty="0" smtClean="0">
                <a:solidFill>
                  <a:srgbClr val="000000"/>
                </a:solidFill>
              </a:rPr>
              <a:t>.</a:t>
            </a: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29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2991" y="575928"/>
            <a:ext cx="55390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    </a:t>
            </a:r>
            <a:r>
              <a:rPr lang="en-US" sz="1800" dirty="0" err="1" smtClean="0">
                <a:solidFill>
                  <a:srgbClr val="000000"/>
                </a:solidFill>
              </a:rPr>
              <a:t>Ergashgan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qo‘shma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gaplar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tarkibida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nechta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>
                <a:solidFill>
                  <a:srgbClr val="000000"/>
                </a:solidFill>
              </a:rPr>
              <a:t>gap </a:t>
            </a:r>
            <a:r>
              <a:rPr lang="en-US" sz="1800" dirty="0" err="1">
                <a:solidFill>
                  <a:srgbClr val="000000"/>
                </a:solidFill>
              </a:rPr>
              <a:t>bo‘lishidan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qat’i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nazar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doimo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ikki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qismdan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tashkil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topadi</a:t>
            </a:r>
            <a:r>
              <a:rPr lang="en-US" sz="1800" dirty="0">
                <a:solidFill>
                  <a:srgbClr val="000000"/>
                </a:solidFill>
              </a:rPr>
              <a:t>: </a:t>
            </a:r>
            <a:endParaRPr lang="en-US" sz="1800" dirty="0" smtClean="0">
              <a:solidFill>
                <a:srgbClr val="000000"/>
              </a:solidFill>
            </a:endParaRPr>
          </a:p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             1</a:t>
            </a:r>
            <a:r>
              <a:rPr lang="en-US" sz="1800" dirty="0">
                <a:solidFill>
                  <a:srgbClr val="000000"/>
                </a:solidFill>
              </a:rPr>
              <a:t>) bosh gap; </a:t>
            </a:r>
            <a:r>
              <a:rPr lang="en-US" sz="1800" dirty="0" smtClean="0">
                <a:solidFill>
                  <a:srgbClr val="000000"/>
                </a:solidFill>
              </a:rPr>
              <a:t>       2</a:t>
            </a:r>
            <a:r>
              <a:rPr lang="en-US" sz="1800" dirty="0">
                <a:solidFill>
                  <a:srgbClr val="000000"/>
                </a:solidFill>
              </a:rPr>
              <a:t>) </a:t>
            </a:r>
            <a:r>
              <a:rPr lang="en-US" sz="1800" dirty="0" err="1">
                <a:solidFill>
                  <a:srgbClr val="000000"/>
                </a:solidFill>
              </a:rPr>
              <a:t>ergash</a:t>
            </a:r>
            <a:r>
              <a:rPr lang="en-US" sz="1800" dirty="0">
                <a:solidFill>
                  <a:srgbClr val="000000"/>
                </a:solidFill>
              </a:rPr>
              <a:t> gap.</a:t>
            </a:r>
            <a:endParaRPr lang="en-US" sz="1800" dirty="0" smtClean="0">
              <a:solidFill>
                <a:srgbClr val="000000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991" y="107876"/>
            <a:ext cx="5575045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Ergashgan</a:t>
            </a:r>
            <a:r>
              <a:rPr lang="en-US" sz="2000" dirty="0" smtClean="0"/>
              <a:t> </a:t>
            </a:r>
            <a:r>
              <a:rPr lang="en-US" sz="2000" dirty="0" err="1" smtClean="0"/>
              <a:t>qo‘shma</a:t>
            </a:r>
            <a:r>
              <a:rPr lang="en-US" sz="2000" dirty="0" smtClean="0"/>
              <a:t> </a:t>
            </a:r>
            <a:r>
              <a:rPr lang="en-US" sz="2000" dirty="0" err="1" smtClean="0"/>
              <a:t>gaplar</a:t>
            </a:r>
            <a:r>
              <a:rPr lang="en-US" sz="2000" dirty="0" smtClean="0"/>
              <a:t> </a:t>
            </a:r>
            <a:r>
              <a:rPr lang="en-US" sz="2000" dirty="0" err="1" smtClean="0"/>
              <a:t>tarkibi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465" y="2124100"/>
            <a:ext cx="914400" cy="91440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1583581" y="1728056"/>
            <a:ext cx="612068" cy="61206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4048035" y="2124100"/>
            <a:ext cx="986408" cy="914400"/>
          </a:xfrm>
          <a:prstGeom prst="ellipse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3455789" y="1728056"/>
            <a:ext cx="592246" cy="54006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194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3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991" y="107876"/>
            <a:ext cx="5575045" cy="3862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Bosh gap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449" y="683940"/>
            <a:ext cx="1224136" cy="1183799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871613" y="647936"/>
            <a:ext cx="37444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en-US" sz="1600" dirty="0" err="1">
                <a:solidFill>
                  <a:srgbClr val="000000"/>
                </a:solidFill>
              </a:rPr>
              <a:t>Mazmuni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izohlanayotgan</a:t>
            </a:r>
            <a:r>
              <a:rPr lang="en-US" sz="1600" dirty="0" smtClean="0">
                <a:solidFill>
                  <a:srgbClr val="000000"/>
                </a:solidFill>
              </a:rPr>
              <a:t> gap </a:t>
            </a:r>
            <a:r>
              <a:rPr lang="en-US" sz="1600" dirty="0">
                <a:solidFill>
                  <a:srgbClr val="000000"/>
                </a:solidFill>
              </a:rPr>
              <a:t>bosh </a:t>
            </a:r>
            <a:r>
              <a:rPr lang="en-US" sz="1600" dirty="0" smtClean="0">
                <a:solidFill>
                  <a:srgbClr val="000000"/>
                </a:solidFill>
              </a:rPr>
              <a:t>gap </a:t>
            </a:r>
            <a:r>
              <a:rPr lang="en-US" sz="1600" dirty="0" err="1" smtClean="0">
                <a:solidFill>
                  <a:srgbClr val="000000"/>
                </a:solidFill>
              </a:rPr>
              <a:t>deyiladi</a:t>
            </a:r>
            <a:r>
              <a:rPr lang="en-US" sz="1600" dirty="0" smtClean="0">
                <a:solidFill>
                  <a:srgbClr val="000000"/>
                </a:solidFill>
              </a:rPr>
              <a:t>.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n-US" sz="1600" dirty="0" smtClean="0">
                <a:solidFill>
                  <a:srgbClr val="000000"/>
                </a:solidFill>
              </a:rPr>
              <a:t>Bosh gap </a:t>
            </a:r>
            <a:r>
              <a:rPr lang="en-US" sz="1600" dirty="0" err="1" smtClean="0">
                <a:solidFill>
                  <a:srgbClr val="000000"/>
                </a:solidFill>
              </a:rPr>
              <a:t>savol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bilan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birga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o‘qiladi</a:t>
            </a:r>
            <a:r>
              <a:rPr lang="en-US" sz="1600" dirty="0" smtClean="0">
                <a:solidFill>
                  <a:srgbClr val="000000"/>
                </a:solidFill>
              </a:rPr>
              <a:t>.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n-US" sz="1600" dirty="0" err="1" smtClean="0">
                <a:solidFill>
                  <a:srgbClr val="000000"/>
                </a:solidFill>
              </a:rPr>
              <a:t>Asosiy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mazmunni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ifodalaydi</a:t>
            </a:r>
            <a:r>
              <a:rPr lang="en-US" sz="1600" dirty="0" smtClean="0">
                <a:solidFill>
                  <a:srgbClr val="000000"/>
                </a:solidFill>
              </a:rPr>
              <a:t>.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n-US" sz="1600" dirty="0" err="1" smtClean="0">
                <a:solidFill>
                  <a:srgbClr val="000000"/>
                </a:solidFill>
              </a:rPr>
              <a:t>Hokim</a:t>
            </a:r>
            <a:r>
              <a:rPr lang="en-US" sz="1600" dirty="0" smtClean="0">
                <a:solidFill>
                  <a:srgbClr val="000000"/>
                </a:solidFill>
              </a:rPr>
              <a:t> gap ham </a:t>
            </a:r>
            <a:r>
              <a:rPr lang="en-US" sz="1600" dirty="0" err="1" smtClean="0">
                <a:solidFill>
                  <a:srgbClr val="000000"/>
                </a:solidFill>
              </a:rPr>
              <a:t>deyiladi</a:t>
            </a:r>
            <a:r>
              <a:rPr lang="en-US" sz="1600" dirty="0" smtClean="0">
                <a:solidFill>
                  <a:srgbClr val="000000"/>
                </a:solidFill>
              </a:rPr>
              <a:t>.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9425" y="1980084"/>
            <a:ext cx="54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i="1" dirty="0" smtClean="0">
                <a:solidFill>
                  <a:srgbClr val="000000"/>
                </a:solidFill>
              </a:rPr>
              <a:t>     </a:t>
            </a:r>
            <a:r>
              <a:rPr lang="en-US" sz="1600" i="1" dirty="0" err="1" smtClean="0">
                <a:solidFill>
                  <a:srgbClr val="0000FF"/>
                </a:solidFill>
              </a:rPr>
              <a:t>Vatanimizning</a:t>
            </a:r>
            <a:r>
              <a:rPr lang="en-US" sz="1600" i="1" dirty="0" smtClean="0">
                <a:solidFill>
                  <a:srgbClr val="0000FF"/>
                </a:solidFill>
              </a:rPr>
              <a:t> </a:t>
            </a:r>
            <a:r>
              <a:rPr lang="en-US" sz="1600" i="1" dirty="0" err="1">
                <a:solidFill>
                  <a:srgbClr val="0000FF"/>
                </a:solidFill>
              </a:rPr>
              <a:t>kelajagi</a:t>
            </a:r>
            <a:r>
              <a:rPr lang="en-US" sz="1600" i="1" dirty="0">
                <a:solidFill>
                  <a:srgbClr val="0000FF"/>
                </a:solidFill>
              </a:rPr>
              <a:t> </a:t>
            </a:r>
            <a:r>
              <a:rPr lang="en-US" sz="1600" i="1" dirty="0" err="1">
                <a:solidFill>
                  <a:srgbClr val="0000FF"/>
                </a:solidFill>
              </a:rPr>
              <a:t>shuning</a:t>
            </a:r>
            <a:r>
              <a:rPr lang="en-US" sz="1600" i="1" dirty="0">
                <a:solidFill>
                  <a:srgbClr val="0000FF"/>
                </a:solidFill>
              </a:rPr>
              <a:t> </a:t>
            </a:r>
            <a:r>
              <a:rPr lang="en-US" sz="1600" i="1" dirty="0" err="1">
                <a:solidFill>
                  <a:srgbClr val="0000FF"/>
                </a:solidFill>
              </a:rPr>
              <a:t>uchun</a:t>
            </a:r>
            <a:r>
              <a:rPr lang="en-US" sz="1600" i="1" dirty="0">
                <a:solidFill>
                  <a:srgbClr val="0000FF"/>
                </a:solidFill>
              </a:rPr>
              <a:t> ham </a:t>
            </a:r>
            <a:r>
              <a:rPr lang="en-US" sz="1600" i="1" dirty="0" err="1" smtClean="0">
                <a:solidFill>
                  <a:srgbClr val="0000FF"/>
                </a:solidFill>
              </a:rPr>
              <a:t>buyuk</a:t>
            </a:r>
            <a:r>
              <a:rPr lang="en-US" sz="1600" b="1" i="1" dirty="0" err="1" smtClean="0">
                <a:solidFill>
                  <a:srgbClr val="FF0000"/>
                </a:solidFill>
              </a:rPr>
              <a:t>ki</a:t>
            </a:r>
            <a:r>
              <a:rPr lang="en-US" sz="1600" i="1" dirty="0" smtClean="0">
                <a:solidFill>
                  <a:srgbClr val="000000"/>
                </a:solidFill>
              </a:rPr>
              <a:t>, </a:t>
            </a:r>
            <a:r>
              <a:rPr lang="en-US" sz="1600" i="1" dirty="0" err="1" smtClean="0">
                <a:solidFill>
                  <a:srgbClr val="000000"/>
                </a:solidFill>
              </a:rPr>
              <a:t>unda</a:t>
            </a:r>
            <a:r>
              <a:rPr lang="en-US" sz="1600" i="1" dirty="0" smtClean="0">
                <a:solidFill>
                  <a:srgbClr val="000000"/>
                </a:solidFill>
              </a:rPr>
              <a:t> </a:t>
            </a:r>
            <a:r>
              <a:rPr lang="en-US" sz="1600" i="1" dirty="0" err="1" smtClean="0">
                <a:solidFill>
                  <a:srgbClr val="000000"/>
                </a:solidFill>
              </a:rPr>
              <a:t>yashayotgan</a:t>
            </a:r>
            <a:r>
              <a:rPr lang="en-US" sz="1600" i="1" dirty="0" smtClean="0">
                <a:solidFill>
                  <a:srgbClr val="000000"/>
                </a:solidFill>
              </a:rPr>
              <a:t> </a:t>
            </a:r>
            <a:r>
              <a:rPr lang="en-US" sz="1600" i="1" dirty="0" err="1">
                <a:solidFill>
                  <a:srgbClr val="000000"/>
                </a:solidFill>
              </a:rPr>
              <a:t>aholining</a:t>
            </a:r>
            <a:r>
              <a:rPr lang="en-US" sz="1600" i="1" dirty="0">
                <a:solidFill>
                  <a:srgbClr val="000000"/>
                </a:solidFill>
              </a:rPr>
              <a:t> </a:t>
            </a:r>
            <a:r>
              <a:rPr lang="en-US" sz="1600" i="1" dirty="0" err="1">
                <a:solidFill>
                  <a:srgbClr val="000000"/>
                </a:solidFill>
              </a:rPr>
              <a:t>katta</a:t>
            </a:r>
            <a:r>
              <a:rPr lang="en-US" sz="1600" i="1" dirty="0">
                <a:solidFill>
                  <a:srgbClr val="000000"/>
                </a:solidFill>
              </a:rPr>
              <a:t> </a:t>
            </a:r>
            <a:r>
              <a:rPr lang="en-US" sz="1600" i="1" dirty="0" err="1">
                <a:solidFill>
                  <a:srgbClr val="000000"/>
                </a:solidFill>
              </a:rPr>
              <a:t>qismini</a:t>
            </a:r>
            <a:r>
              <a:rPr lang="en-US" sz="1600" i="1" dirty="0">
                <a:solidFill>
                  <a:srgbClr val="000000"/>
                </a:solidFill>
              </a:rPr>
              <a:t> </a:t>
            </a:r>
            <a:r>
              <a:rPr lang="en-US" sz="1600" i="1" dirty="0" err="1">
                <a:solidFill>
                  <a:srgbClr val="000000"/>
                </a:solidFill>
              </a:rPr>
              <a:t>yoshlar</a:t>
            </a:r>
            <a:r>
              <a:rPr lang="en-US" sz="1600" i="1" dirty="0">
                <a:solidFill>
                  <a:srgbClr val="000000"/>
                </a:solidFill>
              </a:rPr>
              <a:t> </a:t>
            </a:r>
            <a:r>
              <a:rPr lang="en-US" sz="1600" i="1" dirty="0" err="1">
                <a:solidFill>
                  <a:srgbClr val="000000"/>
                </a:solidFill>
              </a:rPr>
              <a:t>tashkil</a:t>
            </a:r>
            <a:r>
              <a:rPr lang="en-US" sz="1600" i="1" dirty="0">
                <a:solidFill>
                  <a:srgbClr val="000000"/>
                </a:solidFill>
              </a:rPr>
              <a:t> </a:t>
            </a:r>
            <a:r>
              <a:rPr lang="en-US" sz="1600" i="1" dirty="0" err="1">
                <a:solidFill>
                  <a:srgbClr val="000000"/>
                </a:solidFill>
              </a:rPr>
              <a:t>etadi</a:t>
            </a:r>
            <a:r>
              <a:rPr lang="en-US" sz="1600" i="1" dirty="0" smtClean="0">
                <a:solidFill>
                  <a:srgbClr val="000000"/>
                </a:solidFill>
              </a:rPr>
              <a:t>.           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5429" y="2772172"/>
            <a:ext cx="540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i="1" dirty="0" err="1" smtClean="0">
                <a:solidFill>
                  <a:srgbClr val="FF0000"/>
                </a:solidFill>
              </a:rPr>
              <a:t>Vatanimiz</a:t>
            </a:r>
            <a:r>
              <a:rPr lang="en-US" sz="1600" b="1" i="1" dirty="0" smtClean="0">
                <a:solidFill>
                  <a:srgbClr val="FF0000"/>
                </a:solidFill>
              </a:rPr>
              <a:t> </a:t>
            </a:r>
            <a:r>
              <a:rPr lang="en-US" sz="1600" b="1" i="1" dirty="0" err="1" smtClean="0">
                <a:solidFill>
                  <a:srgbClr val="FF0000"/>
                </a:solidFill>
              </a:rPr>
              <a:t>kelajagi</a:t>
            </a:r>
            <a:r>
              <a:rPr lang="en-US" sz="1600" b="1" i="1" dirty="0" smtClean="0">
                <a:solidFill>
                  <a:srgbClr val="FF0000"/>
                </a:solidFill>
              </a:rPr>
              <a:t> </a:t>
            </a:r>
            <a:r>
              <a:rPr lang="en-US" sz="1600" b="1" i="1" dirty="0" err="1" smtClean="0">
                <a:solidFill>
                  <a:srgbClr val="FF0000"/>
                </a:solidFill>
              </a:rPr>
              <a:t>nima</a:t>
            </a:r>
            <a:r>
              <a:rPr lang="en-US" sz="1600" b="1" i="1" dirty="0" smtClean="0">
                <a:solidFill>
                  <a:srgbClr val="FF0000"/>
                </a:solidFill>
              </a:rPr>
              <a:t> </a:t>
            </a:r>
            <a:r>
              <a:rPr lang="en-US" sz="1600" b="1" i="1" dirty="0" err="1" smtClean="0">
                <a:solidFill>
                  <a:srgbClr val="FF0000"/>
                </a:solidFill>
              </a:rPr>
              <a:t>uchun</a:t>
            </a:r>
            <a:r>
              <a:rPr lang="en-US" sz="1600" b="1" i="1" dirty="0" smtClean="0">
                <a:solidFill>
                  <a:srgbClr val="FF0000"/>
                </a:solidFill>
              </a:rPr>
              <a:t> </a:t>
            </a:r>
            <a:r>
              <a:rPr lang="en-US" sz="1600" b="1" i="1" dirty="0" err="1" smtClean="0">
                <a:solidFill>
                  <a:srgbClr val="FF0000"/>
                </a:solidFill>
              </a:rPr>
              <a:t>buyuk</a:t>
            </a:r>
            <a:r>
              <a:rPr lang="en-US" sz="1600" b="1" i="1" dirty="0" smtClean="0">
                <a:solidFill>
                  <a:srgbClr val="FF0000"/>
                </a:solidFill>
              </a:rPr>
              <a:t>?     </a:t>
            </a:r>
            <a:endParaRPr lang="ru-RU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721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repeatCount="1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2" grpId="0"/>
      <p:bldP spid="12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991" y="107876"/>
            <a:ext cx="5575045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Ergash</a:t>
            </a:r>
            <a:r>
              <a:rPr lang="en-US" sz="2000" dirty="0" smtClean="0"/>
              <a:t> gap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47577" y="647936"/>
            <a:ext cx="41044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1600" dirty="0">
                <a:solidFill>
                  <a:srgbClr val="000000"/>
                </a:solidFill>
              </a:rPr>
              <a:t>B</a:t>
            </a:r>
            <a:r>
              <a:rPr lang="en-US" sz="1600" dirty="0" smtClean="0">
                <a:solidFill>
                  <a:srgbClr val="000000"/>
                </a:solidFill>
              </a:rPr>
              <a:t>osh </a:t>
            </a:r>
            <a:r>
              <a:rPr lang="en-US" sz="1600" dirty="0">
                <a:solidFill>
                  <a:srgbClr val="000000"/>
                </a:solidFill>
              </a:rPr>
              <a:t>gap </a:t>
            </a:r>
            <a:r>
              <a:rPr lang="en-US" sz="1600" dirty="0" err="1">
                <a:solidFill>
                  <a:srgbClr val="000000"/>
                </a:solidFill>
              </a:rPr>
              <a:t>mazmunini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izohlayotgan</a:t>
            </a:r>
            <a:r>
              <a:rPr lang="en-US" sz="1600" dirty="0">
                <a:solidFill>
                  <a:srgbClr val="000000"/>
                </a:solidFill>
              </a:rPr>
              <a:t> gap </a:t>
            </a:r>
            <a:r>
              <a:rPr lang="en-US" sz="1600" dirty="0" err="1">
                <a:solidFill>
                  <a:srgbClr val="000000"/>
                </a:solidFill>
              </a:rPr>
              <a:t>ergash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smtClean="0">
                <a:solidFill>
                  <a:srgbClr val="000000"/>
                </a:solidFill>
              </a:rPr>
              <a:t>gap </a:t>
            </a:r>
            <a:r>
              <a:rPr lang="en-US" sz="1600" dirty="0" err="1" smtClean="0">
                <a:solidFill>
                  <a:srgbClr val="000000"/>
                </a:solidFill>
              </a:rPr>
              <a:t>hisoblanadi</a:t>
            </a:r>
            <a:r>
              <a:rPr lang="en-US" sz="1600" dirty="0" smtClean="0">
                <a:solidFill>
                  <a:srgbClr val="000000"/>
                </a:solidFill>
              </a:rPr>
              <a:t>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1600" dirty="0" err="1" smtClean="0">
                <a:solidFill>
                  <a:srgbClr val="000000"/>
                </a:solidFill>
              </a:rPr>
              <a:t>Ergash</a:t>
            </a:r>
            <a:r>
              <a:rPr lang="en-US" sz="1600" dirty="0" smtClean="0">
                <a:solidFill>
                  <a:srgbClr val="000000"/>
                </a:solidFill>
              </a:rPr>
              <a:t> gap </a:t>
            </a:r>
            <a:r>
              <a:rPr lang="en-US" sz="1600" dirty="0" err="1" smtClean="0">
                <a:solidFill>
                  <a:srgbClr val="000000"/>
                </a:solidFill>
              </a:rPr>
              <a:t>so‘roqqa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javob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bo‘lib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keladi</a:t>
            </a:r>
            <a:r>
              <a:rPr lang="en-US" sz="1600" dirty="0" smtClean="0">
                <a:solidFill>
                  <a:srgbClr val="000000"/>
                </a:solidFill>
              </a:rPr>
              <a:t>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1600" dirty="0" smtClean="0">
                <a:solidFill>
                  <a:srgbClr val="000000"/>
                </a:solidFill>
              </a:rPr>
              <a:t>Bosh </a:t>
            </a:r>
            <a:r>
              <a:rPr lang="en-US" sz="1600" dirty="0" err="1" smtClean="0">
                <a:solidFill>
                  <a:srgbClr val="000000"/>
                </a:solidFill>
              </a:rPr>
              <a:t>gapni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to‘ldirib</a:t>
            </a:r>
            <a:r>
              <a:rPr lang="en-US" sz="1600" dirty="0" smtClean="0">
                <a:solidFill>
                  <a:srgbClr val="000000"/>
                </a:solidFill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</a:rPr>
              <a:t>izohlab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keladi</a:t>
            </a:r>
            <a:r>
              <a:rPr lang="en-US" sz="1600" dirty="0" smtClean="0">
                <a:solidFill>
                  <a:srgbClr val="000000"/>
                </a:solidFill>
              </a:rPr>
              <a:t>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1600" dirty="0" err="1" smtClean="0">
                <a:solidFill>
                  <a:srgbClr val="000000"/>
                </a:solidFill>
              </a:rPr>
              <a:t>Tobe</a:t>
            </a:r>
            <a:r>
              <a:rPr lang="en-US" sz="1600" dirty="0" smtClean="0">
                <a:solidFill>
                  <a:srgbClr val="000000"/>
                </a:solidFill>
              </a:rPr>
              <a:t> gap ham </a:t>
            </a:r>
            <a:r>
              <a:rPr lang="en-US" sz="1600" dirty="0" err="1" smtClean="0">
                <a:solidFill>
                  <a:srgbClr val="000000"/>
                </a:solidFill>
              </a:rPr>
              <a:t>deyiladi</a:t>
            </a:r>
            <a:r>
              <a:rPr lang="en-US" sz="1600" dirty="0" smtClean="0">
                <a:solidFill>
                  <a:srgbClr val="000000"/>
                </a:solidFill>
              </a:rPr>
              <a:t>.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9425" y="1980084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i="1" dirty="0" err="1">
                <a:solidFill>
                  <a:srgbClr val="7030A0"/>
                </a:solidFill>
              </a:rPr>
              <a:t>Erta</a:t>
            </a:r>
            <a:r>
              <a:rPr lang="en-US" sz="1800" b="1" i="1" dirty="0">
                <a:solidFill>
                  <a:srgbClr val="7030A0"/>
                </a:solidFill>
              </a:rPr>
              <a:t> </a:t>
            </a:r>
            <a:r>
              <a:rPr lang="en-US" sz="1800" b="1" i="1" dirty="0" err="1">
                <a:solidFill>
                  <a:srgbClr val="7030A0"/>
                </a:solidFill>
              </a:rPr>
              <a:t>eksang</a:t>
            </a:r>
            <a:r>
              <a:rPr lang="en-US" sz="1800" i="1" dirty="0">
                <a:solidFill>
                  <a:srgbClr val="000000"/>
                </a:solidFill>
              </a:rPr>
              <a:t>, </a:t>
            </a:r>
            <a:r>
              <a:rPr lang="en-US" sz="1800" i="1" dirty="0" err="1">
                <a:solidFill>
                  <a:srgbClr val="000000"/>
                </a:solidFill>
              </a:rPr>
              <a:t>erta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o‘rasan</a:t>
            </a:r>
            <a:r>
              <a:rPr lang="en-US" sz="1800" dirty="0">
                <a:solidFill>
                  <a:srgbClr val="000000"/>
                </a:solidFill>
              </a:rPr>
              <a:t>.</a:t>
            </a:r>
            <a:endParaRPr lang="ru-RU" sz="1800" b="1" dirty="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5429" y="2592152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i="1" dirty="0" err="1" smtClean="0">
                <a:solidFill>
                  <a:srgbClr val="FF0000"/>
                </a:solidFill>
              </a:rPr>
              <a:t>Nima</a:t>
            </a:r>
            <a:r>
              <a:rPr lang="en-US" sz="1800" b="1" i="1" dirty="0" smtClean="0">
                <a:solidFill>
                  <a:srgbClr val="FF0000"/>
                </a:solidFill>
              </a:rPr>
              <a:t> </a:t>
            </a:r>
            <a:r>
              <a:rPr lang="en-US" sz="1800" b="1" i="1" dirty="0" err="1" smtClean="0">
                <a:solidFill>
                  <a:srgbClr val="FF0000"/>
                </a:solidFill>
              </a:rPr>
              <a:t>qilsang</a:t>
            </a:r>
            <a:r>
              <a:rPr lang="en-US" sz="1800" b="1" i="1" dirty="0" smtClean="0">
                <a:solidFill>
                  <a:srgbClr val="FF0000"/>
                </a:solidFill>
              </a:rPr>
              <a:t> </a:t>
            </a:r>
            <a:r>
              <a:rPr lang="en-US" sz="1800" b="1" i="1" dirty="0" err="1" smtClean="0">
                <a:solidFill>
                  <a:srgbClr val="FF0000"/>
                </a:solidFill>
              </a:rPr>
              <a:t>erta</a:t>
            </a:r>
            <a:r>
              <a:rPr lang="en-US" sz="1800" b="1" i="1" dirty="0" smtClean="0">
                <a:solidFill>
                  <a:srgbClr val="FF0000"/>
                </a:solidFill>
              </a:rPr>
              <a:t> </a:t>
            </a:r>
            <a:r>
              <a:rPr lang="en-US" sz="1800" b="1" i="1" dirty="0" err="1" smtClean="0">
                <a:solidFill>
                  <a:srgbClr val="FF0000"/>
                </a:solidFill>
              </a:rPr>
              <a:t>o‘rasan</a:t>
            </a:r>
            <a:r>
              <a:rPr lang="en-US" sz="1800" b="1" i="1" dirty="0" smtClean="0">
                <a:solidFill>
                  <a:srgbClr val="FF0000"/>
                </a:solidFill>
              </a:rPr>
              <a:t>?</a:t>
            </a: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43421" y="587329"/>
            <a:ext cx="1368152" cy="1384045"/>
          </a:xfrm>
          <a:prstGeom prst="ellipse">
            <a:avLst/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1715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repeatCount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12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991" y="107876"/>
            <a:ext cx="5575045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Ergash</a:t>
            </a:r>
            <a:r>
              <a:rPr lang="en-US" sz="2000" dirty="0" smtClean="0"/>
              <a:t> gap</a:t>
            </a:r>
            <a:endParaRPr lang="ru-RU" sz="2400" dirty="0">
              <a:solidFill>
                <a:schemeClr val="tx1"/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021132327"/>
              </p:ext>
            </p:extLst>
          </p:nvPr>
        </p:nvGraphicFramePr>
        <p:xfrm>
          <a:off x="705567" y="647936"/>
          <a:ext cx="4406406" cy="1872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Выноска со стрелкой вверх 6"/>
          <p:cNvSpPr/>
          <p:nvPr/>
        </p:nvSpPr>
        <p:spPr>
          <a:xfrm>
            <a:off x="1220475" y="2520144"/>
            <a:ext cx="1623246" cy="576064"/>
          </a:xfrm>
          <a:prstGeom prst="upArrowCallout">
            <a:avLst>
              <a:gd name="adj1" fmla="val 63827"/>
              <a:gd name="adj2" fmla="val 75246"/>
              <a:gd name="adj3" fmla="val 25000"/>
              <a:gd name="adj4" fmla="val 64977"/>
            </a:avLst>
          </a:prstGeom>
          <a:ln>
            <a:solidFill>
              <a:srgbClr val="0000FF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i="1" dirty="0" err="1" smtClean="0">
                <a:solidFill>
                  <a:srgbClr val="000000"/>
                </a:solidFill>
              </a:rPr>
              <a:t>Qachon</a:t>
            </a:r>
            <a:r>
              <a:rPr lang="en-US" sz="1800" b="1" i="1" dirty="0" smtClean="0">
                <a:solidFill>
                  <a:srgbClr val="000000"/>
                </a:solidFill>
              </a:rPr>
              <a:t>?</a:t>
            </a:r>
            <a:endParaRPr lang="ru-RU" sz="1800" b="1" i="1" dirty="0">
              <a:solidFill>
                <a:srgbClr val="000000"/>
              </a:solidFill>
            </a:endParaRPr>
          </a:p>
        </p:txBody>
      </p:sp>
      <p:sp>
        <p:nvSpPr>
          <p:cNvPr id="10" name="Выноска со стрелкой вверх 9"/>
          <p:cNvSpPr/>
          <p:nvPr/>
        </p:nvSpPr>
        <p:spPr>
          <a:xfrm>
            <a:off x="3344711" y="2520144"/>
            <a:ext cx="1623246" cy="576064"/>
          </a:xfrm>
          <a:prstGeom prst="upArrowCallout">
            <a:avLst>
              <a:gd name="adj1" fmla="val 63827"/>
              <a:gd name="adj2" fmla="val 75246"/>
              <a:gd name="adj3" fmla="val 25000"/>
              <a:gd name="adj4" fmla="val 64977"/>
            </a:avLst>
          </a:prstGeom>
          <a:ln>
            <a:solidFill>
              <a:srgbClr val="0000FF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i="1" dirty="0" err="1" smtClean="0">
                <a:solidFill>
                  <a:srgbClr val="000000"/>
                </a:solidFill>
              </a:rPr>
              <a:t>Nimani</a:t>
            </a:r>
            <a:r>
              <a:rPr lang="en-US" sz="1800" b="1" i="1" dirty="0" smtClean="0">
                <a:solidFill>
                  <a:srgbClr val="000000"/>
                </a:solidFill>
              </a:rPr>
              <a:t>?</a:t>
            </a:r>
            <a:endParaRPr lang="ru-RU" sz="1800" b="1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4587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6" grpId="0">
        <p:bldAsOne/>
      </p:bldGraphic>
      <p:bldP spid="7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99605" y="1043980"/>
            <a:ext cx="184731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54160" y="103810"/>
            <a:ext cx="5669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/>
              <a:t>Ergashgan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qo‘shma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gaplarning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tuzilishi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43421" y="1790772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err="1" smtClean="0">
                <a:solidFill>
                  <a:srgbClr val="002060"/>
                </a:solidFill>
              </a:rPr>
              <a:t>Kitobni</a:t>
            </a:r>
            <a:r>
              <a:rPr lang="en-US" sz="1800" b="1" dirty="0" smtClean="0">
                <a:solidFill>
                  <a:srgbClr val="002060"/>
                </a:solidFill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</a:rPr>
              <a:t>o‘qimoq</a:t>
            </a:r>
            <a:r>
              <a:rPr lang="en-US" sz="1800" b="1" dirty="0" smtClean="0">
                <a:solidFill>
                  <a:srgbClr val="002060"/>
                </a:solidFill>
              </a:rPr>
              <a:t> </a:t>
            </a:r>
            <a:r>
              <a:rPr lang="en-US" sz="1800" dirty="0" smtClean="0">
                <a:solidFill>
                  <a:srgbClr val="000000"/>
                </a:solidFill>
              </a:rPr>
              <a:t>– </a:t>
            </a:r>
            <a:r>
              <a:rPr lang="en-US" sz="1800" dirty="0" err="1" smtClean="0">
                <a:solidFill>
                  <a:srgbClr val="000000"/>
                </a:solidFill>
              </a:rPr>
              <a:t>so‘z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birikmasi</a:t>
            </a:r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3421" y="539924"/>
            <a:ext cx="55086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     </a:t>
            </a:r>
            <a:r>
              <a:rPr lang="en-US" sz="1800" dirty="0" err="1" smtClean="0">
                <a:solidFill>
                  <a:srgbClr val="000000"/>
                </a:solidFill>
              </a:rPr>
              <a:t>Ergashgan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qo‘shma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gaplar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tuzilishiga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ko‘ra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b="1" i="1" dirty="0" err="1" smtClean="0">
                <a:solidFill>
                  <a:schemeClr val="tx2">
                    <a:lumMod val="75000"/>
                  </a:schemeClr>
                </a:solidFill>
              </a:rPr>
              <a:t>so‘z</a:t>
            </a:r>
            <a:r>
              <a:rPr lang="en-US" sz="1800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1800" b="1" i="1" dirty="0" err="1">
                <a:solidFill>
                  <a:schemeClr val="tx2">
                    <a:lumMod val="75000"/>
                  </a:schemeClr>
                </a:solidFill>
              </a:rPr>
              <a:t>birikmalari</a:t>
            </a:r>
            <a:r>
              <a:rPr lang="en-US" sz="1800" dirty="0" err="1">
                <a:solidFill>
                  <a:srgbClr val="000000"/>
                </a:solidFill>
              </a:rPr>
              <a:t>ga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o‘xshaydi</a:t>
            </a:r>
            <a:r>
              <a:rPr lang="en-US" sz="1800" dirty="0">
                <a:solidFill>
                  <a:srgbClr val="000000"/>
                </a:solidFill>
              </a:rPr>
              <a:t>. </a:t>
            </a:r>
            <a:r>
              <a:rPr lang="en-US" sz="1800" dirty="0" err="1">
                <a:solidFill>
                  <a:srgbClr val="000000"/>
                </a:solidFill>
              </a:rPr>
              <a:t>So‘z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birikmasi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tarkibidagi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so‘zlar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nechta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bo‘lishidan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qat’i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nazar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doimo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ikki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qismdan</a:t>
            </a:r>
            <a:r>
              <a:rPr lang="en-US" sz="1800" dirty="0">
                <a:solidFill>
                  <a:srgbClr val="000000"/>
                </a:solidFill>
              </a:rPr>
              <a:t>: </a:t>
            </a:r>
            <a:r>
              <a:rPr lang="en-US" sz="1800" b="1" i="1" dirty="0" err="1">
                <a:solidFill>
                  <a:srgbClr val="000000"/>
                </a:solidFill>
              </a:rPr>
              <a:t>hokim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va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tobe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so‘zlardan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tashkil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topadi</a:t>
            </a:r>
            <a:r>
              <a:rPr lang="en-US" sz="1800" dirty="0">
                <a:solidFill>
                  <a:srgbClr val="000000"/>
                </a:solidFill>
              </a:rPr>
              <a:t>.</a:t>
            </a:r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3" name="Прямоугольник с двумя вырезанными противолежащими углами 2"/>
          <p:cNvSpPr/>
          <p:nvPr/>
        </p:nvSpPr>
        <p:spPr>
          <a:xfrm>
            <a:off x="2931376" y="2621890"/>
            <a:ext cx="1496521" cy="320057"/>
          </a:xfrm>
          <a:prstGeom prst="snip2Diag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i="1" dirty="0" err="1" smtClean="0"/>
              <a:t>Hokim</a:t>
            </a:r>
            <a:r>
              <a:rPr lang="en-US" sz="1800" b="1" i="1" dirty="0" smtClean="0"/>
              <a:t> </a:t>
            </a:r>
            <a:r>
              <a:rPr lang="en-US" sz="1800" b="1" i="1" dirty="0" err="1" smtClean="0"/>
              <a:t>so‘z</a:t>
            </a:r>
            <a:endParaRPr lang="ru-RU" sz="1800" b="1" i="1" dirty="0"/>
          </a:p>
        </p:txBody>
      </p:sp>
      <p:sp>
        <p:nvSpPr>
          <p:cNvPr id="17" name="Прямоугольник с двумя вырезанными противолежащими углами 16"/>
          <p:cNvSpPr/>
          <p:nvPr/>
        </p:nvSpPr>
        <p:spPr>
          <a:xfrm>
            <a:off x="1203184" y="2621890"/>
            <a:ext cx="1496521" cy="320057"/>
          </a:xfrm>
          <a:prstGeom prst="snip2Diag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i="1" dirty="0" err="1" smtClean="0"/>
              <a:t>Tobe</a:t>
            </a:r>
            <a:r>
              <a:rPr lang="en-US" sz="1800" b="1" i="1" dirty="0" smtClean="0"/>
              <a:t> </a:t>
            </a:r>
            <a:r>
              <a:rPr lang="en-US" sz="1800" b="1" i="1" dirty="0" err="1" smtClean="0"/>
              <a:t>so‘z</a:t>
            </a:r>
            <a:endParaRPr lang="ru-RU" sz="1800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2669638" y="2581863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+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8" name="Прямая со стрелкой 7"/>
          <p:cNvCxnSpPr>
            <a:endCxn id="17" idx="3"/>
          </p:cNvCxnSpPr>
          <p:nvPr/>
        </p:nvCxnSpPr>
        <p:spPr>
          <a:xfrm>
            <a:off x="1367557" y="2088096"/>
            <a:ext cx="583888" cy="5337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2587781" y="2080080"/>
            <a:ext cx="583888" cy="5337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8620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5" grpId="0"/>
      <p:bldP spid="10" grpId="0"/>
      <p:bldP spid="3" grpId="0" animBg="1"/>
      <p:bldP spid="17" grpId="0" animBg="1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99605" y="1043980"/>
            <a:ext cx="184731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54160" y="103810"/>
            <a:ext cx="5669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/>
              <a:t>Ergashgan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qo‘shma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gaplarning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tuzilishi</a:t>
            </a:r>
            <a:endParaRPr lang="ru-RU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143421" y="863960"/>
            <a:ext cx="55086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7030A0"/>
                </a:solidFill>
              </a:rPr>
              <a:t>Olim</a:t>
            </a:r>
            <a:r>
              <a:rPr lang="en-US" sz="2000" b="1" dirty="0" smtClean="0">
                <a:solidFill>
                  <a:srgbClr val="7030A0"/>
                </a:solidFill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</a:rPr>
              <a:t>bo‘lsang</a:t>
            </a:r>
            <a:r>
              <a:rPr lang="en-US" sz="2000" b="1" dirty="0" smtClean="0">
                <a:solidFill>
                  <a:srgbClr val="000000"/>
                </a:solidFill>
              </a:rPr>
              <a:t>, </a:t>
            </a:r>
            <a:r>
              <a:rPr lang="en-US" sz="2000" b="1" dirty="0" err="1" smtClean="0">
                <a:solidFill>
                  <a:srgbClr val="0000FF"/>
                </a:solidFill>
              </a:rPr>
              <a:t>olam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seniki</a:t>
            </a:r>
            <a:r>
              <a:rPr lang="en-US" sz="2000" b="1" dirty="0" smtClean="0">
                <a:solidFill>
                  <a:srgbClr val="000000"/>
                </a:solidFill>
              </a:rPr>
              <a:t>.</a:t>
            </a:r>
            <a:endParaRPr lang="ru-RU" sz="2000" b="1" dirty="0">
              <a:solidFill>
                <a:srgbClr val="0000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547577" y="1548036"/>
            <a:ext cx="936104" cy="900099"/>
          </a:xfrm>
          <a:prstGeom prst="ellipse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131753" y="1548036"/>
            <a:ext cx="936104" cy="900100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>
            <a:stCxn id="11" idx="6"/>
            <a:endCxn id="12" idx="1"/>
          </p:cNvCxnSpPr>
          <p:nvPr/>
        </p:nvCxnSpPr>
        <p:spPr>
          <a:xfrm>
            <a:off x="2483681" y="1998086"/>
            <a:ext cx="648072" cy="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cxnSp>
      <p:sp>
        <p:nvSpPr>
          <p:cNvPr id="6" name="Выгнутая влево стрелка 5"/>
          <p:cNvSpPr/>
          <p:nvPr/>
        </p:nvSpPr>
        <p:spPr>
          <a:xfrm>
            <a:off x="971513" y="1206828"/>
            <a:ext cx="515496" cy="856112"/>
          </a:xfrm>
          <a:prstGeom prst="curvedRightArrow">
            <a:avLst/>
          </a:prstGeom>
          <a:solidFill>
            <a:srgbClr val="FF9900"/>
          </a:solidFill>
          <a:ln>
            <a:solidFill>
              <a:srgbClr val="FF00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Выгнутая вправо стрелка 8"/>
          <p:cNvSpPr/>
          <p:nvPr/>
        </p:nvSpPr>
        <p:spPr>
          <a:xfrm>
            <a:off x="4139865" y="1231984"/>
            <a:ext cx="540060" cy="856112"/>
          </a:xfrm>
          <a:prstGeom prst="curvedLeftArrow">
            <a:avLst/>
          </a:prstGeom>
          <a:solidFill>
            <a:srgbClr val="FF9900"/>
          </a:solidFill>
          <a:ln>
            <a:solidFill>
              <a:srgbClr val="FF00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80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10" grpId="0"/>
      <p:bldP spid="11" grpId="0" animBg="1"/>
      <p:bldP spid="12" grpId="0" animBg="1"/>
      <p:bldP spid="6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99605" y="1043980"/>
            <a:ext cx="184731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54160" y="103810"/>
            <a:ext cx="5669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/>
              <a:t>Ergashgan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qo‘shma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gaplarning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tuzilishi</a:t>
            </a:r>
            <a:endParaRPr lang="ru-RU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143421" y="791952"/>
            <a:ext cx="55086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Biz </a:t>
            </a:r>
            <a:r>
              <a:rPr lang="en-US" sz="2000" b="1" dirty="0" err="1" smtClean="0">
                <a:solidFill>
                  <a:srgbClr val="FF0000"/>
                </a:solidFill>
              </a:rPr>
              <a:t>kitobni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sevamiz</a:t>
            </a:r>
            <a:r>
              <a:rPr lang="en-US" sz="2000" b="1" dirty="0" smtClean="0">
                <a:solidFill>
                  <a:srgbClr val="000000"/>
                </a:solidFill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</a:rPr>
              <a:t>chunki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smtClean="0">
                <a:solidFill>
                  <a:srgbClr val="0000FF"/>
                </a:solidFill>
              </a:rPr>
              <a:t>u </a:t>
            </a:r>
            <a:r>
              <a:rPr lang="en-US" sz="2000" b="1" dirty="0" err="1" smtClean="0">
                <a:solidFill>
                  <a:srgbClr val="0000FF"/>
                </a:solidFill>
              </a:rPr>
              <a:t>bilim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beradi</a:t>
            </a:r>
            <a:r>
              <a:rPr lang="en-US" sz="2000" b="1" dirty="0" smtClean="0">
                <a:solidFill>
                  <a:srgbClr val="0000FF"/>
                </a:solidFill>
              </a:rPr>
              <a:t>.</a:t>
            </a:r>
            <a:endParaRPr lang="ru-RU" sz="2000" b="1" dirty="0">
              <a:solidFill>
                <a:srgbClr val="0000FF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131753" y="1521470"/>
            <a:ext cx="991836" cy="900099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516284" y="1521469"/>
            <a:ext cx="936104" cy="900100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Выгнутая влево стрелка 5"/>
          <p:cNvSpPr/>
          <p:nvPr/>
        </p:nvSpPr>
        <p:spPr>
          <a:xfrm>
            <a:off x="971513" y="1206828"/>
            <a:ext cx="515496" cy="856112"/>
          </a:xfrm>
          <a:prstGeom prst="curved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Выгнутая вправо стрелка 8"/>
          <p:cNvSpPr/>
          <p:nvPr/>
        </p:nvSpPr>
        <p:spPr>
          <a:xfrm>
            <a:off x="4139865" y="1231984"/>
            <a:ext cx="540060" cy="856112"/>
          </a:xfrm>
          <a:prstGeom prst="curvedLeftArrow">
            <a:avLst/>
          </a:prstGeom>
          <a:solidFill>
            <a:srgbClr val="00B0F0"/>
          </a:solidFill>
          <a:ln>
            <a:solidFill>
              <a:srgbClr val="0000FF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5" name="Прямая со стрелкой 14"/>
          <p:cNvCxnSpPr>
            <a:stCxn id="11" idx="2"/>
            <a:endCxn id="12" idx="3"/>
          </p:cNvCxnSpPr>
          <p:nvPr/>
        </p:nvCxnSpPr>
        <p:spPr>
          <a:xfrm flipH="1" flipV="1">
            <a:off x="2452388" y="1971519"/>
            <a:ext cx="679365" cy="1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5615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10" grpId="0"/>
      <p:bldP spid="11" grpId="0" animBg="1"/>
      <p:bldP spid="12" grpId="0" animBg="1"/>
      <p:bldP spid="6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154855</TotalTime>
  <Words>600</Words>
  <Application>Microsoft Office PowerPoint</Application>
  <PresentationFormat>Произвольный</PresentationFormat>
  <Paragraphs>85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19</vt:i4>
      </vt:variant>
    </vt:vector>
  </HeadingPairs>
  <TitlesOfParts>
    <vt:vector size="29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       Ona tili</vt:lpstr>
      <vt:lpstr>Mustaqil bajarish uchun topshiriqni tekshirish</vt:lpstr>
      <vt:lpstr>Ergashgan qo‘shma gaplar tarkibi</vt:lpstr>
      <vt:lpstr>Bosh gap</vt:lpstr>
      <vt:lpstr>Ergash gap</vt:lpstr>
      <vt:lpstr>Ergash gap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Savol va topshiriqlar</vt:lpstr>
      <vt:lpstr>Mustaqil bajarish uchun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ACER</cp:lastModifiedBy>
  <cp:revision>1954</cp:revision>
  <dcterms:created xsi:type="dcterms:W3CDTF">2014-10-08T23:03:32Z</dcterms:created>
  <dcterms:modified xsi:type="dcterms:W3CDTF">2021-03-08T18:01:27Z</dcterms:modified>
</cp:coreProperties>
</file>