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4" r:id="rId3"/>
    <p:sldId id="296" r:id="rId4"/>
    <p:sldId id="297" r:id="rId5"/>
    <p:sldId id="298" r:id="rId6"/>
    <p:sldId id="299" r:id="rId7"/>
    <p:sldId id="301" r:id="rId8"/>
    <p:sldId id="300" r:id="rId9"/>
    <p:sldId id="307" r:id="rId10"/>
    <p:sldId id="321" r:id="rId11"/>
    <p:sldId id="302" r:id="rId12"/>
    <p:sldId id="303" r:id="rId13"/>
    <p:sldId id="304" r:id="rId14"/>
    <p:sldId id="312" r:id="rId15"/>
    <p:sldId id="317" r:id="rId16"/>
    <p:sldId id="318" r:id="rId17"/>
    <p:sldId id="305" r:id="rId18"/>
    <p:sldId id="306" r:id="rId19"/>
    <p:sldId id="314" r:id="rId20"/>
    <p:sldId id="315" r:id="rId21"/>
    <p:sldId id="316" r:id="rId22"/>
    <p:sldId id="308" r:id="rId23"/>
    <p:sldId id="309" r:id="rId24"/>
    <p:sldId id="320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43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30300" y="263249"/>
            <a:ext cx="2219883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600" spc="1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spc="1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sz="3600" spc="1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sz="3600" spc="-8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600" spc="5" dirty="0">
                <a:latin typeface="Arial" pitchFamily="34" charset="0"/>
                <a:cs typeface="Arial" pitchFamily="34" charset="0"/>
              </a:rPr>
              <a:t>tili</a:t>
            </a:r>
            <a:endParaRPr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9300" y="1314537"/>
            <a:ext cx="4724400" cy="130676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2800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uz-Cyrl-UZ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Uyushiq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ajratilgan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bo‘laklar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uz-Cyrl-UZ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‘tilganlarni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takrorlash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-774699" y="2232025"/>
            <a:ext cx="457200" cy="269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>
              <a:lnSpc>
                <a:spcPts val="1989"/>
              </a:lnSpc>
            </a:pPr>
            <a:endParaRPr sz="17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5850" y="1284329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1361" y="2160969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MASALAN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899410" cy="1846659"/>
          </a:xfrm>
        </p:spPr>
        <p:txBody>
          <a:bodyPr/>
          <a:lstStyle/>
          <a:p>
            <a:pPr algn="ctr"/>
            <a:r>
              <a:rPr lang="en-US" sz="2000" dirty="0" smtClean="0"/>
              <a:t> </a:t>
            </a:r>
            <a:r>
              <a:rPr lang="en-US" sz="2000" b="1" dirty="0" smtClean="0"/>
              <a:t>TOSHKENTNING  “TASHKENT CITY” SHAHARCHASIDA </a:t>
            </a:r>
            <a:r>
              <a:rPr lang="en-US" sz="2000" b="1" dirty="0" smtClean="0">
                <a:solidFill>
                  <a:srgbClr val="0070C0"/>
                </a:solidFill>
              </a:rPr>
              <a:t>KO‘NGILOCHAR</a:t>
            </a:r>
            <a:r>
              <a:rPr lang="en-US" sz="2000" b="1" dirty="0" smtClean="0"/>
              <a:t>, </a:t>
            </a:r>
            <a:r>
              <a:rPr lang="en-US" sz="2000" b="1" dirty="0" smtClean="0">
                <a:solidFill>
                  <a:srgbClr val="0070C0"/>
                </a:solidFill>
              </a:rPr>
              <a:t>SO‘LIM</a:t>
            </a:r>
            <a:r>
              <a:rPr lang="en-US" sz="2000" b="1" dirty="0" smtClean="0"/>
              <a:t> GO‘SHALAR BARPO ETILGAN.   </a:t>
            </a:r>
            <a:endParaRPr lang="ru-RU" sz="2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1851025"/>
            <a:ext cx="2060575" cy="11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31825"/>
            <a:ext cx="2057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686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276999"/>
          </a:xfrm>
        </p:spPr>
        <p:txBody>
          <a:bodyPr/>
          <a:lstStyle/>
          <a:p>
            <a:pPr algn="ctr"/>
            <a:r>
              <a:rPr lang="en-US" sz="1600" dirty="0" smtClean="0"/>
              <a:t>11-MASHQ: </a:t>
            </a:r>
            <a:r>
              <a:rPr lang="en-US" sz="1600" dirty="0" err="1" smtClean="0"/>
              <a:t>uyushiq</a:t>
            </a:r>
            <a:r>
              <a:rPr lang="en-US" sz="1600" dirty="0" smtClean="0"/>
              <a:t> </a:t>
            </a:r>
            <a:r>
              <a:rPr lang="en-US" sz="1600" dirty="0" err="1" smtClean="0"/>
              <a:t>va</a:t>
            </a:r>
            <a:r>
              <a:rPr lang="en-US" sz="1600" dirty="0" smtClean="0"/>
              <a:t>  </a:t>
            </a:r>
            <a:r>
              <a:rPr lang="en-US" sz="1600" dirty="0" err="1" smtClean="0"/>
              <a:t>ajratilgan</a:t>
            </a:r>
            <a:r>
              <a:rPr lang="en-US" sz="1600" dirty="0" smtClean="0"/>
              <a:t> </a:t>
            </a:r>
            <a:r>
              <a:rPr lang="en-US" sz="1600" dirty="0" err="1" smtClean="0"/>
              <a:t>bo‘laklarni</a:t>
            </a:r>
            <a:r>
              <a:rPr lang="en-US" sz="1600" dirty="0" smtClean="0"/>
              <a:t> </a:t>
            </a:r>
            <a:r>
              <a:rPr lang="en-US" sz="1600" dirty="0" err="1" smtClean="0"/>
              <a:t>aniqlang</a:t>
            </a:r>
            <a:r>
              <a:rPr lang="en-US" sz="1800" dirty="0" smtClean="0"/>
              <a:t>. 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4000" cy="2784635"/>
          </a:xfrm>
        </p:spPr>
        <p:txBody>
          <a:bodyPr/>
          <a:lstStyle/>
          <a:p>
            <a:pPr algn="just"/>
            <a:r>
              <a:rPr lang="en-US" dirty="0" smtClean="0"/>
              <a:t>      </a:t>
            </a:r>
            <a:r>
              <a:rPr lang="en-US" sz="1600" b="1" dirty="0" err="1" smtClean="0">
                <a:solidFill>
                  <a:schemeClr val="tx1"/>
                </a:solidFill>
              </a:rPr>
              <a:t>Hamma</a:t>
            </a:r>
            <a:r>
              <a:rPr lang="en-US" sz="1600" b="1" dirty="0" smtClean="0">
                <a:solidFill>
                  <a:schemeClr val="tx1"/>
                </a:solidFill>
              </a:rPr>
              <a:t> ham </a:t>
            </a:r>
            <a:r>
              <a:rPr lang="en-US" sz="1600" b="1" dirty="0" err="1" smtClean="0">
                <a:solidFill>
                  <a:srgbClr val="0070C0"/>
                </a:solidFill>
              </a:rPr>
              <a:t>do</a:t>
            </a:r>
            <a:r>
              <a:rPr lang="en-US" sz="1600" b="1" dirty="0" err="1">
                <a:solidFill>
                  <a:srgbClr val="0070C0"/>
                </a:solidFill>
              </a:rPr>
              <a:t>‘</a:t>
            </a:r>
            <a:r>
              <a:rPr lang="en-US" sz="1600" b="1" dirty="0" err="1" smtClean="0">
                <a:solidFill>
                  <a:srgbClr val="0070C0"/>
                </a:solidFill>
              </a:rPr>
              <a:t>stlarini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yaqin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kishilarini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e’zozlaydi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ularning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err="1">
                <a:solidFill>
                  <a:schemeClr val="tx1"/>
                </a:solidFill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</a:rPr>
              <a:t>p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bo</a:t>
            </a:r>
            <a:r>
              <a:rPr lang="en-US" sz="1600" b="1" dirty="0" err="1">
                <a:solidFill>
                  <a:schemeClr val="tx1"/>
                </a:solidFill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</a:rPr>
              <a:t>lishini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istaydi</a:t>
            </a:r>
            <a:r>
              <a:rPr lang="en-US" sz="1600" b="1" dirty="0" smtClean="0">
                <a:solidFill>
                  <a:schemeClr val="tx1"/>
                </a:solidFill>
              </a:rPr>
              <a:t>. </a:t>
            </a:r>
            <a:r>
              <a:rPr lang="en-US" sz="1600" b="1" dirty="0" err="1" smtClean="0">
                <a:solidFill>
                  <a:schemeClr val="tx1"/>
                </a:solidFill>
              </a:rPr>
              <a:t>Ayniqsa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har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bir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odam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</a:t>
            </a:r>
            <a:r>
              <a:rPr lang="en-US" sz="1600" b="1" dirty="0" err="1">
                <a:solidFill>
                  <a:schemeClr val="tx1"/>
                </a:solidFill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</a:rPr>
              <a:t>zining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oqil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</a:rPr>
              <a:t>obro</a:t>
            </a:r>
            <a:r>
              <a:rPr lang="en-US" sz="1600" b="1" dirty="0">
                <a:solidFill>
                  <a:srgbClr val="0070C0"/>
                </a:solidFill>
              </a:rPr>
              <a:t>‘</a:t>
            </a:r>
            <a:r>
              <a:rPr lang="en-US" sz="1600" b="1" dirty="0" smtClean="0">
                <a:solidFill>
                  <a:srgbClr val="0070C0"/>
                </a:solidFill>
              </a:rPr>
              <a:t>-</a:t>
            </a:r>
            <a:r>
              <a:rPr lang="en-US" sz="1600" b="1" dirty="0" err="1" smtClean="0">
                <a:solidFill>
                  <a:srgbClr val="0070C0"/>
                </a:solidFill>
              </a:rPr>
              <a:t>e’tiborli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</a:rPr>
              <a:t>iste’dodli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</a:rPr>
              <a:t>sadoqatli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do</a:t>
            </a:r>
            <a:r>
              <a:rPr lang="en-US" sz="1600" b="1" dirty="0" err="1">
                <a:solidFill>
                  <a:schemeClr val="tx1"/>
                </a:solidFill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</a:rPr>
              <a:t>stlari</a:t>
            </a:r>
            <a:r>
              <a:rPr lang="en-US" sz="1600" b="1" dirty="0" smtClean="0">
                <a:solidFill>
                  <a:schemeClr val="tx1"/>
                </a:solidFill>
              </a:rPr>
              <a:t> – </a:t>
            </a:r>
            <a:r>
              <a:rPr lang="en-US" sz="1600" b="1" dirty="0" err="1" smtClean="0">
                <a:solidFill>
                  <a:schemeClr val="tx1"/>
                </a:solidFill>
              </a:rPr>
              <a:t>safdoshlari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bilan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faxrlanadi</a:t>
            </a:r>
            <a:r>
              <a:rPr lang="en-US" sz="1600" b="1" dirty="0" smtClean="0">
                <a:solidFill>
                  <a:schemeClr val="tx1"/>
                </a:solidFill>
              </a:rPr>
              <a:t>, ammo </a:t>
            </a:r>
            <a:r>
              <a:rPr lang="en-US" sz="1600" b="1" dirty="0" err="1" smtClean="0">
                <a:solidFill>
                  <a:schemeClr val="tx1"/>
                </a:solidFill>
              </a:rPr>
              <a:t>do</a:t>
            </a:r>
            <a:r>
              <a:rPr lang="en-US" sz="1600" b="1" dirty="0" err="1">
                <a:solidFill>
                  <a:schemeClr val="tx1"/>
                </a:solidFill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</a:rPr>
              <a:t>stlik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mezoni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faqat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shular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bilan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</a:t>
            </a:r>
            <a:r>
              <a:rPr lang="en-US" sz="1600" b="1" dirty="0" err="1">
                <a:solidFill>
                  <a:schemeClr val="tx1"/>
                </a:solidFill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</a:rPr>
              <a:t>lchanmaydi</a:t>
            </a:r>
            <a:r>
              <a:rPr lang="en-US" sz="1600" b="1" dirty="0" smtClean="0">
                <a:solidFill>
                  <a:schemeClr val="tx1"/>
                </a:solidFill>
              </a:rPr>
              <a:t>. </a:t>
            </a:r>
            <a:r>
              <a:rPr lang="en-US" sz="1600" b="1" dirty="0" err="1" smtClean="0">
                <a:solidFill>
                  <a:schemeClr val="tx1"/>
                </a:solidFill>
              </a:rPr>
              <a:t>Har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bir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odamning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do‘stlari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oldida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burch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mas’uliyatlari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borki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ularni</a:t>
            </a:r>
            <a:r>
              <a:rPr lang="en-US" sz="1600" b="1" dirty="0" smtClean="0">
                <a:solidFill>
                  <a:schemeClr val="tx1"/>
                </a:solidFill>
              </a:rPr>
              <a:t> ado </a:t>
            </a:r>
            <a:r>
              <a:rPr lang="en-US" sz="1600" b="1" dirty="0" err="1" smtClean="0">
                <a:solidFill>
                  <a:schemeClr val="tx1"/>
                </a:solidFill>
              </a:rPr>
              <a:t>etolmasa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>
                <a:solidFill>
                  <a:schemeClr val="tx1"/>
                </a:solidFill>
              </a:rPr>
              <a:t>do‘stlari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uning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do‘stligini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e’tirof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etmaydilar</a:t>
            </a:r>
            <a:r>
              <a:rPr lang="en-US" sz="1600" b="1" dirty="0" smtClean="0">
                <a:solidFill>
                  <a:srgbClr val="0070C0"/>
                </a:solidFill>
              </a:rPr>
              <a:t>, tan </a:t>
            </a:r>
            <a:r>
              <a:rPr lang="en-US" sz="1600" b="1" dirty="0" err="1" smtClean="0">
                <a:solidFill>
                  <a:srgbClr val="0070C0"/>
                </a:solidFill>
              </a:rPr>
              <a:t>olmaydilar</a:t>
            </a:r>
            <a:r>
              <a:rPr lang="en-US" sz="1600" b="1" dirty="0" smtClean="0">
                <a:solidFill>
                  <a:schemeClr val="tx1"/>
                </a:solidFill>
              </a:rPr>
              <a:t>. </a:t>
            </a:r>
            <a:r>
              <a:rPr lang="en-US" sz="1600" b="1" dirty="0" err="1" smtClean="0">
                <a:solidFill>
                  <a:schemeClr val="tx1"/>
                </a:solidFill>
              </a:rPr>
              <a:t>Har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bir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odam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do</a:t>
            </a:r>
            <a:r>
              <a:rPr lang="en-US" sz="1600" b="1" dirty="0" err="1">
                <a:solidFill>
                  <a:schemeClr val="tx1"/>
                </a:solidFill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</a:rPr>
              <a:t>stlaridan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shu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burch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va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mas’uliyatlarini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ado </a:t>
            </a:r>
            <a:r>
              <a:rPr lang="en-US" sz="1600" b="1" dirty="0" err="1" smtClean="0">
                <a:solidFill>
                  <a:schemeClr val="tx1"/>
                </a:solidFill>
              </a:rPr>
              <a:t>etishni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talab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qiladi</a:t>
            </a:r>
            <a:r>
              <a:rPr lang="en-US" sz="1600" b="1" dirty="0" smtClean="0">
                <a:solidFill>
                  <a:schemeClr val="tx1"/>
                </a:solidFill>
              </a:rPr>
              <a:t>. (</a:t>
            </a:r>
            <a:r>
              <a:rPr lang="en-US" sz="1600" b="1" dirty="0" err="1" smtClean="0">
                <a:solidFill>
                  <a:schemeClr val="tx1"/>
                </a:solidFill>
              </a:rPr>
              <a:t>M.Maxmudov</a:t>
            </a:r>
            <a:r>
              <a:rPr lang="en-US" sz="1600" b="1" dirty="0" smtClean="0">
                <a:solidFill>
                  <a:schemeClr val="tx1"/>
                </a:solidFill>
              </a:rPr>
              <a:t>) </a:t>
            </a:r>
          </a:p>
          <a:p>
            <a:pPr algn="just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98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1400" dirty="0" smtClean="0"/>
              <a:t>12-MASHQ: GAPLARNI </a:t>
            </a:r>
            <a:r>
              <a:rPr lang="en-US" sz="1400" dirty="0"/>
              <a:t>KO‘CHIRING</a:t>
            </a:r>
            <a:r>
              <a:rPr lang="en-US" sz="1400" dirty="0" smtClean="0"/>
              <a:t>, AJRATILGAN VA UYUSHIQ </a:t>
            </a:r>
            <a:r>
              <a:rPr lang="en-US" sz="1400" dirty="0"/>
              <a:t>BO‘LAKLARNI </a:t>
            </a:r>
            <a:r>
              <a:rPr lang="en-US" sz="1400" dirty="0" smtClean="0"/>
              <a:t>ANIQLANG.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3200399" cy="2339102"/>
          </a:xfrm>
        </p:spPr>
        <p:txBody>
          <a:bodyPr/>
          <a:lstStyle/>
          <a:p>
            <a:pPr algn="ctr"/>
            <a:r>
              <a:rPr lang="en-US" sz="2400" b="1" dirty="0" err="1" smtClean="0">
                <a:solidFill>
                  <a:srgbClr val="0070C0"/>
                </a:solidFill>
              </a:rPr>
              <a:t>Xalqaro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savdo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yo</a:t>
            </a:r>
            <a:r>
              <a:rPr lang="en-US" sz="2400" b="1" dirty="0" err="1">
                <a:solidFill>
                  <a:srgbClr val="0070C0"/>
                </a:solidFill>
              </a:rPr>
              <a:t>‘</a:t>
            </a:r>
            <a:r>
              <a:rPr lang="en-US" sz="2400" b="1" dirty="0" err="1" smtClean="0">
                <a:solidFill>
                  <a:srgbClr val="0070C0"/>
                </a:solidFill>
              </a:rPr>
              <a:t>li</a:t>
            </a:r>
            <a:r>
              <a:rPr lang="en-US" sz="2400" b="1" dirty="0" smtClean="0">
                <a:solidFill>
                  <a:srgbClr val="0070C0"/>
                </a:solidFill>
              </a:rPr>
              <a:t> – “</a:t>
            </a:r>
            <a:r>
              <a:rPr lang="en-US" sz="2400" b="1" dirty="0" err="1" smtClean="0">
                <a:solidFill>
                  <a:srgbClr val="0070C0"/>
                </a:solidFill>
              </a:rPr>
              <a:t>Buyuk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ipak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yo‘li</a:t>
            </a:r>
            <a:r>
              <a:rPr lang="en-US" sz="2400" b="1" dirty="0" smtClean="0">
                <a:solidFill>
                  <a:srgbClr val="0070C0"/>
                </a:solidFill>
              </a:rPr>
              <a:t>” </a:t>
            </a:r>
            <a:r>
              <a:rPr lang="en-US" sz="2400" b="1" dirty="0" err="1" smtClean="0">
                <a:solidFill>
                  <a:srgbClr val="0070C0"/>
                </a:solidFill>
              </a:rPr>
              <a:t>Temur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/>
              <a:t>va</a:t>
            </a:r>
            <a:r>
              <a:rPr lang="en-US" sz="2400" b="1" dirty="0" smtClean="0"/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Temuriylar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/>
              <a:t>davrida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juda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serqatnov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</a:t>
            </a:r>
            <a:r>
              <a:rPr lang="en-US" sz="2400" b="1" dirty="0" err="1"/>
              <a:t>‘</a:t>
            </a:r>
            <a:r>
              <a:rPr lang="en-US" sz="2400" b="1" dirty="0" err="1" smtClean="0"/>
              <a:t>lgan</a:t>
            </a:r>
            <a:r>
              <a:rPr lang="en-US" sz="2400" b="1" dirty="0" smtClean="0"/>
              <a:t>.</a:t>
            </a:r>
          </a:p>
          <a:p>
            <a:pPr algn="ctr"/>
            <a:endParaRPr lang="en-US" sz="1600" b="1" dirty="0" smtClean="0"/>
          </a:p>
          <a:p>
            <a:pPr algn="ctr"/>
            <a:r>
              <a:rPr lang="en-US" sz="1600" b="1" dirty="0" smtClean="0"/>
              <a:t>(B. </a:t>
            </a:r>
            <a:r>
              <a:rPr lang="en-US" sz="1600" b="1" dirty="0" err="1" smtClean="0"/>
              <a:t>Axmedov</a:t>
            </a:r>
            <a:r>
              <a:rPr lang="en-US" sz="1600" b="1" dirty="0" smtClean="0"/>
              <a:t>)</a:t>
            </a:r>
            <a:endParaRPr lang="ru-RU" sz="1600" b="1" dirty="0"/>
          </a:p>
        </p:txBody>
      </p:sp>
      <p:pic>
        <p:nvPicPr>
          <p:cNvPr id="5122" name="Picture 2" descr="C:\Users\Нигора\Desktop\photo\Download\images (2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784225"/>
            <a:ext cx="19812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29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Mashqning</a:t>
            </a:r>
            <a:r>
              <a:rPr lang="en-US" sz="2800" dirty="0" smtClean="0"/>
              <a:t> </a:t>
            </a:r>
            <a:r>
              <a:rPr lang="en-US" sz="2800" dirty="0"/>
              <a:t>2-topshirig‘i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2100" y="746316"/>
            <a:ext cx="2895600" cy="2154436"/>
          </a:xfrm>
        </p:spPr>
        <p:txBody>
          <a:bodyPr/>
          <a:lstStyle/>
          <a:p>
            <a:pPr algn="ctr"/>
            <a:r>
              <a:rPr lang="en-US" sz="2000" b="1" dirty="0" smtClean="0"/>
              <a:t>“</a:t>
            </a:r>
            <a:r>
              <a:rPr lang="en-US" sz="2000" b="1" dirty="0" err="1" smtClean="0"/>
              <a:t>Buyuk</a:t>
            </a:r>
            <a:r>
              <a:rPr lang="en-US" sz="2000" b="1" dirty="0" smtClean="0"/>
              <a:t> </a:t>
            </a:r>
            <a:r>
              <a:rPr lang="en-US" sz="2000" b="1" dirty="0" err="1"/>
              <a:t>ipak</a:t>
            </a:r>
            <a:r>
              <a:rPr lang="en-US" sz="2000" b="1" dirty="0"/>
              <a:t> </a:t>
            </a:r>
            <a:r>
              <a:rPr lang="en-US" sz="2000" b="1" dirty="0" err="1" smtClean="0"/>
              <a:t>yo</a:t>
            </a:r>
            <a:r>
              <a:rPr lang="en-US" sz="2000" b="1" dirty="0" err="1"/>
              <a:t>‘</a:t>
            </a:r>
            <a:r>
              <a:rPr lang="en-US" sz="2000" b="1" dirty="0" err="1" smtClean="0"/>
              <a:t>li</a:t>
            </a:r>
            <a:r>
              <a:rPr lang="en-US" sz="2000" b="1" dirty="0"/>
              <a:t>” </a:t>
            </a:r>
            <a:r>
              <a:rPr lang="en-US" sz="2000" b="1" dirty="0" err="1" smtClean="0"/>
              <a:t>tushunchasi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nimani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anglatadi</a:t>
            </a:r>
            <a:r>
              <a:rPr lang="en-US" sz="2000" b="1" dirty="0" smtClean="0"/>
              <a:t>? </a:t>
            </a:r>
          </a:p>
          <a:p>
            <a:pPr algn="ctr"/>
            <a:r>
              <a:rPr lang="en-US" sz="2000" b="1" dirty="0" err="1" smtClean="0"/>
              <a:t>Uning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qayta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tiklanishi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xalqimizga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qanday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naf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keltiradi</a:t>
            </a:r>
            <a:r>
              <a:rPr lang="en-US" sz="2000" b="1" dirty="0" smtClean="0"/>
              <a:t>?</a:t>
            </a:r>
            <a:endParaRPr lang="ru-RU" sz="2000" b="1" dirty="0"/>
          </a:p>
          <a:p>
            <a:pPr algn="ctr"/>
            <a:endParaRPr lang="ru-RU" sz="2000" b="1" dirty="0"/>
          </a:p>
        </p:txBody>
      </p:sp>
      <p:pic>
        <p:nvPicPr>
          <p:cNvPr id="4098" name="Picture 2" descr="C:\Users\Нигора\Desktop\photo\Download\826__90_1013371699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84225"/>
            <a:ext cx="2057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85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0"/>
            <a:ext cx="5702300" cy="322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65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765800" cy="3244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13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800" cy="322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87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TAHLIL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3276600" cy="2092881"/>
          </a:xfrm>
        </p:spPr>
        <p:txBody>
          <a:bodyPr/>
          <a:lstStyle/>
          <a:p>
            <a:pPr algn="ctr"/>
            <a:r>
              <a:rPr lang="en-US" sz="2400" b="1" dirty="0" err="1" smtClean="0"/>
              <a:t>Insonni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ehtiros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emas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uning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buyuk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bisoti</a:t>
            </a:r>
            <a:r>
              <a:rPr lang="en-US" sz="2400" b="1" dirty="0" smtClean="0"/>
              <a:t> – </a:t>
            </a:r>
            <a:r>
              <a:rPr lang="en-US" sz="2400" b="1" dirty="0" err="1" smtClean="0">
                <a:solidFill>
                  <a:srgbClr val="0070C0"/>
                </a:solidFill>
              </a:rPr>
              <a:t>aqli</a:t>
            </a:r>
            <a:r>
              <a:rPr lang="en-US" sz="2400" b="1" dirty="0" smtClean="0">
                <a:solidFill>
                  <a:srgbClr val="0070C0"/>
                </a:solidFill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</a:rPr>
              <a:t>tafakkurini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/>
              <a:t>boshqarishi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kerak</a:t>
            </a:r>
            <a:r>
              <a:rPr lang="en-US" sz="2400" b="1" dirty="0" smtClean="0"/>
              <a:t>.</a:t>
            </a:r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 smtClean="0"/>
              <a:t>(</a:t>
            </a:r>
            <a:r>
              <a:rPr lang="en-US" sz="2000" b="1" dirty="0" err="1" smtClean="0"/>
              <a:t>Erkin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Vohidov</a:t>
            </a:r>
            <a:r>
              <a:rPr lang="en-US" sz="2000" b="1" dirty="0" smtClean="0"/>
              <a:t>)</a:t>
            </a:r>
            <a:endParaRPr lang="ru-RU" sz="2000" b="1" dirty="0"/>
          </a:p>
        </p:txBody>
      </p:sp>
      <p:pic>
        <p:nvPicPr>
          <p:cNvPr id="2050" name="Picture 2" descr="C:\Users\Нигора\Desktop\photo\Download\images (1).jpe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784225"/>
            <a:ext cx="19050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14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pPr algn="ctr"/>
            <a:r>
              <a:rPr lang="en-US" sz="1800" dirty="0" smtClean="0"/>
              <a:t>MUSTAHKAMLASH: </a:t>
            </a:r>
            <a:r>
              <a:rPr lang="en-US" sz="1800" dirty="0" err="1" smtClean="0"/>
              <a:t>qaysi</a:t>
            </a:r>
            <a:r>
              <a:rPr lang="en-US" sz="1800" dirty="0" smtClean="0"/>
              <a:t> </a:t>
            </a:r>
            <a:r>
              <a:rPr lang="en-US" sz="1800" dirty="0" err="1"/>
              <a:t>bo‘lak</a:t>
            </a:r>
            <a:r>
              <a:rPr lang="en-US" sz="1800" dirty="0"/>
              <a:t> </a:t>
            </a:r>
            <a:r>
              <a:rPr lang="en-US" sz="1800" dirty="0" err="1" smtClean="0"/>
              <a:t>uyushgan</a:t>
            </a:r>
            <a:r>
              <a:rPr lang="en-US" sz="1800" dirty="0" smtClean="0"/>
              <a:t>?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2667000" cy="2462213"/>
          </a:xfrm>
        </p:spPr>
        <p:txBody>
          <a:bodyPr/>
          <a:lstStyle/>
          <a:p>
            <a:pPr algn="ctr"/>
            <a:r>
              <a:rPr lang="en-US" sz="2000" b="1" dirty="0" err="1" smtClean="0"/>
              <a:t>Yer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sharida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oltita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materik</a:t>
            </a:r>
            <a:r>
              <a:rPr lang="en-US" sz="2000" b="1" dirty="0"/>
              <a:t>-</a:t>
            </a:r>
            <a:r>
              <a:rPr lang="en-US" sz="2000" b="1" dirty="0" smtClean="0"/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Yevrosiyo</a:t>
            </a:r>
            <a:r>
              <a:rPr lang="en-US" sz="2000" b="1" dirty="0" smtClean="0">
                <a:solidFill>
                  <a:srgbClr val="0070C0"/>
                </a:solidFill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</a:rPr>
              <a:t>Afrika</a:t>
            </a:r>
            <a:r>
              <a:rPr lang="en-US" sz="2000" b="1" dirty="0" smtClean="0">
                <a:solidFill>
                  <a:srgbClr val="0070C0"/>
                </a:solidFill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</a:rPr>
              <a:t>Shimoliy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Amerika</a:t>
            </a:r>
            <a:r>
              <a:rPr lang="en-US" sz="2000" b="1" dirty="0" smtClean="0">
                <a:solidFill>
                  <a:srgbClr val="0070C0"/>
                </a:solidFill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</a:rPr>
              <a:t>Janubiy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Amerika</a:t>
            </a:r>
            <a:r>
              <a:rPr lang="en-US" sz="2000" b="1" dirty="0" smtClean="0">
                <a:solidFill>
                  <a:srgbClr val="0070C0"/>
                </a:solidFill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</a:rPr>
              <a:t>Avstraliya</a:t>
            </a:r>
            <a:r>
              <a:rPr lang="en-US" sz="2000" b="1" dirty="0" smtClean="0">
                <a:solidFill>
                  <a:srgbClr val="0070C0"/>
                </a:solidFill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</a:rPr>
              <a:t>Antarktida</a:t>
            </a:r>
            <a:r>
              <a:rPr lang="en-US" sz="2000" b="1" dirty="0" smtClean="0">
                <a:solidFill>
                  <a:srgbClr val="0070C0"/>
                </a:solidFill>
              </a:rPr>
              <a:t> (</a:t>
            </a:r>
            <a:r>
              <a:rPr lang="en-US" sz="2000" b="1" dirty="0" err="1" smtClean="0">
                <a:solidFill>
                  <a:srgbClr val="0070C0"/>
                </a:solidFill>
              </a:rPr>
              <a:t>ega</a:t>
            </a:r>
            <a:r>
              <a:rPr lang="en-US" sz="2000" b="1" dirty="0" smtClean="0">
                <a:solidFill>
                  <a:srgbClr val="0070C0"/>
                </a:solidFill>
              </a:rPr>
              <a:t>)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mavjud</a:t>
            </a:r>
            <a:r>
              <a:rPr lang="en-US" sz="2000" b="1" dirty="0" smtClean="0"/>
              <a:t>.</a:t>
            </a:r>
          </a:p>
          <a:p>
            <a:pPr algn="ctr"/>
            <a:endParaRPr lang="en-US" sz="2000" b="1" dirty="0"/>
          </a:p>
        </p:txBody>
      </p:sp>
      <p:pic>
        <p:nvPicPr>
          <p:cNvPr id="7170" name="Picture 2" descr="C:\Users\Нигора\Desktop\photo\Download\depositphotos_4209613-stock-photo-compass-on-the-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0802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81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6"/>
            <a:ext cx="2743200" cy="2285999"/>
          </a:xfrm>
        </p:spPr>
        <p:txBody>
          <a:bodyPr/>
          <a:lstStyle/>
          <a:p>
            <a:pPr algn="ctr"/>
            <a:r>
              <a:rPr lang="en-US" sz="2000" b="1" dirty="0" err="1"/>
              <a:t>Xalqimiz</a:t>
            </a:r>
            <a:r>
              <a:rPr lang="en-US" sz="2000" b="1" dirty="0"/>
              <a:t> </a:t>
            </a:r>
            <a:r>
              <a:rPr lang="en-US" sz="2000" b="1" dirty="0" err="1"/>
              <a:t>qadimdan</a:t>
            </a:r>
            <a:r>
              <a:rPr lang="en-US" sz="2000" b="1" dirty="0"/>
              <a:t> </a:t>
            </a:r>
            <a:r>
              <a:rPr lang="en-US" sz="2000" b="1" dirty="0" err="1"/>
              <a:t>ildizmevalardan</a:t>
            </a:r>
            <a:r>
              <a:rPr lang="en-US" sz="2000" b="1" dirty="0"/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sabzi</a:t>
            </a:r>
            <a:r>
              <a:rPr lang="en-US" sz="2000" b="1" dirty="0">
                <a:solidFill>
                  <a:srgbClr val="0070C0"/>
                </a:solidFill>
              </a:rPr>
              <a:t>, </a:t>
            </a:r>
            <a:r>
              <a:rPr lang="en-US" sz="2000" b="1" dirty="0" err="1">
                <a:solidFill>
                  <a:srgbClr val="0070C0"/>
                </a:solidFill>
              </a:rPr>
              <a:t>lavlagi</a:t>
            </a:r>
            <a:r>
              <a:rPr lang="en-US" sz="2000" b="1" dirty="0">
                <a:solidFill>
                  <a:srgbClr val="0070C0"/>
                </a:solidFill>
              </a:rPr>
              <a:t>, </a:t>
            </a:r>
            <a:r>
              <a:rPr lang="en-US" sz="2000" b="1" dirty="0" err="1">
                <a:solidFill>
                  <a:srgbClr val="0070C0"/>
                </a:solidFill>
              </a:rPr>
              <a:t>turp</a:t>
            </a:r>
            <a:r>
              <a:rPr lang="en-US" sz="2000" b="1" dirty="0">
                <a:solidFill>
                  <a:srgbClr val="0070C0"/>
                </a:solidFill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</a:rPr>
              <a:t>sholg‘omlardan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(</a:t>
            </a:r>
            <a:r>
              <a:rPr lang="en-US" sz="2000" b="1" dirty="0" err="1" smtClean="0">
                <a:solidFill>
                  <a:srgbClr val="0070C0"/>
                </a:solidFill>
              </a:rPr>
              <a:t>vositali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to‘ldiruvchi</a:t>
            </a:r>
            <a:r>
              <a:rPr lang="en-US" sz="2000" b="1" dirty="0" smtClean="0">
                <a:solidFill>
                  <a:srgbClr val="0070C0"/>
                </a:solidFill>
              </a:rPr>
              <a:t>) </a:t>
            </a:r>
            <a:r>
              <a:rPr lang="en-US" sz="2000" b="1" dirty="0" err="1"/>
              <a:t>turli</a:t>
            </a:r>
            <a:r>
              <a:rPr lang="en-US" sz="2000" b="1" dirty="0"/>
              <a:t> </a:t>
            </a:r>
            <a:r>
              <a:rPr lang="en-US" sz="2000" b="1" dirty="0" err="1"/>
              <a:t>taomlar</a:t>
            </a:r>
            <a:r>
              <a:rPr lang="en-US" sz="2000" b="1" dirty="0"/>
              <a:t> </a:t>
            </a:r>
            <a:r>
              <a:rPr lang="en-US" sz="2000" b="1" dirty="0" err="1"/>
              <a:t>tayyorlagan</a:t>
            </a:r>
            <a:r>
              <a:rPr lang="en-US" sz="2000" b="1" dirty="0"/>
              <a:t>.</a:t>
            </a:r>
          </a:p>
          <a:p>
            <a:pPr algn="ctr"/>
            <a:endParaRPr lang="en-US" sz="2000" b="1" dirty="0"/>
          </a:p>
        </p:txBody>
      </p:sp>
      <p:pic>
        <p:nvPicPr>
          <p:cNvPr id="8194" name="Picture 2" descr="C:\Users\Нигора\Desktop\photo\Download\images (4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08025"/>
            <a:ext cx="22669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03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O‘YLA VA TOP!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6693"/>
            <a:ext cx="5257800" cy="2215991"/>
          </a:xfrm>
        </p:spPr>
        <p:txBody>
          <a:bodyPr/>
          <a:lstStyle/>
          <a:p>
            <a:pPr algn="ctr"/>
            <a:r>
              <a:rPr lang="en-US" sz="1800" b="1" dirty="0" err="1" smtClean="0"/>
              <a:t>Eshiklarning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qo‘qqisdan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ochilishi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xotinlarni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cho‘chitib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yubordi</a:t>
            </a:r>
            <a:r>
              <a:rPr lang="en-US" sz="1800" b="1" smtClean="0"/>
              <a:t>. </a:t>
            </a:r>
            <a:r>
              <a:rPr lang="en-US" sz="1800" smtClean="0"/>
              <a:t>(</a:t>
            </a:r>
            <a:r>
              <a:rPr lang="en-US" sz="1800" dirty="0" smtClean="0"/>
              <a:t>Abdulla </a:t>
            </a:r>
            <a:r>
              <a:rPr lang="en-US" sz="1800" dirty="0" err="1" smtClean="0"/>
              <a:t>Qahhor</a:t>
            </a:r>
            <a:r>
              <a:rPr lang="en-US" sz="1800" dirty="0" smtClean="0"/>
              <a:t>)</a:t>
            </a:r>
          </a:p>
          <a:p>
            <a:pPr algn="ctr"/>
            <a:r>
              <a:rPr lang="en-US" sz="1800" b="1" dirty="0" err="1" smtClean="0">
                <a:solidFill>
                  <a:srgbClr val="0070C0"/>
                </a:solidFill>
              </a:rPr>
              <a:t>Gapdagi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bo‘laklar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joylashuvi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to‘g‘ri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ko‘rsatilgan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qatorni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aniqlang</a:t>
            </a:r>
            <a:r>
              <a:rPr lang="en-US" sz="1800" b="1" dirty="0" smtClean="0">
                <a:solidFill>
                  <a:srgbClr val="0070C0"/>
                </a:solidFill>
              </a:rPr>
              <a:t>.</a:t>
            </a:r>
          </a:p>
          <a:p>
            <a:pPr algn="ctr"/>
            <a:endParaRPr lang="en-US" sz="1800" b="1" dirty="0" smtClean="0">
              <a:solidFill>
                <a:srgbClr val="0070C0"/>
              </a:solidFill>
            </a:endParaRPr>
          </a:p>
          <a:p>
            <a:pPr marL="228600" indent="-228600">
              <a:buAutoNum type="alphaUcParenR"/>
            </a:pPr>
            <a:r>
              <a:rPr lang="ru-RU" sz="1800" b="1" dirty="0" smtClean="0"/>
              <a:t> </a:t>
            </a:r>
            <a:r>
              <a:rPr lang="en-US" sz="1800" b="1" dirty="0" err="1" smtClean="0"/>
              <a:t>Aniqlovchi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hol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ega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to‘ldiruvchi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kesim</a:t>
            </a:r>
            <a:r>
              <a:rPr lang="en-US" sz="1800" b="1" dirty="0" smtClean="0"/>
              <a:t>;</a:t>
            </a:r>
          </a:p>
          <a:p>
            <a:pPr marL="228600" indent="-228600">
              <a:buAutoNum type="alphaUcParenR"/>
            </a:pPr>
            <a:r>
              <a:rPr lang="ru-RU" sz="1800" dirty="0" smtClean="0"/>
              <a:t> </a:t>
            </a:r>
            <a:r>
              <a:rPr lang="en-US" sz="1800" dirty="0" err="1" smtClean="0"/>
              <a:t>Aniqlovchi</a:t>
            </a:r>
            <a:r>
              <a:rPr lang="en-US" sz="1800" dirty="0" smtClean="0"/>
              <a:t>, </a:t>
            </a:r>
            <a:r>
              <a:rPr lang="en-US" sz="1800" dirty="0" err="1" smtClean="0"/>
              <a:t>to‘ldiruvchi</a:t>
            </a:r>
            <a:r>
              <a:rPr lang="en-US" sz="1800" dirty="0" smtClean="0"/>
              <a:t>, </a:t>
            </a:r>
            <a:r>
              <a:rPr lang="en-US" sz="1800" dirty="0" err="1" smtClean="0"/>
              <a:t>ega</a:t>
            </a:r>
            <a:r>
              <a:rPr lang="en-US" sz="1800" dirty="0" smtClean="0"/>
              <a:t>, </a:t>
            </a:r>
            <a:r>
              <a:rPr lang="en-US" sz="1800" dirty="0" err="1" smtClean="0"/>
              <a:t>to‘ldiruvchi</a:t>
            </a:r>
            <a:r>
              <a:rPr lang="en-US" sz="1800" dirty="0" smtClean="0"/>
              <a:t>, </a:t>
            </a:r>
            <a:r>
              <a:rPr lang="en-US" sz="1800" dirty="0" err="1" smtClean="0"/>
              <a:t>kesim</a:t>
            </a:r>
            <a:r>
              <a:rPr lang="en-US" sz="1800" dirty="0" smtClean="0"/>
              <a:t>;</a:t>
            </a:r>
          </a:p>
          <a:p>
            <a:pPr marL="228600" indent="-228600">
              <a:buAutoNum type="alphaUcParenR"/>
            </a:pPr>
            <a:r>
              <a:rPr lang="ru-RU" sz="1800" dirty="0" smtClean="0"/>
              <a:t> </a:t>
            </a:r>
            <a:r>
              <a:rPr lang="en-US" sz="1800" dirty="0" err="1" smtClean="0"/>
              <a:t>Aniqlovchi</a:t>
            </a:r>
            <a:r>
              <a:rPr lang="en-US" sz="1800" dirty="0" smtClean="0"/>
              <a:t>, </a:t>
            </a:r>
            <a:r>
              <a:rPr lang="en-US" sz="1800" dirty="0" err="1" smtClean="0"/>
              <a:t>aniqlovchi</a:t>
            </a:r>
            <a:r>
              <a:rPr lang="en-US" sz="1800" dirty="0" smtClean="0"/>
              <a:t>, </a:t>
            </a:r>
            <a:r>
              <a:rPr lang="en-US" sz="1800" dirty="0" err="1" smtClean="0"/>
              <a:t>ega</a:t>
            </a:r>
            <a:r>
              <a:rPr lang="en-US" sz="1800" dirty="0" smtClean="0"/>
              <a:t>, </a:t>
            </a:r>
            <a:r>
              <a:rPr lang="en-US" sz="1800" dirty="0" err="1" smtClean="0"/>
              <a:t>to‘ldiruvchi</a:t>
            </a:r>
            <a:r>
              <a:rPr lang="en-US" sz="1800" dirty="0" smtClean="0"/>
              <a:t>, </a:t>
            </a:r>
            <a:r>
              <a:rPr lang="en-US" sz="1800" dirty="0" err="1" smtClean="0"/>
              <a:t>kesim</a:t>
            </a:r>
            <a:r>
              <a:rPr lang="en-US" sz="1800" dirty="0" smtClean="0"/>
              <a:t>. </a:t>
            </a:r>
            <a:endParaRPr lang="ru-RU" sz="1800" dirty="0"/>
          </a:p>
        </p:txBody>
      </p:sp>
      <p:pic>
        <p:nvPicPr>
          <p:cNvPr id="5" name="Picture 10" descr="watermark_300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5680" y="0"/>
            <a:ext cx="838200" cy="705321"/>
          </a:xfrm>
          <a:prstGeom prst="ellipse">
            <a:avLst/>
          </a:prstGeom>
          <a:ln>
            <a:solidFill>
              <a:srgbClr val="FFFF00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607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53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2590800" cy="1938992"/>
          </a:xfrm>
        </p:spPr>
        <p:txBody>
          <a:bodyPr/>
          <a:lstStyle/>
          <a:p>
            <a:pPr algn="ctr"/>
            <a:r>
              <a:rPr lang="en-US" sz="1800" b="1" dirty="0"/>
              <a:t>Tosh </a:t>
            </a:r>
            <a:r>
              <a:rPr lang="en-US" sz="1800" b="1" dirty="0" err="1"/>
              <a:t>asrida</a:t>
            </a:r>
            <a:r>
              <a:rPr lang="en-US" sz="1800" b="1" dirty="0"/>
              <a:t> </a:t>
            </a:r>
            <a:r>
              <a:rPr lang="en-US" sz="1800" b="1" dirty="0" err="1"/>
              <a:t>uzoq</a:t>
            </a:r>
            <a:r>
              <a:rPr lang="en-US" sz="1800" b="1" dirty="0"/>
              <a:t> </a:t>
            </a:r>
            <a:r>
              <a:rPr lang="en-US" sz="1800" b="1" dirty="0" err="1"/>
              <a:t>davom</a:t>
            </a:r>
            <a:r>
              <a:rPr lang="en-US" sz="1800" b="1" dirty="0"/>
              <a:t> </a:t>
            </a:r>
            <a:r>
              <a:rPr lang="en-US" sz="1800" b="1" dirty="0" err="1"/>
              <a:t>etgan</a:t>
            </a:r>
            <a:r>
              <a:rPr lang="en-US" sz="1800" b="1" dirty="0"/>
              <a:t> </a:t>
            </a:r>
            <a:r>
              <a:rPr lang="en-US" sz="1800" b="1" dirty="0" err="1"/>
              <a:t>bosqichlarning</a:t>
            </a:r>
            <a:r>
              <a:rPr lang="en-US" sz="1800" b="1" dirty="0"/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paleolit</a:t>
            </a:r>
            <a:r>
              <a:rPr lang="en-US" sz="1800" b="1" dirty="0">
                <a:solidFill>
                  <a:srgbClr val="0070C0"/>
                </a:solidFill>
              </a:rPr>
              <a:t>, </a:t>
            </a:r>
            <a:r>
              <a:rPr lang="en-US" sz="1800" b="1" dirty="0" err="1">
                <a:solidFill>
                  <a:srgbClr val="0070C0"/>
                </a:solidFill>
              </a:rPr>
              <a:t>mezolit</a:t>
            </a:r>
            <a:r>
              <a:rPr lang="en-US" sz="1800" b="1" dirty="0">
                <a:solidFill>
                  <a:srgbClr val="0070C0"/>
                </a:solidFill>
              </a:rPr>
              <a:t>, </a:t>
            </a:r>
            <a:r>
              <a:rPr lang="en-US" sz="1800" b="1" dirty="0" err="1">
                <a:solidFill>
                  <a:srgbClr val="0070C0"/>
                </a:solidFill>
              </a:rPr>
              <a:t>neolit</a:t>
            </a:r>
            <a:r>
              <a:rPr lang="en-US" sz="1800" b="1" dirty="0">
                <a:solidFill>
                  <a:srgbClr val="0070C0"/>
                </a:solidFill>
              </a:rPr>
              <a:t>, </a:t>
            </a:r>
            <a:r>
              <a:rPr lang="en-US" sz="1800" b="1" dirty="0" err="1">
                <a:solidFill>
                  <a:srgbClr val="0070C0"/>
                </a:solidFill>
              </a:rPr>
              <a:t>bronza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davri</a:t>
            </a:r>
            <a:r>
              <a:rPr lang="en-US" sz="1800" b="1" dirty="0">
                <a:solidFill>
                  <a:srgbClr val="0070C0"/>
                </a:solidFill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</a:rPr>
              <a:t>eneolitlarning</a:t>
            </a:r>
            <a:endParaRPr lang="en-US" sz="18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(</a:t>
            </a:r>
            <a:r>
              <a:rPr lang="en-US" sz="1800" b="1" dirty="0" err="1" smtClean="0">
                <a:solidFill>
                  <a:srgbClr val="0070C0"/>
                </a:solidFill>
              </a:rPr>
              <a:t>aniqlovchi</a:t>
            </a:r>
            <a:r>
              <a:rPr lang="en-US" sz="1800" b="1" dirty="0" smtClean="0">
                <a:solidFill>
                  <a:srgbClr val="0070C0"/>
                </a:solidFill>
              </a:rPr>
              <a:t>)</a:t>
            </a:r>
            <a:r>
              <a:rPr lang="en-US" sz="1800" b="1" dirty="0" smtClean="0"/>
              <a:t> </a:t>
            </a:r>
            <a:r>
              <a:rPr lang="en-US" sz="1800" b="1" dirty="0" err="1"/>
              <a:t>tarixi</a:t>
            </a:r>
            <a:r>
              <a:rPr lang="en-US" sz="1800" b="1" dirty="0"/>
              <a:t> </a:t>
            </a:r>
            <a:r>
              <a:rPr lang="en-US" sz="1800" b="1" dirty="0" err="1"/>
              <a:t>uzun</a:t>
            </a:r>
            <a:r>
              <a:rPr lang="en-US" sz="1800" b="1" dirty="0"/>
              <a:t>.</a:t>
            </a:r>
          </a:p>
          <a:p>
            <a:pPr algn="ctr"/>
            <a:endParaRPr lang="en-US" sz="1800" b="1" dirty="0"/>
          </a:p>
        </p:txBody>
      </p:sp>
      <p:pic>
        <p:nvPicPr>
          <p:cNvPr id="9218" name="Picture 2" descr="C:\Users\Нигора\Desktop\photo\Download\Histo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08025"/>
            <a:ext cx="2286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25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2590801" cy="2215991"/>
          </a:xfrm>
        </p:spPr>
        <p:txBody>
          <a:bodyPr/>
          <a:lstStyle/>
          <a:p>
            <a:pPr algn="ctr"/>
            <a:r>
              <a:rPr lang="en-US" sz="2000" b="1" dirty="0" err="1"/>
              <a:t>Inson</a:t>
            </a:r>
            <a:r>
              <a:rPr lang="en-US" sz="2000" b="1" dirty="0"/>
              <a:t> </a:t>
            </a:r>
            <a:r>
              <a:rPr lang="en-US" sz="2000" b="1" dirty="0" err="1" smtClean="0"/>
              <a:t>yoqilg</a:t>
            </a:r>
            <a:r>
              <a:rPr lang="en-US" sz="2000" b="1" dirty="0" err="1"/>
              <a:t>‘</a:t>
            </a:r>
            <a:r>
              <a:rPr lang="en-US" sz="2000" b="1" dirty="0" err="1" smtClean="0"/>
              <a:t>ilar</a:t>
            </a:r>
            <a:r>
              <a:rPr lang="en-US" sz="2000" b="1" dirty="0" smtClean="0"/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ko</a:t>
            </a:r>
            <a:r>
              <a:rPr lang="en-US" sz="2000" b="1" dirty="0" err="1">
                <a:solidFill>
                  <a:srgbClr val="0070C0"/>
                </a:solidFill>
              </a:rPr>
              <a:t>‘</a:t>
            </a:r>
            <a:r>
              <a:rPr lang="en-US" sz="2000" b="1" dirty="0" err="1" smtClean="0">
                <a:solidFill>
                  <a:srgbClr val="0070C0"/>
                </a:solidFill>
              </a:rPr>
              <a:t>mir</a:t>
            </a:r>
            <a:r>
              <a:rPr lang="en-US" sz="2000" b="1" dirty="0">
                <a:solidFill>
                  <a:srgbClr val="0070C0"/>
                </a:solidFill>
              </a:rPr>
              <a:t>, </a:t>
            </a:r>
            <a:r>
              <a:rPr lang="en-US" sz="2000" b="1" dirty="0" err="1">
                <a:solidFill>
                  <a:srgbClr val="0070C0"/>
                </a:solidFill>
              </a:rPr>
              <a:t>neft</a:t>
            </a:r>
            <a:r>
              <a:rPr lang="en-US" sz="2000" b="1" dirty="0">
                <a:solidFill>
                  <a:srgbClr val="0070C0"/>
                </a:solidFill>
              </a:rPr>
              <a:t>, </a:t>
            </a:r>
            <a:r>
              <a:rPr lang="en-US" sz="2000" b="1" dirty="0" err="1">
                <a:solidFill>
                  <a:srgbClr val="0070C0"/>
                </a:solidFill>
              </a:rPr>
              <a:t>gaz</a:t>
            </a:r>
            <a:r>
              <a:rPr lang="en-US" sz="2000" b="1" dirty="0">
                <a:solidFill>
                  <a:srgbClr val="0070C0"/>
                </a:solidFill>
              </a:rPr>
              <a:t>, </a:t>
            </a:r>
            <a:r>
              <a:rPr lang="en-US" sz="2000" b="1" dirty="0" err="1">
                <a:solidFill>
                  <a:srgbClr val="0070C0"/>
                </a:solidFill>
              </a:rPr>
              <a:t>torf</a:t>
            </a:r>
            <a:r>
              <a:rPr lang="en-US" sz="2000" b="1" dirty="0">
                <a:solidFill>
                  <a:srgbClr val="0070C0"/>
                </a:solidFill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</a:rPr>
              <a:t>o‘tin</a:t>
            </a:r>
            <a:r>
              <a:rPr lang="en-US" sz="2000" b="1" dirty="0" smtClean="0">
                <a:solidFill>
                  <a:srgbClr val="0070C0"/>
                </a:solidFill>
              </a:rPr>
              <a:t> (</a:t>
            </a:r>
            <a:r>
              <a:rPr lang="en-US" sz="2000" b="1" dirty="0" err="1" smtClean="0">
                <a:solidFill>
                  <a:srgbClr val="0070C0"/>
                </a:solidFill>
              </a:rPr>
              <a:t>vositasiz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to‘ldiruvchi</a:t>
            </a:r>
            <a:r>
              <a:rPr lang="en-US" sz="2000" b="1" dirty="0" smtClean="0">
                <a:solidFill>
                  <a:srgbClr val="0070C0"/>
                </a:solidFill>
              </a:rPr>
              <a:t>) </a:t>
            </a:r>
            <a:r>
              <a:rPr lang="en-US" sz="2000" b="1" dirty="0" err="1" smtClean="0"/>
              <a:t>yoqish</a:t>
            </a:r>
            <a:r>
              <a:rPr lang="en-US" sz="2000" b="1" dirty="0" smtClean="0"/>
              <a:t> </a:t>
            </a:r>
            <a:r>
              <a:rPr lang="en-US" sz="2000" b="1" dirty="0" err="1"/>
              <a:t>hisobiga</a:t>
            </a:r>
            <a:r>
              <a:rPr lang="en-US" sz="2000" b="1" dirty="0"/>
              <a:t> </a:t>
            </a:r>
            <a:r>
              <a:rPr lang="en-US" sz="2000" b="1" dirty="0" err="1"/>
              <a:t>issiqlik</a:t>
            </a:r>
            <a:r>
              <a:rPr lang="en-US" sz="2000" b="1" dirty="0"/>
              <a:t> </a:t>
            </a:r>
            <a:r>
              <a:rPr lang="en-US" sz="2000" b="1" dirty="0" err="1"/>
              <a:t>olishni</a:t>
            </a:r>
            <a:r>
              <a:rPr lang="en-US" sz="2000" b="1" dirty="0"/>
              <a:t> </a:t>
            </a:r>
            <a:r>
              <a:rPr lang="en-US" sz="2000" b="1" dirty="0" err="1" smtClean="0"/>
              <a:t>o</a:t>
            </a:r>
            <a:r>
              <a:rPr lang="en-US" sz="2000" b="1" dirty="0" err="1"/>
              <a:t>‘</a:t>
            </a:r>
            <a:r>
              <a:rPr lang="en-US" sz="2000" b="1" dirty="0" err="1" smtClean="0"/>
              <a:t>rganib</a:t>
            </a:r>
            <a:r>
              <a:rPr lang="en-US" sz="2000" b="1" dirty="0" smtClean="0"/>
              <a:t> </a:t>
            </a:r>
            <a:r>
              <a:rPr lang="en-US" sz="2000" b="1" dirty="0" err="1"/>
              <a:t>oldi</a:t>
            </a:r>
            <a:r>
              <a:rPr lang="en-US" sz="2000" b="1" dirty="0"/>
              <a:t>. </a:t>
            </a:r>
            <a:endParaRPr lang="ru-RU" sz="2000" b="1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42" name="Picture 2" descr="C:\Users\Нигора\Desktop\photo\Download\images (6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1" y="708025"/>
            <a:ext cx="2438400" cy="216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49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SAVOLLAR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3505200" cy="2031325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1600" b="1" dirty="0" smtClean="0"/>
              <a:t>1. </a:t>
            </a:r>
            <a:r>
              <a:rPr lang="en-US" sz="1600" b="1" dirty="0" err="1" smtClean="0"/>
              <a:t>Uyushiq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</a:t>
            </a:r>
            <a:r>
              <a:rPr lang="en-US" sz="1600" b="1" dirty="0" err="1"/>
              <a:t>‘</a:t>
            </a:r>
            <a:r>
              <a:rPr lang="en-US" sz="1600" b="1" dirty="0" err="1" smtClean="0"/>
              <a:t>laklar</a:t>
            </a:r>
            <a:r>
              <a:rPr lang="en-US" sz="1600" b="1" dirty="0" smtClean="0"/>
              <a:t> deb </a:t>
            </a:r>
            <a:r>
              <a:rPr lang="en-US" sz="1600" b="1" dirty="0" err="1" smtClean="0"/>
              <a:t>qanday</a:t>
            </a:r>
            <a:r>
              <a:rPr lang="en-US" sz="1600" b="1" dirty="0" smtClean="0"/>
              <a:t> gap </a:t>
            </a:r>
            <a:r>
              <a:rPr lang="en-US" sz="1600" b="1" dirty="0" err="1" smtClean="0"/>
              <a:t>bo</a:t>
            </a:r>
            <a:r>
              <a:rPr lang="en-US" sz="1600" b="1" dirty="0" err="1"/>
              <a:t>‘</a:t>
            </a:r>
            <a:r>
              <a:rPr lang="en-US" sz="1600" b="1" dirty="0" err="1" smtClean="0"/>
              <a:t>laklarga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aytiladi</a:t>
            </a:r>
            <a:r>
              <a:rPr lang="en-US" sz="1600" b="1" dirty="0" smtClean="0"/>
              <a:t>?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 2. </a:t>
            </a:r>
            <a:r>
              <a:rPr lang="en-US" sz="1600" b="1" dirty="0" err="1" smtClean="0"/>
              <a:t>Ajratilgan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</a:t>
            </a:r>
            <a:r>
              <a:rPr lang="en-US" sz="1600" b="1" dirty="0" err="1"/>
              <a:t>‘</a:t>
            </a:r>
            <a:r>
              <a:rPr lang="en-US" sz="1600" b="1" dirty="0" err="1" smtClean="0"/>
              <a:t>laklarga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misollar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keltiring</a:t>
            </a:r>
            <a:r>
              <a:rPr lang="en-US" sz="1600" b="1" dirty="0" smtClean="0"/>
              <a:t>.</a:t>
            </a:r>
          </a:p>
          <a:p>
            <a:endParaRPr lang="en-US" sz="1600" b="1" dirty="0" smtClean="0"/>
          </a:p>
          <a:p>
            <a:r>
              <a:rPr lang="en-US" sz="1600" b="1" dirty="0"/>
              <a:t> </a:t>
            </a:r>
            <a:r>
              <a:rPr lang="en-US" sz="1600" b="1" dirty="0" smtClean="0"/>
              <a:t>3. </a:t>
            </a:r>
            <a:r>
              <a:rPr lang="en-US" sz="1600" b="1" dirty="0" err="1" smtClean="0"/>
              <a:t>Uyushiq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</a:t>
            </a:r>
            <a:r>
              <a:rPr lang="en-US" sz="1600" b="1" dirty="0" err="1"/>
              <a:t>‘</a:t>
            </a:r>
            <a:r>
              <a:rPr lang="en-US" sz="1600" b="1" dirty="0" err="1" smtClean="0"/>
              <a:t>laklar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orasida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qanday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tinish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belgilari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ishlatiladi</a:t>
            </a:r>
            <a:r>
              <a:rPr lang="en-US" sz="1600" b="1" dirty="0" smtClean="0"/>
              <a:t>?</a:t>
            </a:r>
            <a:endParaRPr lang="ru-RU" sz="1600" b="1" dirty="0"/>
          </a:p>
        </p:txBody>
      </p:sp>
      <p:pic>
        <p:nvPicPr>
          <p:cNvPr id="4" name="Picture 2" descr="F:\__\тайёр таржима\today\photo_2020-08-27_20-40-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708025"/>
            <a:ext cx="1676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67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630942"/>
          </a:xfrm>
        </p:spPr>
        <p:txBody>
          <a:bodyPr/>
          <a:lstStyle/>
          <a:p>
            <a:r>
              <a:rPr lang="en-US" dirty="0" smtClean="0"/>
              <a:t> MUSTAQIL BAJARISH UCHUN TOPSHIRIQ: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100" y="784226"/>
            <a:ext cx="2895600" cy="1969770"/>
          </a:xfrm>
        </p:spPr>
        <p:txBody>
          <a:bodyPr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13-MASHQ</a:t>
            </a:r>
          </a:p>
          <a:p>
            <a:pPr algn="ctr"/>
            <a:r>
              <a:rPr lang="en-US" sz="2000" b="1" dirty="0" smtClean="0"/>
              <a:t>GAPLARNI KO</a:t>
            </a:r>
            <a:r>
              <a:rPr lang="en-US" sz="2000" b="1" dirty="0"/>
              <a:t>‘</a:t>
            </a:r>
            <a:r>
              <a:rPr lang="en-US" sz="2000" b="1" dirty="0" smtClean="0"/>
              <a:t>CHIRING, UYUSHIQ BO</a:t>
            </a:r>
            <a:r>
              <a:rPr lang="en-US" sz="2000" b="1" dirty="0"/>
              <a:t>‘</a:t>
            </a:r>
            <a:r>
              <a:rPr lang="en-US" sz="2000" b="1" dirty="0" smtClean="0"/>
              <a:t>LAKLARNI ANIQLAB, ULARNI IZOHLANG.</a:t>
            </a:r>
            <a:endParaRPr lang="ru-RU" sz="2000" b="1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500" y="784225"/>
            <a:ext cx="1676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644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334000" cy="430887"/>
          </a:xfrm>
        </p:spPr>
        <p:txBody>
          <a:bodyPr/>
          <a:lstStyle/>
          <a:p>
            <a:pPr algn="ctr"/>
            <a:r>
              <a:rPr lang="en-US" sz="2800" dirty="0" smtClean="0"/>
              <a:t>XULOSA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200400" cy="2339102"/>
          </a:xfrm>
        </p:spPr>
        <p:txBody>
          <a:bodyPr/>
          <a:lstStyle/>
          <a:p>
            <a:pPr algn="ctr"/>
            <a:r>
              <a:rPr lang="en-US" sz="1900" b="1" dirty="0" smtClean="0"/>
              <a:t>Agar </a:t>
            </a:r>
            <a:r>
              <a:rPr lang="en-US" sz="1900" b="1" dirty="0" err="1" smtClean="0"/>
              <a:t>fanni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ulkan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bir</a:t>
            </a:r>
            <a:r>
              <a:rPr lang="en-US" sz="1900" b="1" dirty="0" smtClean="0"/>
              <a:t> </a:t>
            </a:r>
          </a:p>
          <a:p>
            <a:pPr algn="ctr"/>
            <a:r>
              <a:rPr lang="en-US" sz="1900" b="1" dirty="0" err="1" smtClean="0"/>
              <a:t>daraxt</a:t>
            </a:r>
            <a:r>
              <a:rPr lang="en-US" sz="1900" b="1" dirty="0" smtClean="0"/>
              <a:t> deb </a:t>
            </a:r>
            <a:r>
              <a:rPr lang="en-US" sz="1900" b="1" dirty="0" err="1" smtClean="0"/>
              <a:t>tasavvur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qilsak</a:t>
            </a:r>
            <a:r>
              <a:rPr lang="en-US" sz="1900" b="1" dirty="0" smtClean="0"/>
              <a:t>, </a:t>
            </a:r>
            <a:r>
              <a:rPr lang="en-US" sz="1900" b="1" dirty="0" err="1" smtClean="0"/>
              <a:t>tadqiqotlar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uning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ildizidir</a:t>
            </a:r>
            <a:r>
              <a:rPr lang="en-US" sz="1900" b="1" dirty="0" smtClean="0"/>
              <a:t>. Zero, </a:t>
            </a:r>
            <a:r>
              <a:rPr lang="en-US" sz="1900" b="1" dirty="0" err="1" smtClean="0"/>
              <a:t>ildiz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qanchalik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baquvvat</a:t>
            </a:r>
            <a:r>
              <a:rPr lang="en-US" sz="1900" b="1" dirty="0" smtClean="0"/>
              <a:t>, </a:t>
            </a:r>
            <a:r>
              <a:rPr lang="en-US" sz="1900" b="1" dirty="0" err="1" smtClean="0"/>
              <a:t>chuqur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bo‘lsa</a:t>
            </a:r>
            <a:r>
              <a:rPr lang="en-US" sz="1900" b="1" dirty="0" smtClean="0"/>
              <a:t>, </a:t>
            </a:r>
            <a:r>
              <a:rPr lang="en-US" sz="1900" b="1" dirty="0" err="1" smtClean="0"/>
              <a:t>daraxt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shunchalik</a:t>
            </a:r>
            <a:r>
              <a:rPr lang="ru-RU" sz="1900" b="1" dirty="0" smtClean="0"/>
              <a:t> </a:t>
            </a:r>
            <a:r>
              <a:rPr lang="en-US" sz="1900" b="1" dirty="0" err="1" smtClean="0"/>
              <a:t>barq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urib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yashnaydi</a:t>
            </a:r>
            <a:r>
              <a:rPr lang="en-US" sz="1900" b="1" dirty="0" smtClean="0"/>
              <a:t>, </a:t>
            </a:r>
            <a:r>
              <a:rPr lang="en-US" sz="1900" b="1" dirty="0" err="1" smtClean="0"/>
              <a:t>ko‘p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hosil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beradi</a:t>
            </a:r>
            <a:r>
              <a:rPr lang="en-US" sz="1900" b="1" dirty="0" smtClean="0"/>
              <a:t>.</a:t>
            </a:r>
            <a:endParaRPr lang="ru-RU" sz="1900" b="1" dirty="0"/>
          </a:p>
        </p:txBody>
      </p:sp>
      <p:pic>
        <p:nvPicPr>
          <p:cNvPr id="6146" name="Picture 2" descr="C:\Users\Нигора\Desktop\photo\Download\Тушда-ДАРАХТЛА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708025"/>
            <a:ext cx="2057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21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/>
              <a:t>O‘YLA, IZLA, TOP!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334000" cy="1846659"/>
          </a:xfrm>
        </p:spPr>
        <p:txBody>
          <a:bodyPr/>
          <a:lstStyle/>
          <a:p>
            <a:pPr algn="ctr"/>
            <a:r>
              <a:rPr lang="en-US" sz="2000" b="1" dirty="0" err="1" smtClean="0"/>
              <a:t>Faqat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aniqlovchili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so‘z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birikmalari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berilgan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qatorni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aniqlang</a:t>
            </a:r>
            <a:r>
              <a:rPr lang="en-US" sz="2000" b="1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smtClean="0"/>
              <a:t>A) </a:t>
            </a:r>
            <a:r>
              <a:rPr lang="en-US" sz="2000" dirty="0" err="1" smtClean="0"/>
              <a:t>Xonani</a:t>
            </a:r>
            <a:r>
              <a:rPr lang="en-US" sz="2000" dirty="0" smtClean="0"/>
              <a:t> </a:t>
            </a:r>
            <a:r>
              <a:rPr lang="en-US" sz="2000" dirty="0" err="1" smtClean="0"/>
              <a:t>bezash</a:t>
            </a:r>
            <a:r>
              <a:rPr lang="en-US" sz="2000" dirty="0" smtClean="0"/>
              <a:t>, </a:t>
            </a:r>
            <a:r>
              <a:rPr lang="en-US" sz="2000" dirty="0" err="1" smtClean="0"/>
              <a:t>gulni</a:t>
            </a:r>
            <a:r>
              <a:rPr lang="en-US" sz="2000" dirty="0" smtClean="0"/>
              <a:t> </a:t>
            </a:r>
            <a:r>
              <a:rPr lang="en-US" sz="2000" dirty="0" err="1" smtClean="0"/>
              <a:t>parvarishlamoq</a:t>
            </a:r>
            <a:r>
              <a:rPr lang="en-US" sz="2000" dirty="0" smtClean="0"/>
              <a:t>;</a:t>
            </a:r>
          </a:p>
          <a:p>
            <a:r>
              <a:rPr lang="en-US" sz="2000" dirty="0" smtClean="0"/>
              <a:t>B) </a:t>
            </a:r>
            <a:r>
              <a:rPr lang="en-US" sz="2000" b="1" dirty="0" err="1" smtClean="0"/>
              <a:t>Salqin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havo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muzdek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suv</a:t>
            </a:r>
            <a:r>
              <a:rPr lang="en-US" sz="2000" b="1" dirty="0" smtClean="0"/>
              <a:t>;</a:t>
            </a:r>
          </a:p>
          <a:p>
            <a:r>
              <a:rPr lang="en-US" sz="2000" dirty="0" smtClean="0"/>
              <a:t>C) </a:t>
            </a:r>
            <a:r>
              <a:rPr lang="en-US" sz="2000" dirty="0" err="1" smtClean="0"/>
              <a:t>Sevinib</a:t>
            </a:r>
            <a:r>
              <a:rPr lang="en-US" sz="2000" dirty="0" smtClean="0"/>
              <a:t> </a:t>
            </a:r>
            <a:r>
              <a:rPr lang="en-US" sz="2000" dirty="0" err="1" smtClean="0"/>
              <a:t>ketmoq</a:t>
            </a:r>
            <a:r>
              <a:rPr lang="en-US" sz="2000" dirty="0" smtClean="0"/>
              <a:t>, </a:t>
            </a:r>
            <a:r>
              <a:rPr lang="en-US" sz="2000" dirty="0" err="1" smtClean="0"/>
              <a:t>tez</a:t>
            </a:r>
            <a:r>
              <a:rPr lang="en-US" sz="2000" dirty="0" smtClean="0"/>
              <a:t> </a:t>
            </a:r>
            <a:r>
              <a:rPr lang="en-US" sz="2000" dirty="0" err="1" smtClean="0"/>
              <a:t>o‘qimoq</a:t>
            </a:r>
            <a:endParaRPr lang="ru-RU" sz="2000" dirty="0"/>
          </a:p>
        </p:txBody>
      </p:sp>
      <p:pic>
        <p:nvPicPr>
          <p:cNvPr id="6" name="Picture 10" descr="watermark_300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483100" y="2003425"/>
            <a:ext cx="989753" cy="857721"/>
          </a:xfrm>
          <a:prstGeom prst="ellipse">
            <a:avLst/>
          </a:prstGeom>
          <a:ln>
            <a:solidFill>
              <a:srgbClr val="FFFF00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021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en-US" sz="2400" dirty="0"/>
              <a:t>O‘YLA, IZLA, TOP!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334000" cy="1846659"/>
          </a:xfrm>
        </p:spPr>
        <p:txBody>
          <a:bodyPr/>
          <a:lstStyle/>
          <a:p>
            <a:pPr algn="ctr"/>
            <a:r>
              <a:rPr lang="en-US" sz="2000" b="1" dirty="0" err="1" smtClean="0"/>
              <a:t>To‘ldiruvchi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so‘z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birikmalari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mavjud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qatorni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aniqlang</a:t>
            </a:r>
            <a:r>
              <a:rPr lang="en-US" sz="2000" b="1" dirty="0" smtClean="0"/>
              <a:t>.</a:t>
            </a:r>
            <a:endParaRPr lang="ru-RU" sz="2000" b="1" dirty="0" smtClean="0"/>
          </a:p>
          <a:p>
            <a:pPr algn="ctr"/>
            <a:endParaRPr lang="en-US" sz="2000" b="1" dirty="0" smtClean="0"/>
          </a:p>
          <a:p>
            <a:pPr marL="228600" indent="-228600">
              <a:buAutoNum type="alphaUcParenR"/>
            </a:pPr>
            <a:r>
              <a:rPr lang="ru-RU" sz="2000" b="1" dirty="0" smtClean="0"/>
              <a:t> </a:t>
            </a:r>
            <a:r>
              <a:rPr lang="en-US" sz="2000" b="1" dirty="0" err="1" smtClean="0"/>
              <a:t>Rasmni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chizmoq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darsni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tayyorlamoq</a:t>
            </a:r>
            <a:r>
              <a:rPr lang="en-US" sz="2000" b="1" dirty="0" smtClean="0"/>
              <a:t>;</a:t>
            </a:r>
          </a:p>
          <a:p>
            <a:pPr marL="228600" indent="-228600">
              <a:buAutoNum type="alphaUcParenR"/>
            </a:pPr>
            <a:r>
              <a:rPr lang="ru-RU" sz="2000" dirty="0" smtClean="0"/>
              <a:t> </a:t>
            </a:r>
            <a:r>
              <a:rPr lang="en-US" sz="2000" dirty="0" err="1" smtClean="0"/>
              <a:t>Musiqiy</a:t>
            </a:r>
            <a:r>
              <a:rPr lang="en-US" sz="2000" dirty="0" smtClean="0"/>
              <a:t> </a:t>
            </a:r>
            <a:r>
              <a:rPr lang="en-US" sz="2000" dirty="0" err="1" smtClean="0"/>
              <a:t>eshittirish</a:t>
            </a:r>
            <a:r>
              <a:rPr lang="en-US" sz="2000" dirty="0" smtClean="0"/>
              <a:t>, </a:t>
            </a:r>
            <a:r>
              <a:rPr lang="en-US" sz="2000" dirty="0" err="1" smtClean="0"/>
              <a:t>tarbiyaviy</a:t>
            </a:r>
            <a:r>
              <a:rPr lang="en-US" sz="2000" dirty="0" smtClean="0"/>
              <a:t> </a:t>
            </a:r>
            <a:r>
              <a:rPr lang="en-US" sz="2000" dirty="0" err="1" smtClean="0"/>
              <a:t>mashg‘ulot</a:t>
            </a:r>
            <a:r>
              <a:rPr lang="en-US" sz="2000" dirty="0" smtClean="0"/>
              <a:t>;</a:t>
            </a:r>
          </a:p>
          <a:p>
            <a:pPr marL="228600" indent="-228600">
              <a:buAutoNum type="alphaUcParenR"/>
            </a:pPr>
            <a:r>
              <a:rPr lang="ru-RU" sz="2000" dirty="0" smtClean="0"/>
              <a:t> </a:t>
            </a:r>
            <a:r>
              <a:rPr lang="en-US" sz="2000" dirty="0" err="1" smtClean="0"/>
              <a:t>Milliy</a:t>
            </a:r>
            <a:r>
              <a:rPr lang="en-US" sz="2000" dirty="0" smtClean="0"/>
              <a:t> </a:t>
            </a:r>
            <a:r>
              <a:rPr lang="en-US" sz="2000" dirty="0" err="1" smtClean="0"/>
              <a:t>qadriyatlar</a:t>
            </a:r>
            <a:r>
              <a:rPr lang="en-US" sz="2000" dirty="0" smtClean="0"/>
              <a:t>, </a:t>
            </a:r>
            <a:r>
              <a:rPr lang="en-US" sz="2000" dirty="0" err="1" smtClean="0"/>
              <a:t>badiiy</a:t>
            </a:r>
            <a:r>
              <a:rPr lang="en-US" sz="2000" dirty="0" smtClean="0"/>
              <a:t> </a:t>
            </a:r>
            <a:r>
              <a:rPr lang="en-US" sz="2000" dirty="0" err="1" smtClean="0"/>
              <a:t>adabiyot</a:t>
            </a:r>
            <a:r>
              <a:rPr lang="en-US" sz="2000" dirty="0" smtClean="0"/>
              <a:t>.</a:t>
            </a:r>
            <a:endParaRPr lang="ru-RU" sz="2000" dirty="0"/>
          </a:p>
        </p:txBody>
      </p:sp>
      <p:pic>
        <p:nvPicPr>
          <p:cNvPr id="4" name="Picture 10" descr="watermark_300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483100" y="2232025"/>
            <a:ext cx="990600" cy="838200"/>
          </a:xfrm>
          <a:prstGeom prst="ellipse">
            <a:avLst/>
          </a:prstGeom>
          <a:ln>
            <a:solidFill>
              <a:srgbClr val="FFFF00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656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TOPSHIRIQ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8290" y="631825"/>
            <a:ext cx="2975610" cy="2400657"/>
          </a:xfrm>
        </p:spPr>
        <p:txBody>
          <a:bodyPr/>
          <a:lstStyle/>
          <a:p>
            <a:pPr algn="ctr"/>
            <a:r>
              <a:rPr lang="en-US" sz="2000" b="1" dirty="0" err="1" smtClean="0"/>
              <a:t>Kimki</a:t>
            </a:r>
            <a:r>
              <a:rPr lang="ru-RU" sz="2000" b="1" dirty="0" smtClean="0"/>
              <a:t> 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ega</a:t>
            </a:r>
            <a:r>
              <a:rPr lang="en-US" sz="2000" b="1" dirty="0" smtClean="0"/>
              <a:t>)</a:t>
            </a:r>
            <a:r>
              <a:rPr lang="ru-RU" sz="2000" b="1" dirty="0" smtClean="0"/>
              <a:t> </a:t>
            </a:r>
            <a:r>
              <a:rPr lang="en-US" sz="2000" b="1" dirty="0" err="1" smtClean="0"/>
              <a:t>adovat</a:t>
            </a:r>
            <a:r>
              <a:rPr lang="en-US" sz="2000" b="1" dirty="0" smtClean="0"/>
              <a:t>-u </a:t>
            </a:r>
            <a:r>
              <a:rPr lang="en-US" sz="2000" b="1" dirty="0" err="1" smtClean="0"/>
              <a:t>xusumat</a:t>
            </a:r>
            <a:r>
              <a:rPr lang="ru-RU" sz="2000" b="1" dirty="0" smtClean="0"/>
              <a:t> </a:t>
            </a:r>
            <a:r>
              <a:rPr lang="en-US" sz="2000" b="1" dirty="0" smtClean="0"/>
              <a:t>(</a:t>
            </a:r>
            <a:r>
              <a:rPr lang="en-US" sz="2000" b="1" dirty="0" err="1" smtClean="0">
                <a:solidFill>
                  <a:srgbClr val="0070C0"/>
                </a:solidFill>
              </a:rPr>
              <a:t>to‘ldiruvchi</a:t>
            </a:r>
            <a:r>
              <a:rPr lang="en-US" sz="2000" b="1" dirty="0" smtClean="0"/>
              <a:t>) </a:t>
            </a:r>
            <a:r>
              <a:rPr lang="en-US" sz="2000" b="1" dirty="0" err="1" smtClean="0"/>
              <a:t>eksa</a:t>
            </a:r>
            <a:r>
              <a:rPr lang="ru-RU" sz="2000" b="1" dirty="0" smtClean="0"/>
              <a:t> 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kesim</a:t>
            </a:r>
            <a:r>
              <a:rPr lang="en-US" sz="2000" b="1" dirty="0" smtClean="0"/>
              <a:t>), </a:t>
            </a:r>
            <a:r>
              <a:rPr lang="en-US" sz="2000" b="1" dirty="0" err="1" smtClean="0"/>
              <a:t>albatta</a:t>
            </a:r>
            <a:r>
              <a:rPr lang="en-US" sz="2000" b="1" dirty="0" smtClean="0"/>
              <a:t>, u</a:t>
            </a:r>
            <a:r>
              <a:rPr lang="ru-RU" sz="2000" b="1" dirty="0" smtClean="0"/>
              <a:t> 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ega</a:t>
            </a:r>
            <a:r>
              <a:rPr lang="en-US" sz="2000" b="1" dirty="0" smtClean="0"/>
              <a:t>) </a:t>
            </a:r>
            <a:r>
              <a:rPr lang="en-US" sz="2000" b="1" dirty="0" err="1" smtClean="0"/>
              <a:t>tashvish</a:t>
            </a:r>
            <a:r>
              <a:rPr lang="en-US" sz="2000" b="1" dirty="0" smtClean="0"/>
              <a:t>-u </a:t>
            </a:r>
            <a:r>
              <a:rPr lang="en-US" sz="2000" b="1" dirty="0" err="1" smtClean="0"/>
              <a:t>mashaqqat</a:t>
            </a:r>
            <a:r>
              <a:rPr lang="ru-RU" sz="2000" b="1" dirty="0" smtClean="0"/>
              <a:t> </a:t>
            </a:r>
            <a:r>
              <a:rPr lang="en-US" sz="2000" b="1" dirty="0" smtClean="0"/>
              <a:t>(</a:t>
            </a:r>
            <a:r>
              <a:rPr lang="en-US" sz="2000" b="1" dirty="0" err="1" smtClean="0">
                <a:solidFill>
                  <a:srgbClr val="0070C0"/>
                </a:solidFill>
              </a:rPr>
              <a:t>to‘ldiruvchi</a:t>
            </a:r>
            <a:r>
              <a:rPr lang="en-US" sz="2000" b="1" dirty="0" smtClean="0"/>
              <a:t>) </a:t>
            </a:r>
            <a:r>
              <a:rPr lang="en-US" sz="2000" b="1" dirty="0" err="1" smtClean="0"/>
              <a:t>o‘radi</a:t>
            </a:r>
            <a:r>
              <a:rPr lang="ru-RU" sz="2000" b="1" dirty="0" smtClean="0"/>
              <a:t> 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kesim</a:t>
            </a:r>
            <a:r>
              <a:rPr lang="en-US" sz="2000" b="1" dirty="0" smtClean="0"/>
              <a:t>).</a:t>
            </a:r>
          </a:p>
          <a:p>
            <a:pPr algn="ctr"/>
            <a:endParaRPr lang="en-US" sz="1800" b="1" dirty="0" smtClean="0"/>
          </a:p>
          <a:p>
            <a:pPr algn="ctr"/>
            <a:r>
              <a:rPr lang="en-US" sz="1600" b="1" dirty="0" smtClean="0"/>
              <a:t>(</a:t>
            </a:r>
            <a:r>
              <a:rPr lang="en-US" sz="1600" b="1" dirty="0" err="1" smtClean="0"/>
              <a:t>Zamaxshariy</a:t>
            </a:r>
            <a:r>
              <a:rPr lang="en-US" sz="1600" b="1" dirty="0" smtClean="0"/>
              <a:t>) </a:t>
            </a:r>
            <a:endParaRPr lang="ru-RU" sz="16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3492500" y="746315"/>
            <a:ext cx="1985010" cy="1846659"/>
          </a:xfrm>
        </p:spPr>
        <p:txBody>
          <a:bodyPr/>
          <a:lstStyle/>
          <a:p>
            <a:pPr algn="ctr"/>
            <a:r>
              <a:rPr lang="en-US" sz="2000" b="1" dirty="0" err="1" smtClean="0"/>
              <a:t>Gapni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ko‘chiring</a:t>
            </a:r>
            <a:r>
              <a:rPr lang="en-US" sz="2000" b="1" dirty="0" smtClean="0"/>
              <a:t>,</a:t>
            </a:r>
          </a:p>
          <a:p>
            <a:pPr algn="ctr"/>
            <a:r>
              <a:rPr lang="en-US" sz="2000" b="1" dirty="0" err="1" smtClean="0"/>
              <a:t>qaysi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bo‘laklar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uyushib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kelayotganini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aniqlang</a:t>
            </a:r>
            <a:r>
              <a:rPr lang="en-US" sz="2000" b="1" dirty="0" smtClean="0"/>
              <a:t>.</a:t>
            </a:r>
            <a:endParaRPr lang="ru-RU" sz="2000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40100" y="631825"/>
            <a:ext cx="0" cy="2362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66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ESLAB KO‘RAYLIK! </a:t>
            </a:r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531211"/>
              </p:ext>
            </p:extLst>
          </p:nvPr>
        </p:nvGraphicFramePr>
        <p:xfrm>
          <a:off x="139700" y="555628"/>
          <a:ext cx="5562600" cy="2590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81300"/>
                <a:gridCol w="2781300"/>
              </a:tblGrid>
              <a:tr h="27790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GAPNING UYUSHUQ BO‘LAKLARI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AJRATILGAN BO‘LAKLI GAPLAR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1277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BIR XIL SO‘ROQQA JAVOB BO‘LADI</a:t>
                      </a:r>
                      <a:endParaRPr lang="ru-RU" sz="1000" b="1" dirty="0" smtClean="0"/>
                    </a:p>
                    <a:p>
                      <a:pPr algn="ctr"/>
                      <a:endParaRPr lang="ru-RU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MA’LUM BO‘LAKNING MA’NOSINI TA’KIDLAB, IZOHLAB KELADI </a:t>
                      </a:r>
                      <a:endParaRPr lang="ru-RU" sz="1000" b="1" dirty="0" smtClean="0"/>
                    </a:p>
                  </a:txBody>
                  <a:tcPr/>
                </a:tc>
              </a:tr>
              <a:tr h="361277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BIR XIL SINTAKTIK VAZIFA BAJARADI </a:t>
                      </a:r>
                      <a:endParaRPr lang="ru-RU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BOSHQA BO‘LAKLARDAN TO‘XTAM VA OHANG JIHATIDAN AJRALADI</a:t>
                      </a:r>
                      <a:endParaRPr lang="ru-RU" sz="1000" b="1" dirty="0" smtClean="0"/>
                    </a:p>
                  </a:txBody>
                  <a:tcPr/>
                </a:tc>
              </a:tr>
              <a:tr h="639183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GAPNING BARCHA BO‘LAKLARI UYUSHIB KELISHI MUMKIN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TENG BOG‘LOVCHILAR YORDAMIDA BOG‘LANADI</a:t>
                      </a:r>
                      <a:endParaRPr lang="ru-RU" sz="1000" b="1" dirty="0" smtClean="0"/>
                    </a:p>
                    <a:p>
                      <a:pPr algn="ctr"/>
                      <a:endParaRPr lang="ru-RU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O‘ZI IZOHLAYOTGAN BO‘LAKDAN KEYIN KELADI</a:t>
                      </a:r>
                      <a:endParaRPr lang="ru-RU" sz="1000" b="1" dirty="0" smtClean="0"/>
                    </a:p>
                  </a:txBody>
                  <a:tcPr/>
                </a:tc>
              </a:tr>
              <a:tr h="361277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SANASH OHANGI YORDAMIDA BOG‘LANADI</a:t>
                      </a:r>
                      <a:endParaRPr lang="ru-RU" sz="1000" b="1" dirty="0" smtClean="0"/>
                    </a:p>
                    <a:p>
                      <a:pPr algn="ctr"/>
                      <a:endParaRPr lang="ru-RU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GAP URG‘USINI OLADI</a:t>
                      </a:r>
                      <a:endParaRPr lang="ru-RU" sz="1000" b="1" dirty="0"/>
                    </a:p>
                  </a:txBody>
                  <a:tcPr/>
                </a:tc>
              </a:tr>
              <a:tr h="361277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BIR UMUMIY BO‘LAKKA TOBE BOG‘LANADI</a:t>
                      </a:r>
                      <a:endParaRPr lang="ru-RU" sz="1000" b="1" dirty="0" smtClean="0"/>
                    </a:p>
                    <a:p>
                      <a:pPr algn="ctr"/>
                      <a:endParaRPr lang="ru-RU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346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430887"/>
          </a:xfrm>
        </p:spPr>
        <p:txBody>
          <a:bodyPr/>
          <a:lstStyle/>
          <a:p>
            <a:pPr algn="ctr"/>
            <a:r>
              <a:rPr lang="en-US" sz="1400" dirty="0" smtClean="0"/>
              <a:t>SIZ, O‘QUVCHILAR, BUNI YODDAN CHIQARMASLIGINGIZ KERAK </a:t>
            </a: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667000" cy="2431435"/>
          </a:xfrm>
        </p:spPr>
        <p:txBody>
          <a:bodyPr/>
          <a:lstStyle/>
          <a:p>
            <a:pPr algn="ctr"/>
            <a:r>
              <a:rPr lang="en-US" b="1" dirty="0" smtClean="0"/>
              <a:t>BIR UMUMIY BO‘LAKKA TOBE BOG‘LANUVCHI, BIR XIL SINTAKTIK VAZIFA BAJARADIGAN, O‘ZARO TENG BOG‘LOVCHILAR VA SANASH OHANGI YORDAMIDA BOG‘LANGAN, BIR XIL SO‘ROQQA JAVOB BO‘LUVCHI  IKKI VA UNDAN ORTIQ BO‘LAKLAR </a:t>
            </a:r>
            <a:r>
              <a:rPr lang="en-US" b="1" dirty="0" smtClean="0">
                <a:solidFill>
                  <a:srgbClr val="00B050"/>
                </a:solidFill>
              </a:rPr>
              <a:t>UYUSHGAN BO‘LAKLAR</a:t>
            </a:r>
            <a:r>
              <a:rPr lang="en-US" b="1" dirty="0" smtClean="0"/>
              <a:t>, UYUSHGAN BO‘LAKLAR ISHTIROK ETGAN GAPLAR ESA </a:t>
            </a:r>
            <a:r>
              <a:rPr lang="en-US" b="1" dirty="0" smtClean="0">
                <a:solidFill>
                  <a:srgbClr val="00B050"/>
                </a:solidFill>
              </a:rPr>
              <a:t>UYUSHIQ BO‘LAKLI GAPLAR </a:t>
            </a:r>
            <a:r>
              <a:rPr lang="en-US" b="1" dirty="0" smtClean="0"/>
              <a:t>DEYILADI.</a:t>
            </a:r>
          </a:p>
          <a:p>
            <a:pPr algn="ctr"/>
            <a:r>
              <a:rPr lang="en-US" sz="1400" b="1" dirty="0" smtClean="0"/>
              <a:t>,  :  - </a:t>
            </a:r>
            <a:endParaRPr lang="ru-RU" sz="14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3035300" y="631826"/>
            <a:ext cx="2590800" cy="2246769"/>
          </a:xfrm>
        </p:spPr>
        <p:txBody>
          <a:bodyPr/>
          <a:lstStyle/>
          <a:p>
            <a:pPr algn="ctr"/>
            <a:r>
              <a:rPr lang="en-US" b="1" dirty="0" smtClean="0"/>
              <a:t>GAP TARKIBIDAGI MA’LUM BO‘LAKNING MA’NOSINI TA’KIDLAB, IZOHLAB KELUVCHI, BOSHQA BO‘LAKLARDAN TO‘XTAM VA OHANG JIHATIDAN AJRALIB TURUVCHI BO</a:t>
            </a:r>
            <a:r>
              <a:rPr lang="en-US" dirty="0" smtClean="0"/>
              <a:t>‘</a:t>
            </a:r>
            <a:r>
              <a:rPr lang="en-US" b="1" dirty="0" smtClean="0"/>
              <a:t>LAKLARGA  </a:t>
            </a:r>
            <a:r>
              <a:rPr lang="en-US" b="1" dirty="0" smtClean="0">
                <a:solidFill>
                  <a:srgbClr val="00B050"/>
                </a:solidFill>
              </a:rPr>
              <a:t>AJRATILGAN BO‘LAKLAR</a:t>
            </a:r>
            <a:r>
              <a:rPr lang="en-US" b="1" dirty="0" smtClean="0"/>
              <a:t>, SHUNDAY BO‘LAKLI GAPLARGA ESA </a:t>
            </a:r>
            <a:r>
              <a:rPr lang="en-US" b="1" dirty="0" smtClean="0">
                <a:solidFill>
                  <a:srgbClr val="00B050"/>
                </a:solidFill>
              </a:rPr>
              <a:t>AJRATILGAN </a:t>
            </a:r>
          </a:p>
          <a:p>
            <a:pPr algn="ctr"/>
            <a:r>
              <a:rPr lang="en-US" b="1" dirty="0" smtClean="0">
                <a:solidFill>
                  <a:srgbClr val="00B050"/>
                </a:solidFill>
              </a:rPr>
              <a:t>BO‘LAKLI GAPLAR </a:t>
            </a:r>
            <a:r>
              <a:rPr lang="en-US" b="1" dirty="0" smtClean="0"/>
              <a:t>DEYILADI.</a:t>
            </a:r>
          </a:p>
          <a:p>
            <a:pPr algn="ctr"/>
            <a:r>
              <a:rPr lang="en-US" sz="1400" b="1" dirty="0" smtClean="0"/>
              <a:t>,  -  ( ) </a:t>
            </a:r>
          </a:p>
          <a:p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959100" y="631825"/>
            <a:ext cx="0" cy="228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65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AJRATING!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140293"/>
              </p:ext>
            </p:extLst>
          </p:nvPr>
        </p:nvGraphicFramePr>
        <p:xfrm>
          <a:off x="215900" y="631825"/>
          <a:ext cx="5334000" cy="2387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67000"/>
                <a:gridCol w="2667000"/>
              </a:tblGrid>
              <a:tr h="762000">
                <a:tc>
                  <a:txBody>
                    <a:bodyPr/>
                    <a:lstStyle/>
                    <a:p>
                      <a:r>
                        <a:rPr lang="en-US" sz="1500" b="1" dirty="0" smtClean="0">
                          <a:solidFill>
                            <a:schemeClr val="tx1"/>
                          </a:solidFill>
                        </a:rPr>
                        <a:t>YO‘L KENG VA TEKIS EDI.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>
                          <a:solidFill>
                            <a:schemeClr val="tx1"/>
                          </a:solidFill>
                        </a:rPr>
                        <a:t>ANJUMAN BUGUN, SOAT BESHDA, BOSHLANADI.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12800">
                <a:tc>
                  <a:txBody>
                    <a:bodyPr/>
                    <a:lstStyle/>
                    <a:p>
                      <a:r>
                        <a:rPr lang="en-US" sz="1500" b="1" dirty="0" smtClean="0">
                          <a:solidFill>
                            <a:schemeClr val="tx1"/>
                          </a:solidFill>
                        </a:rPr>
                        <a:t>MEN ISHNI MANA SHUNDAN, YA’NI TUSHUNTIRISHDAN BOSHLADIM.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>
                          <a:solidFill>
                            <a:schemeClr val="tx1"/>
                          </a:solidFill>
                        </a:rPr>
                        <a:t>U KITOB VA DAFTARLARNI KELTIRDI.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12800">
                <a:tc>
                  <a:txBody>
                    <a:bodyPr/>
                    <a:lstStyle/>
                    <a:p>
                      <a:r>
                        <a:rPr lang="en-US" sz="1500" b="1" dirty="0" smtClean="0">
                          <a:solidFill>
                            <a:schemeClr val="tx1"/>
                          </a:solidFill>
                        </a:rPr>
                        <a:t>BIZ SALQIN VA BAHAVO BOG‘DA DAM OLDIK.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>
                          <a:solidFill>
                            <a:schemeClr val="tx1"/>
                          </a:solidFill>
                        </a:rPr>
                        <a:t>QIZIM, DO‘MBOG‘IM, OROM OLIB UXLAYAPTI. 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482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72948" cy="430887"/>
          </a:xfrm>
        </p:spPr>
        <p:txBody>
          <a:bodyPr/>
          <a:lstStyle/>
          <a:p>
            <a:pPr algn="ctr"/>
            <a:r>
              <a:rPr lang="en-US" sz="2800" dirty="0" smtClean="0"/>
              <a:t>  10-MASHQ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15900" y="708025"/>
            <a:ext cx="3048000" cy="2386013"/>
          </a:xfrm>
        </p:spPr>
        <p:txBody>
          <a:bodyPr/>
          <a:lstStyle/>
          <a:p>
            <a:pPr algn="ctr"/>
            <a:r>
              <a:rPr lang="en-US" sz="2000" b="1" dirty="0" err="1" smtClean="0"/>
              <a:t>O</a:t>
            </a:r>
            <a:r>
              <a:rPr lang="en-US" sz="2000" b="1" dirty="0" err="1"/>
              <a:t>‘</a:t>
            </a:r>
            <a:r>
              <a:rPr lang="en-US" sz="2000" b="1" dirty="0" err="1" smtClean="0"/>
              <a:t>z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shahringiz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qishlog</a:t>
            </a:r>
            <a:r>
              <a:rPr lang="en-US" sz="2000" b="1" dirty="0" err="1"/>
              <a:t>‘</a:t>
            </a:r>
            <a:r>
              <a:rPr lang="en-US" sz="2000" b="1" dirty="0" err="1" smtClean="0"/>
              <a:t>ingiz</a:t>
            </a:r>
            <a:r>
              <a:rPr lang="en-US" sz="2000" b="1" dirty="0" smtClean="0"/>
              <a:t>)da </a:t>
            </a:r>
            <a:r>
              <a:rPr lang="en-US" sz="2000" b="1" dirty="0" err="1" smtClean="0"/>
              <a:t>amalga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oshirilayotgan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bunyodkorlik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ishlari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haqida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o‘ylab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ko‘ring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Uyushiq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bo</a:t>
            </a:r>
            <a:r>
              <a:rPr lang="en-US" sz="2000" b="1" dirty="0" err="1"/>
              <a:t>‘</a:t>
            </a:r>
            <a:r>
              <a:rPr lang="en-US" sz="2000" b="1" dirty="0" err="1" smtClean="0"/>
              <a:t>laklar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ishtirokida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gaplar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tuzing</a:t>
            </a:r>
            <a:r>
              <a:rPr lang="en-US" sz="2000" b="1" dirty="0" smtClean="0"/>
              <a:t>.  </a:t>
            </a:r>
            <a:endParaRPr lang="ru-RU" sz="2000" b="1" dirty="0"/>
          </a:p>
        </p:txBody>
      </p:sp>
      <p:pic>
        <p:nvPicPr>
          <p:cNvPr id="3074" name="Picture 2" descr="C:\Users\Нигора\Desktop\photo\Download\20200913_104714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026" y="708025"/>
            <a:ext cx="2127673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Нигора\Desktop\photo\Download\20200913_1047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939290"/>
            <a:ext cx="2133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8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1655</TotalTime>
  <Words>748</Words>
  <Application>Microsoft Office PowerPoint</Application>
  <PresentationFormat>Произвольный</PresentationFormat>
  <Paragraphs>92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Office Theme</vt:lpstr>
      <vt:lpstr>     Ona tili</vt:lpstr>
      <vt:lpstr>O‘YLA VA TOP!</vt:lpstr>
      <vt:lpstr>O‘YLA, IZLA, TOP!</vt:lpstr>
      <vt:lpstr>O‘YLA, IZLA, TOP!</vt:lpstr>
      <vt:lpstr>TOPSHIRIQ</vt:lpstr>
      <vt:lpstr>ESLAB KO‘RAYLIK! </vt:lpstr>
      <vt:lpstr>SIZ, O‘QUVCHILAR, BUNI YODDAN CHIQARMASLIGINGIZ KERAK </vt:lpstr>
      <vt:lpstr>AJRATING!</vt:lpstr>
      <vt:lpstr>  10-MASHQ</vt:lpstr>
      <vt:lpstr>MASALAN</vt:lpstr>
      <vt:lpstr>11-MASHQ: uyushiq va  ajratilgan bo‘laklarni aniqlang. </vt:lpstr>
      <vt:lpstr>12-MASHQ: GAPLARNI KO‘CHIRING, AJRATILGAN VA UYUSHIQ BO‘LAKLARNI ANIQLANG.</vt:lpstr>
      <vt:lpstr>Mashqning 2-topshirig‘i</vt:lpstr>
      <vt:lpstr>Презентация PowerPoint</vt:lpstr>
      <vt:lpstr>Презентация PowerPoint</vt:lpstr>
      <vt:lpstr>Презентация PowerPoint</vt:lpstr>
      <vt:lpstr>TAHLIL</vt:lpstr>
      <vt:lpstr>MUSTAHKAMLASH: qaysi bo‘lak uyushgan?</vt:lpstr>
      <vt:lpstr>Презентация PowerPoint</vt:lpstr>
      <vt:lpstr>Презентация PowerPoint</vt:lpstr>
      <vt:lpstr>Презентация PowerPoint</vt:lpstr>
      <vt:lpstr>SAVOLLAR</vt:lpstr>
      <vt:lpstr> MUSTAQIL BAJARISH UCHUN TOPSHIRIQ:</vt:lpstr>
      <vt:lpstr>XULOSA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872</cp:revision>
  <dcterms:created xsi:type="dcterms:W3CDTF">2020-04-13T08:06:06Z</dcterms:created>
  <dcterms:modified xsi:type="dcterms:W3CDTF">2021-03-10T10:03:51Z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