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6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7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8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25"/>
  </p:notesMasterIdLst>
  <p:sldIdLst>
    <p:sldId id="1435" r:id="rId10"/>
    <p:sldId id="1526" r:id="rId11"/>
    <p:sldId id="1540" r:id="rId12"/>
    <p:sldId id="1527" r:id="rId13"/>
    <p:sldId id="1528" r:id="rId14"/>
    <p:sldId id="1537" r:id="rId15"/>
    <p:sldId id="1539" r:id="rId16"/>
    <p:sldId id="1552" r:id="rId17"/>
    <p:sldId id="1536" r:id="rId18"/>
    <p:sldId id="1535" r:id="rId19"/>
    <p:sldId id="1534" r:id="rId20"/>
    <p:sldId id="1533" r:id="rId21"/>
    <p:sldId id="1532" r:id="rId22"/>
    <p:sldId id="1529" r:id="rId23"/>
    <p:sldId id="1553" r:id="rId24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526"/>
            <p14:sldId id="1540"/>
            <p14:sldId id="1527"/>
            <p14:sldId id="1528"/>
            <p14:sldId id="1537"/>
            <p14:sldId id="1539"/>
            <p14:sldId id="1552"/>
            <p14:sldId id="1536"/>
            <p14:sldId id="1535"/>
            <p14:sldId id="1534"/>
            <p14:sldId id="1533"/>
            <p14:sldId id="1532"/>
            <p14:sldId id="1529"/>
            <p14:sldId id="1553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28682"/>
    <a:srgbClr val="000000"/>
    <a:srgbClr val="660066"/>
    <a:srgbClr val="FFFFFF"/>
    <a:srgbClr val="DDDDDD"/>
    <a:srgbClr val="B2B2B2"/>
    <a:srgbClr val="808080"/>
    <a:srgbClr val="5F5F5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218" d="100"/>
          <a:sy n="218" d="100"/>
        </p:scale>
        <p:origin x="786" y="156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269AE-A7CC-4BC6-B830-3AB580018D3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3BD1E7-5B8F-4B1C-AA31-12A37550F02B}">
      <dgm:prSet phldrT="[Текст]"/>
      <dgm:spPr>
        <a:solidFill>
          <a:srgbClr val="00B050"/>
        </a:solidFill>
        <a:ln w="57150">
          <a:solidFill>
            <a:srgbClr val="328682"/>
          </a:solidFill>
        </a:ln>
      </dgm:spPr>
      <dgm:t>
        <a:bodyPr/>
        <a:lstStyle/>
        <a:p>
          <a:r>
            <a:rPr lang="ru-RU" dirty="0" err="1" smtClean="0"/>
            <a:t>Qotishmalar</a:t>
          </a:r>
          <a:endParaRPr lang="ru-RU" dirty="0"/>
        </a:p>
      </dgm:t>
    </dgm:pt>
    <dgm:pt modelId="{9CA49693-1B1B-4078-B416-47964BB66D80}" type="parTrans" cxnId="{B30D5528-031E-47F2-A05A-79DEA57EB4AF}">
      <dgm:prSet/>
      <dgm:spPr/>
      <dgm:t>
        <a:bodyPr/>
        <a:lstStyle/>
        <a:p>
          <a:endParaRPr lang="ru-RU"/>
        </a:p>
      </dgm:t>
    </dgm:pt>
    <dgm:pt modelId="{BAE9E686-512F-4115-A8B6-E9ED4854307E}" type="sibTrans" cxnId="{B30D5528-031E-47F2-A05A-79DEA57EB4AF}">
      <dgm:prSet/>
      <dgm:spPr/>
      <dgm:t>
        <a:bodyPr/>
        <a:lstStyle/>
        <a:p>
          <a:endParaRPr lang="ru-RU"/>
        </a:p>
      </dgm:t>
    </dgm:pt>
    <dgm:pt modelId="{05A9D7AC-059E-4501-B567-FF95059F1F0C}">
      <dgm:prSet phldrT="[Текст]" custT="1"/>
      <dgm:spPr>
        <a:solidFill>
          <a:srgbClr val="FFC000"/>
        </a:solidFill>
        <a:ln w="57150">
          <a:solidFill>
            <a:srgbClr val="7030A0"/>
          </a:solidFill>
        </a:ln>
      </dgm:spPr>
      <dgm:t>
        <a:bodyPr/>
        <a:lstStyle/>
        <a:p>
          <a:r>
            <a:rPr lang="ru-RU" sz="1050" b="1" dirty="0" err="1" smtClean="0">
              <a:solidFill>
                <a:srgbClr val="002060"/>
              </a:solidFill>
            </a:rPr>
            <a:t>Qattiq</a:t>
          </a:r>
          <a:r>
            <a:rPr lang="ru-RU" sz="1050" b="1" dirty="0" smtClean="0">
              <a:solidFill>
                <a:srgbClr val="002060"/>
              </a:solidFill>
            </a:rPr>
            <a:t> </a:t>
          </a:r>
          <a:r>
            <a:rPr lang="ru-RU" sz="1100" b="1" dirty="0" err="1" smtClean="0">
              <a:solidFill>
                <a:srgbClr val="002060"/>
              </a:solidFill>
            </a:rPr>
            <a:t>eritmala</a:t>
          </a:r>
          <a:r>
            <a:rPr lang="ru-RU" sz="1000" b="1" dirty="0" err="1" smtClean="0">
              <a:solidFill>
                <a:srgbClr val="002060"/>
              </a:solidFill>
            </a:rPr>
            <a:t>r</a:t>
          </a:r>
          <a:endParaRPr lang="ru-RU" sz="1000" b="1" dirty="0">
            <a:solidFill>
              <a:srgbClr val="002060"/>
            </a:solidFill>
          </a:endParaRPr>
        </a:p>
      </dgm:t>
    </dgm:pt>
    <dgm:pt modelId="{ADA4B086-A0B5-4715-8BA3-3E77B86BD6B5}" type="parTrans" cxnId="{A7AB3C81-50D7-4552-B6A8-65B94F89EC70}">
      <dgm:prSet/>
      <dgm:spPr/>
      <dgm:t>
        <a:bodyPr/>
        <a:lstStyle/>
        <a:p>
          <a:endParaRPr lang="ru-RU"/>
        </a:p>
      </dgm:t>
    </dgm:pt>
    <dgm:pt modelId="{AD6A5E0D-5830-442B-AEA4-606BFCAADB15}" type="sibTrans" cxnId="{A7AB3C81-50D7-4552-B6A8-65B94F89EC70}">
      <dgm:prSet/>
      <dgm:spPr/>
      <dgm:t>
        <a:bodyPr/>
        <a:lstStyle/>
        <a:p>
          <a:endParaRPr lang="ru-RU"/>
        </a:p>
      </dgm:t>
    </dgm:pt>
    <dgm:pt modelId="{392B125B-07A5-48E0-BF3E-2E8BFB95625F}">
      <dgm:prSet phldrT="[Текст]" custT="1"/>
      <dgm:spPr>
        <a:solidFill>
          <a:srgbClr val="00B0F0"/>
        </a:solidFill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endParaRPr lang="ru-RU" sz="900" dirty="0" smtClean="0"/>
        </a:p>
        <a:p>
          <a:pPr algn="ctr"/>
          <a:r>
            <a:rPr lang="ru-RU" sz="1000" b="1" dirty="0" err="1" smtClean="0">
              <a:solidFill>
                <a:srgbClr val="002060"/>
              </a:solidFill>
            </a:rPr>
            <a:t>Qattiq</a:t>
          </a:r>
          <a:r>
            <a:rPr lang="ru-RU" sz="1000" b="1" dirty="0" smtClean="0">
              <a:solidFill>
                <a:srgbClr val="002060"/>
              </a:solidFill>
            </a:rPr>
            <a:t> </a:t>
          </a:r>
          <a:r>
            <a:rPr lang="ru-RU" sz="1000" b="1" dirty="0" err="1" smtClean="0">
              <a:solidFill>
                <a:srgbClr val="002060"/>
              </a:solidFill>
            </a:rPr>
            <a:t>eritmalar</a:t>
          </a:r>
          <a:r>
            <a:rPr lang="en-US" sz="1000" b="1" dirty="0" smtClean="0">
              <a:solidFill>
                <a:srgbClr val="002060"/>
              </a:solidFill>
            </a:rPr>
            <a:t> </a:t>
          </a:r>
          <a:r>
            <a:rPr lang="ru-RU" sz="1000" b="1" dirty="0" err="1" smtClean="0">
              <a:solidFill>
                <a:srgbClr val="002060"/>
              </a:solidFill>
            </a:rPr>
            <a:t>mexanik</a:t>
          </a:r>
          <a:endParaRPr lang="en-US" sz="1000" b="1" dirty="0" smtClean="0">
            <a:solidFill>
              <a:srgbClr val="002060"/>
            </a:solidFill>
          </a:endParaRPr>
        </a:p>
        <a:p>
          <a:pPr algn="ctr"/>
          <a:r>
            <a:rPr lang="ru-RU" sz="1000" b="1" dirty="0" err="1" smtClean="0">
              <a:solidFill>
                <a:srgbClr val="002060"/>
              </a:solidFill>
            </a:rPr>
            <a:t>Intermetalidlar</a:t>
          </a:r>
          <a:endParaRPr lang="ru-RU" sz="1000" b="1" dirty="0" smtClean="0">
            <a:solidFill>
              <a:srgbClr val="002060"/>
            </a:solidFill>
          </a:endParaRPr>
        </a:p>
        <a:p>
          <a:pPr algn="ctr"/>
          <a:endParaRPr lang="ru-RU" sz="900" dirty="0" smtClean="0"/>
        </a:p>
      </dgm:t>
    </dgm:pt>
    <dgm:pt modelId="{787C2282-2513-41B4-B5AA-3E642230FD3B}" type="parTrans" cxnId="{091FC186-4F61-442B-A848-1310E6D2FCE9}">
      <dgm:prSet/>
      <dgm:spPr/>
      <dgm:t>
        <a:bodyPr/>
        <a:lstStyle/>
        <a:p>
          <a:endParaRPr lang="ru-RU"/>
        </a:p>
      </dgm:t>
    </dgm:pt>
    <dgm:pt modelId="{D44A8115-511E-4987-A5B9-800BBE21D58E}" type="sibTrans" cxnId="{091FC186-4F61-442B-A848-1310E6D2FCE9}">
      <dgm:prSet/>
      <dgm:spPr/>
      <dgm:t>
        <a:bodyPr/>
        <a:lstStyle/>
        <a:p>
          <a:endParaRPr lang="ru-RU"/>
        </a:p>
      </dgm:t>
    </dgm:pt>
    <dgm:pt modelId="{E9AEC2E9-E549-46D8-AC9E-4633C8FE8C1E}">
      <dgm:prSet phldrT="[Текст]" custT="1"/>
      <dgm:spPr>
        <a:solidFill>
          <a:srgbClr val="7030A0"/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ru-RU" sz="1200" b="1" dirty="0" err="1" smtClean="0">
              <a:solidFill>
                <a:schemeClr val="accent5">
                  <a:lumMod val="60000"/>
                  <a:lumOff val="40000"/>
                </a:schemeClr>
              </a:solidFill>
            </a:rPr>
            <a:t>Metallarning</a:t>
          </a:r>
          <a:endParaRPr lang="en-US" sz="1200" b="1" dirty="0" smtClean="0">
            <a:solidFill>
              <a:schemeClr val="accent5">
                <a:lumMod val="60000"/>
                <a:lumOff val="40000"/>
              </a:schemeClr>
            </a:solidFill>
          </a:endParaRPr>
        </a:p>
        <a:p>
          <a:r>
            <a:rPr lang="ru-RU" sz="1050" b="1" dirty="0" err="1" smtClean="0">
              <a:solidFill>
                <a:schemeClr val="accent5">
                  <a:lumMod val="60000"/>
                  <a:lumOff val="40000"/>
                </a:schemeClr>
              </a:solidFill>
            </a:rPr>
            <a:t>aralashmalari</a:t>
          </a:r>
          <a:endParaRPr lang="ru-RU" sz="1050" b="1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D53BA3F6-A03E-41C2-BE63-DA7F96AB8E39}" type="parTrans" cxnId="{1A389091-3DD7-42E1-AB3D-F8B15C5DF72D}">
      <dgm:prSet/>
      <dgm:spPr/>
      <dgm:t>
        <a:bodyPr/>
        <a:lstStyle/>
        <a:p>
          <a:endParaRPr lang="ru-RU"/>
        </a:p>
      </dgm:t>
    </dgm:pt>
    <dgm:pt modelId="{7C23329A-3CEA-40F8-9AA3-920DE954C70C}" type="sibTrans" cxnId="{1A389091-3DD7-42E1-AB3D-F8B15C5DF72D}">
      <dgm:prSet/>
      <dgm:spPr/>
      <dgm:t>
        <a:bodyPr/>
        <a:lstStyle/>
        <a:p>
          <a:endParaRPr lang="ru-RU"/>
        </a:p>
      </dgm:t>
    </dgm:pt>
    <dgm:pt modelId="{0C2F3842-5B19-44BE-A929-391912266394}" type="pres">
      <dgm:prSet presAssocID="{189269AE-A7CC-4BC6-B830-3AB580018D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F3B60A-C93D-4909-89BD-E077D73A7302}" type="pres">
      <dgm:prSet presAssocID="{D83BD1E7-5B8F-4B1C-AA31-12A37550F02B}" presName="roof" presStyleLbl="dkBgShp" presStyleIdx="0" presStyleCnt="2"/>
      <dgm:spPr/>
      <dgm:t>
        <a:bodyPr/>
        <a:lstStyle/>
        <a:p>
          <a:endParaRPr lang="ru-RU"/>
        </a:p>
      </dgm:t>
    </dgm:pt>
    <dgm:pt modelId="{83B81BD2-443A-44A2-B47B-F3838D4E6858}" type="pres">
      <dgm:prSet presAssocID="{D83BD1E7-5B8F-4B1C-AA31-12A37550F02B}" presName="pillars" presStyleCnt="0"/>
      <dgm:spPr/>
    </dgm:pt>
    <dgm:pt modelId="{B571194E-73FE-479A-9A23-1553FFAC5F6B}" type="pres">
      <dgm:prSet presAssocID="{D83BD1E7-5B8F-4B1C-AA31-12A37550F02B}" presName="pillar1" presStyleLbl="node1" presStyleIdx="0" presStyleCnt="3" custLinFactNeighborX="-71" custLinFactNeighborY="-2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8E301-C70C-4CB5-ABBF-7087C3108694}" type="pres">
      <dgm:prSet presAssocID="{392B125B-07A5-48E0-BF3E-2E8BFB95625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29E5A-8C30-46D5-BEC0-8A34BAFE190C}" type="pres">
      <dgm:prSet presAssocID="{E9AEC2E9-E549-46D8-AC9E-4633C8FE8C1E}" presName="pillarX" presStyleLbl="node1" presStyleIdx="2" presStyleCnt="3" custScaleX="90766" custLinFactNeighborX="72" custLinFactNeighborY="3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BCC0D-52AD-48B4-B757-5E338C011D69}" type="pres">
      <dgm:prSet presAssocID="{D83BD1E7-5B8F-4B1C-AA31-12A37550F02B}" presName="base" presStyleLbl="dkBgShp" presStyleIdx="1" presStyleCnt="2"/>
      <dgm:spPr/>
    </dgm:pt>
  </dgm:ptLst>
  <dgm:cxnLst>
    <dgm:cxn modelId="{BE3E8E91-4A4D-4C3D-98E1-FF9EA3204339}" type="presOf" srcId="{392B125B-07A5-48E0-BF3E-2E8BFB95625F}" destId="{5B98E301-C70C-4CB5-ABBF-7087C3108694}" srcOrd="0" destOrd="0" presId="urn:microsoft.com/office/officeart/2005/8/layout/hList3"/>
    <dgm:cxn modelId="{091FC186-4F61-442B-A848-1310E6D2FCE9}" srcId="{D83BD1E7-5B8F-4B1C-AA31-12A37550F02B}" destId="{392B125B-07A5-48E0-BF3E-2E8BFB95625F}" srcOrd="1" destOrd="0" parTransId="{787C2282-2513-41B4-B5AA-3E642230FD3B}" sibTransId="{D44A8115-511E-4987-A5B9-800BBE21D58E}"/>
    <dgm:cxn modelId="{B9D6548A-DB9B-45DF-BB8D-2490C1E96E3A}" type="presOf" srcId="{189269AE-A7CC-4BC6-B830-3AB580018D34}" destId="{0C2F3842-5B19-44BE-A929-391912266394}" srcOrd="0" destOrd="0" presId="urn:microsoft.com/office/officeart/2005/8/layout/hList3"/>
    <dgm:cxn modelId="{B30D5528-031E-47F2-A05A-79DEA57EB4AF}" srcId="{189269AE-A7CC-4BC6-B830-3AB580018D34}" destId="{D83BD1E7-5B8F-4B1C-AA31-12A37550F02B}" srcOrd="0" destOrd="0" parTransId="{9CA49693-1B1B-4078-B416-47964BB66D80}" sibTransId="{BAE9E686-512F-4115-A8B6-E9ED4854307E}"/>
    <dgm:cxn modelId="{1A389091-3DD7-42E1-AB3D-F8B15C5DF72D}" srcId="{D83BD1E7-5B8F-4B1C-AA31-12A37550F02B}" destId="{E9AEC2E9-E549-46D8-AC9E-4633C8FE8C1E}" srcOrd="2" destOrd="0" parTransId="{D53BA3F6-A03E-41C2-BE63-DA7F96AB8E39}" sibTransId="{7C23329A-3CEA-40F8-9AA3-920DE954C70C}"/>
    <dgm:cxn modelId="{DB771AB8-6547-4F31-BE5A-6B43A18FFA1E}" type="presOf" srcId="{05A9D7AC-059E-4501-B567-FF95059F1F0C}" destId="{B571194E-73FE-479A-9A23-1553FFAC5F6B}" srcOrd="0" destOrd="0" presId="urn:microsoft.com/office/officeart/2005/8/layout/hList3"/>
    <dgm:cxn modelId="{DEF67F45-C550-4156-B9E0-AE411E3F2838}" type="presOf" srcId="{D83BD1E7-5B8F-4B1C-AA31-12A37550F02B}" destId="{79F3B60A-C93D-4909-89BD-E077D73A7302}" srcOrd="0" destOrd="0" presId="urn:microsoft.com/office/officeart/2005/8/layout/hList3"/>
    <dgm:cxn modelId="{A7AB3C81-50D7-4552-B6A8-65B94F89EC70}" srcId="{D83BD1E7-5B8F-4B1C-AA31-12A37550F02B}" destId="{05A9D7AC-059E-4501-B567-FF95059F1F0C}" srcOrd="0" destOrd="0" parTransId="{ADA4B086-A0B5-4715-8BA3-3E77B86BD6B5}" sibTransId="{AD6A5E0D-5830-442B-AEA4-606BFCAADB15}"/>
    <dgm:cxn modelId="{132D6DFA-8E83-4546-AAA3-77252159009B}" type="presOf" srcId="{E9AEC2E9-E549-46D8-AC9E-4633C8FE8C1E}" destId="{6C629E5A-8C30-46D5-BEC0-8A34BAFE190C}" srcOrd="0" destOrd="0" presId="urn:microsoft.com/office/officeart/2005/8/layout/hList3"/>
    <dgm:cxn modelId="{D3C52834-944F-467E-85C3-C748914973F9}" type="presParOf" srcId="{0C2F3842-5B19-44BE-A929-391912266394}" destId="{79F3B60A-C93D-4909-89BD-E077D73A7302}" srcOrd="0" destOrd="0" presId="urn:microsoft.com/office/officeart/2005/8/layout/hList3"/>
    <dgm:cxn modelId="{98ADE11E-F705-4BBC-A888-8ABAEA539634}" type="presParOf" srcId="{0C2F3842-5B19-44BE-A929-391912266394}" destId="{83B81BD2-443A-44A2-B47B-F3838D4E6858}" srcOrd="1" destOrd="0" presId="urn:microsoft.com/office/officeart/2005/8/layout/hList3"/>
    <dgm:cxn modelId="{79D496C9-1195-4BAE-B635-B6CA0BF87F8E}" type="presParOf" srcId="{83B81BD2-443A-44A2-B47B-F3838D4E6858}" destId="{B571194E-73FE-479A-9A23-1553FFAC5F6B}" srcOrd="0" destOrd="0" presId="urn:microsoft.com/office/officeart/2005/8/layout/hList3"/>
    <dgm:cxn modelId="{747A79F6-CDFF-42EB-832A-7D0D0E38DC62}" type="presParOf" srcId="{83B81BD2-443A-44A2-B47B-F3838D4E6858}" destId="{5B98E301-C70C-4CB5-ABBF-7087C3108694}" srcOrd="1" destOrd="0" presId="urn:microsoft.com/office/officeart/2005/8/layout/hList3"/>
    <dgm:cxn modelId="{0B4D2D3E-3E9C-4FF4-BF15-2453BFCC84DD}" type="presParOf" srcId="{83B81BD2-443A-44A2-B47B-F3838D4E6858}" destId="{6C629E5A-8C30-46D5-BEC0-8A34BAFE190C}" srcOrd="2" destOrd="0" presId="urn:microsoft.com/office/officeart/2005/8/layout/hList3"/>
    <dgm:cxn modelId="{C9F8C752-648C-45DC-BF15-1AED9301C110}" type="presParOf" srcId="{0C2F3842-5B19-44BE-A929-391912266394}" destId="{177BCC0D-52AD-48B4-B757-5E338C011D6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3B60A-C93D-4909-89BD-E077D73A7302}">
      <dsp:nvSpPr>
        <dsp:cNvPr id="0" name=""/>
        <dsp:cNvSpPr/>
      </dsp:nvSpPr>
      <dsp:spPr>
        <a:xfrm>
          <a:off x="0" y="0"/>
          <a:ext cx="3720016" cy="626142"/>
        </a:xfrm>
        <a:prstGeom prst="rect">
          <a:avLst/>
        </a:prstGeom>
        <a:solidFill>
          <a:srgbClr val="00B050"/>
        </a:solidFill>
        <a:ln w="57150">
          <a:solidFill>
            <a:srgbClr val="32868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Qotishmalar</a:t>
          </a:r>
          <a:endParaRPr lang="ru-RU" sz="3000" kern="1200" dirty="0"/>
        </a:p>
      </dsp:txBody>
      <dsp:txXfrm>
        <a:off x="0" y="0"/>
        <a:ext cx="3720016" cy="626142"/>
      </dsp:txXfrm>
    </dsp:sp>
    <dsp:sp modelId="{B571194E-73FE-479A-9A23-1553FFAC5F6B}">
      <dsp:nvSpPr>
        <dsp:cNvPr id="0" name=""/>
        <dsp:cNvSpPr/>
      </dsp:nvSpPr>
      <dsp:spPr>
        <a:xfrm>
          <a:off x="6" y="591245"/>
          <a:ext cx="1278755" cy="1314899"/>
        </a:xfrm>
        <a:prstGeom prst="rect">
          <a:avLst/>
        </a:prstGeom>
        <a:solidFill>
          <a:srgbClr val="FFC000"/>
        </a:solidFill>
        <a:ln w="571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err="1" smtClean="0">
              <a:solidFill>
                <a:srgbClr val="002060"/>
              </a:solidFill>
            </a:rPr>
            <a:t>Qattiq</a:t>
          </a:r>
          <a:r>
            <a:rPr lang="ru-RU" sz="1050" b="1" kern="1200" dirty="0" smtClean="0">
              <a:solidFill>
                <a:srgbClr val="002060"/>
              </a:solidFill>
            </a:rPr>
            <a:t> </a:t>
          </a:r>
          <a:r>
            <a:rPr lang="ru-RU" sz="1100" b="1" kern="1200" dirty="0" err="1" smtClean="0">
              <a:solidFill>
                <a:srgbClr val="002060"/>
              </a:solidFill>
            </a:rPr>
            <a:t>eritmala</a:t>
          </a:r>
          <a:r>
            <a:rPr lang="ru-RU" sz="1000" b="1" kern="1200" dirty="0" err="1" smtClean="0">
              <a:solidFill>
                <a:srgbClr val="002060"/>
              </a:solidFill>
            </a:rPr>
            <a:t>r</a:t>
          </a:r>
          <a:endParaRPr lang="ru-RU" sz="1000" b="1" kern="1200" dirty="0">
            <a:solidFill>
              <a:srgbClr val="002060"/>
            </a:solidFill>
          </a:endParaRPr>
        </a:p>
      </dsp:txBody>
      <dsp:txXfrm>
        <a:off x="6" y="591245"/>
        <a:ext cx="1278755" cy="1314899"/>
      </dsp:txXfrm>
    </dsp:sp>
    <dsp:sp modelId="{5B98E301-C70C-4CB5-ABBF-7087C3108694}">
      <dsp:nvSpPr>
        <dsp:cNvPr id="0" name=""/>
        <dsp:cNvSpPr/>
      </dsp:nvSpPr>
      <dsp:spPr>
        <a:xfrm>
          <a:off x="1279670" y="626142"/>
          <a:ext cx="1278755" cy="1314899"/>
        </a:xfrm>
        <a:prstGeom prst="rect">
          <a:avLst/>
        </a:prstGeom>
        <a:solidFill>
          <a:srgbClr val="00B0F0"/>
        </a:solidFill>
        <a:ln w="571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solidFill>
                <a:srgbClr val="002060"/>
              </a:solidFill>
            </a:rPr>
            <a:t>Qattiq</a:t>
          </a:r>
          <a:r>
            <a:rPr lang="ru-RU" sz="1000" b="1" kern="1200" dirty="0" smtClean="0">
              <a:solidFill>
                <a:srgbClr val="002060"/>
              </a:solidFill>
            </a:rPr>
            <a:t> </a:t>
          </a:r>
          <a:r>
            <a:rPr lang="ru-RU" sz="1000" b="1" kern="1200" dirty="0" err="1" smtClean="0">
              <a:solidFill>
                <a:srgbClr val="002060"/>
              </a:solidFill>
            </a:rPr>
            <a:t>eritmalar</a:t>
          </a:r>
          <a:r>
            <a:rPr lang="en-US" sz="1000" b="1" kern="1200" dirty="0" smtClean="0">
              <a:solidFill>
                <a:srgbClr val="002060"/>
              </a:solidFill>
            </a:rPr>
            <a:t> </a:t>
          </a:r>
          <a:r>
            <a:rPr lang="ru-RU" sz="1000" b="1" kern="1200" dirty="0" err="1" smtClean="0">
              <a:solidFill>
                <a:srgbClr val="002060"/>
              </a:solidFill>
            </a:rPr>
            <a:t>mexanik</a:t>
          </a:r>
          <a:endParaRPr lang="en-US" sz="1000" b="1" kern="1200" dirty="0" smtClean="0">
            <a:solidFill>
              <a:srgbClr val="002060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solidFill>
                <a:srgbClr val="002060"/>
              </a:solidFill>
            </a:rPr>
            <a:t>Intermetalidlar</a:t>
          </a:r>
          <a:endParaRPr lang="ru-RU" sz="1000" b="1" kern="1200" dirty="0" smtClean="0">
            <a:solidFill>
              <a:srgbClr val="002060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/>
        </a:p>
      </dsp:txBody>
      <dsp:txXfrm>
        <a:off x="1279670" y="626142"/>
        <a:ext cx="1278755" cy="1314899"/>
      </dsp:txXfrm>
    </dsp:sp>
    <dsp:sp modelId="{6C629E5A-8C30-46D5-BEC0-8A34BAFE190C}">
      <dsp:nvSpPr>
        <dsp:cNvPr id="0" name=""/>
        <dsp:cNvSpPr/>
      </dsp:nvSpPr>
      <dsp:spPr>
        <a:xfrm>
          <a:off x="2559340" y="678501"/>
          <a:ext cx="1160675" cy="1314899"/>
        </a:xfrm>
        <a:prstGeom prst="rect">
          <a:avLst/>
        </a:prstGeom>
        <a:solidFill>
          <a:srgbClr val="7030A0"/>
        </a:solidFill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accent5">
                  <a:lumMod val="60000"/>
                  <a:lumOff val="40000"/>
                </a:schemeClr>
              </a:solidFill>
            </a:rPr>
            <a:t>Metallarning</a:t>
          </a:r>
          <a:endParaRPr lang="en-US" sz="1200" b="1" kern="1200" dirty="0" smtClean="0">
            <a:solidFill>
              <a:schemeClr val="accent5">
                <a:lumMod val="60000"/>
                <a:lumOff val="40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err="1" smtClean="0">
              <a:solidFill>
                <a:schemeClr val="accent5">
                  <a:lumMod val="60000"/>
                  <a:lumOff val="40000"/>
                </a:schemeClr>
              </a:solidFill>
            </a:rPr>
            <a:t>aralashmalari</a:t>
          </a:r>
          <a:endParaRPr lang="ru-RU" sz="1050" b="1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2559340" y="678501"/>
        <a:ext cx="1160675" cy="1314899"/>
      </dsp:txXfrm>
    </dsp:sp>
    <dsp:sp modelId="{177BCC0D-52AD-48B4-B757-5E338C011D69}">
      <dsp:nvSpPr>
        <dsp:cNvPr id="0" name=""/>
        <dsp:cNvSpPr/>
      </dsp:nvSpPr>
      <dsp:spPr>
        <a:xfrm>
          <a:off x="0" y="1941042"/>
          <a:ext cx="3720016" cy="14609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9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195.xml"/><Relationship Id="rId34" Type="http://schemas.openxmlformats.org/officeDocument/2006/relationships/slideLayout" Target="../slideLayouts/slideLayout208.xml"/><Relationship Id="rId42" Type="http://schemas.openxmlformats.org/officeDocument/2006/relationships/slideLayout" Target="../slideLayouts/slideLayout216.xml"/><Relationship Id="rId47" Type="http://schemas.openxmlformats.org/officeDocument/2006/relationships/slideLayout" Target="../slideLayouts/slideLayout221.xml"/><Relationship Id="rId50" Type="http://schemas.openxmlformats.org/officeDocument/2006/relationships/slideLayout" Target="../slideLayouts/slideLayout224.xml"/><Relationship Id="rId55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15.xml"/><Relationship Id="rId54" Type="http://schemas.openxmlformats.org/officeDocument/2006/relationships/slideLayout" Target="../slideLayouts/slideLayout2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32" Type="http://schemas.openxmlformats.org/officeDocument/2006/relationships/slideLayout" Target="../slideLayouts/slideLayout206.xml"/><Relationship Id="rId37" Type="http://schemas.openxmlformats.org/officeDocument/2006/relationships/slideLayout" Target="../slideLayouts/slideLayout211.xml"/><Relationship Id="rId40" Type="http://schemas.openxmlformats.org/officeDocument/2006/relationships/slideLayout" Target="../slideLayouts/slideLayout214.xml"/><Relationship Id="rId45" Type="http://schemas.openxmlformats.org/officeDocument/2006/relationships/slideLayout" Target="../slideLayouts/slideLayout219.xml"/><Relationship Id="rId53" Type="http://schemas.openxmlformats.org/officeDocument/2006/relationships/slideLayout" Target="../slideLayouts/slideLayout227.xml"/><Relationship Id="rId58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36" Type="http://schemas.openxmlformats.org/officeDocument/2006/relationships/slideLayout" Target="../slideLayouts/slideLayout210.xml"/><Relationship Id="rId49" Type="http://schemas.openxmlformats.org/officeDocument/2006/relationships/slideLayout" Target="../slideLayouts/slideLayout223.xml"/><Relationship Id="rId57" Type="http://schemas.openxmlformats.org/officeDocument/2006/relationships/slideLayout" Target="../slideLayouts/slideLayout2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205.xml"/><Relationship Id="rId44" Type="http://schemas.openxmlformats.org/officeDocument/2006/relationships/slideLayout" Target="../slideLayouts/slideLayout218.xml"/><Relationship Id="rId52" Type="http://schemas.openxmlformats.org/officeDocument/2006/relationships/slideLayout" Target="../slideLayouts/slideLayout2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slideLayout" Target="../slideLayouts/slideLayout204.xml"/><Relationship Id="rId35" Type="http://schemas.openxmlformats.org/officeDocument/2006/relationships/slideLayout" Target="../slideLayouts/slideLayout209.xml"/><Relationship Id="rId43" Type="http://schemas.openxmlformats.org/officeDocument/2006/relationships/slideLayout" Target="../slideLayouts/slideLayout217.xml"/><Relationship Id="rId48" Type="http://schemas.openxmlformats.org/officeDocument/2006/relationships/slideLayout" Target="../slideLayouts/slideLayout222.xml"/><Relationship Id="rId56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182.xml"/><Relationship Id="rId51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33" Type="http://schemas.openxmlformats.org/officeDocument/2006/relationships/slideLayout" Target="../slideLayouts/slideLayout207.xml"/><Relationship Id="rId38" Type="http://schemas.openxmlformats.org/officeDocument/2006/relationships/slideLayout" Target="../slideLayouts/slideLayout212.xml"/><Relationship Id="rId46" Type="http://schemas.openxmlformats.org/officeDocument/2006/relationships/slideLayout" Target="../slideLayouts/slideLayout22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9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53.xml"/><Relationship Id="rId34" Type="http://schemas.openxmlformats.org/officeDocument/2006/relationships/slideLayout" Target="../slideLayouts/slideLayout266.xml"/><Relationship Id="rId42" Type="http://schemas.openxmlformats.org/officeDocument/2006/relationships/slideLayout" Target="../slideLayouts/slideLayout274.xml"/><Relationship Id="rId47" Type="http://schemas.openxmlformats.org/officeDocument/2006/relationships/slideLayout" Target="../slideLayouts/slideLayout279.xml"/><Relationship Id="rId50" Type="http://schemas.openxmlformats.org/officeDocument/2006/relationships/slideLayout" Target="../slideLayouts/slideLayout282.xml"/><Relationship Id="rId55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slideLayout" Target="../slideLayouts/slideLayout252.xml"/><Relationship Id="rId29" Type="http://schemas.openxmlformats.org/officeDocument/2006/relationships/slideLayout" Target="../slideLayouts/slideLayout261.xml"/><Relationship Id="rId41" Type="http://schemas.openxmlformats.org/officeDocument/2006/relationships/slideLayout" Target="../slideLayouts/slideLayout273.xml"/><Relationship Id="rId54" Type="http://schemas.openxmlformats.org/officeDocument/2006/relationships/slideLayout" Target="../slideLayouts/slideLayout2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32" Type="http://schemas.openxmlformats.org/officeDocument/2006/relationships/slideLayout" Target="../slideLayouts/slideLayout264.xml"/><Relationship Id="rId37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272.xml"/><Relationship Id="rId45" Type="http://schemas.openxmlformats.org/officeDocument/2006/relationships/slideLayout" Target="../slideLayouts/slideLayout277.xml"/><Relationship Id="rId53" Type="http://schemas.openxmlformats.org/officeDocument/2006/relationships/slideLayout" Target="../slideLayouts/slideLayout285.xml"/><Relationship Id="rId58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36" Type="http://schemas.openxmlformats.org/officeDocument/2006/relationships/slideLayout" Target="../slideLayouts/slideLayout268.xml"/><Relationship Id="rId49" Type="http://schemas.openxmlformats.org/officeDocument/2006/relationships/slideLayout" Target="../slideLayouts/slideLayout281.xml"/><Relationship Id="rId57" Type="http://schemas.openxmlformats.org/officeDocument/2006/relationships/slideLayout" Target="../slideLayouts/slideLayout2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31" Type="http://schemas.openxmlformats.org/officeDocument/2006/relationships/slideLayout" Target="../slideLayouts/slideLayout263.xml"/><Relationship Id="rId44" Type="http://schemas.openxmlformats.org/officeDocument/2006/relationships/slideLayout" Target="../slideLayouts/slideLayout276.xml"/><Relationship Id="rId52" Type="http://schemas.openxmlformats.org/officeDocument/2006/relationships/slideLayout" Target="../slideLayouts/slideLayout2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slideLayout" Target="../slideLayouts/slideLayout262.xml"/><Relationship Id="rId35" Type="http://schemas.openxmlformats.org/officeDocument/2006/relationships/slideLayout" Target="../slideLayouts/slideLayout267.xml"/><Relationship Id="rId43" Type="http://schemas.openxmlformats.org/officeDocument/2006/relationships/slideLayout" Target="../slideLayouts/slideLayout275.xml"/><Relationship Id="rId48" Type="http://schemas.openxmlformats.org/officeDocument/2006/relationships/slideLayout" Target="../slideLayouts/slideLayout280.xml"/><Relationship Id="rId56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40.xml"/><Relationship Id="rId51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33" Type="http://schemas.openxmlformats.org/officeDocument/2006/relationships/slideLayout" Target="../slideLayouts/slideLayout265.xml"/><Relationship Id="rId38" Type="http://schemas.openxmlformats.org/officeDocument/2006/relationships/slideLayout" Target="../slideLayouts/slideLayout270.xml"/><Relationship Id="rId46" Type="http://schemas.openxmlformats.org/officeDocument/2006/relationships/slideLayout" Target="../slideLayouts/slideLayout27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slideLayout" Target="../slideLayouts/slideLayout316.xml"/><Relationship Id="rId39" Type="http://schemas.openxmlformats.org/officeDocument/2006/relationships/slideLayout" Target="../slideLayouts/slideLayout329.xml"/><Relationship Id="rId21" Type="http://schemas.openxmlformats.org/officeDocument/2006/relationships/slideLayout" Target="../slideLayouts/slideLayout311.xml"/><Relationship Id="rId34" Type="http://schemas.openxmlformats.org/officeDocument/2006/relationships/slideLayout" Target="../slideLayouts/slideLayout324.xml"/><Relationship Id="rId42" Type="http://schemas.openxmlformats.org/officeDocument/2006/relationships/slideLayout" Target="../slideLayouts/slideLayout332.xml"/><Relationship Id="rId47" Type="http://schemas.openxmlformats.org/officeDocument/2006/relationships/slideLayout" Target="../slideLayouts/slideLayout337.xml"/><Relationship Id="rId50" Type="http://schemas.openxmlformats.org/officeDocument/2006/relationships/slideLayout" Target="../slideLayouts/slideLayout340.xml"/><Relationship Id="rId55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slideLayout" Target="../slideLayouts/slideLayout319.xml"/><Relationship Id="rId41" Type="http://schemas.openxmlformats.org/officeDocument/2006/relationships/slideLayout" Target="../slideLayouts/slideLayout331.xml"/><Relationship Id="rId54" Type="http://schemas.openxmlformats.org/officeDocument/2006/relationships/slideLayout" Target="../slideLayouts/slideLayout34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32" Type="http://schemas.openxmlformats.org/officeDocument/2006/relationships/slideLayout" Target="../slideLayouts/slideLayout322.xml"/><Relationship Id="rId37" Type="http://schemas.openxmlformats.org/officeDocument/2006/relationships/slideLayout" Target="../slideLayouts/slideLayout327.xml"/><Relationship Id="rId40" Type="http://schemas.openxmlformats.org/officeDocument/2006/relationships/slideLayout" Target="../slideLayouts/slideLayout330.xml"/><Relationship Id="rId45" Type="http://schemas.openxmlformats.org/officeDocument/2006/relationships/slideLayout" Target="../slideLayouts/slideLayout335.xml"/><Relationship Id="rId53" Type="http://schemas.openxmlformats.org/officeDocument/2006/relationships/slideLayout" Target="../slideLayouts/slideLayout343.xml"/><Relationship Id="rId58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slideLayout" Target="../slideLayouts/slideLayout318.xml"/><Relationship Id="rId36" Type="http://schemas.openxmlformats.org/officeDocument/2006/relationships/slideLayout" Target="../slideLayouts/slideLayout326.xml"/><Relationship Id="rId49" Type="http://schemas.openxmlformats.org/officeDocument/2006/relationships/slideLayout" Target="../slideLayouts/slideLayout339.xml"/><Relationship Id="rId57" Type="http://schemas.openxmlformats.org/officeDocument/2006/relationships/slideLayout" Target="../slideLayouts/slideLayout34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31" Type="http://schemas.openxmlformats.org/officeDocument/2006/relationships/slideLayout" Target="../slideLayouts/slideLayout321.xml"/><Relationship Id="rId44" Type="http://schemas.openxmlformats.org/officeDocument/2006/relationships/slideLayout" Target="../slideLayouts/slideLayout334.xml"/><Relationship Id="rId52" Type="http://schemas.openxmlformats.org/officeDocument/2006/relationships/slideLayout" Target="../slideLayouts/slideLayout34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slideLayout" Target="../slideLayouts/slideLayout317.xml"/><Relationship Id="rId30" Type="http://schemas.openxmlformats.org/officeDocument/2006/relationships/slideLayout" Target="../slideLayouts/slideLayout320.xml"/><Relationship Id="rId35" Type="http://schemas.openxmlformats.org/officeDocument/2006/relationships/slideLayout" Target="../slideLayouts/slideLayout325.xml"/><Relationship Id="rId43" Type="http://schemas.openxmlformats.org/officeDocument/2006/relationships/slideLayout" Target="../slideLayouts/slideLayout333.xml"/><Relationship Id="rId48" Type="http://schemas.openxmlformats.org/officeDocument/2006/relationships/slideLayout" Target="../slideLayouts/slideLayout338.xml"/><Relationship Id="rId56" Type="http://schemas.openxmlformats.org/officeDocument/2006/relationships/slideLayout" Target="../slideLayouts/slideLayout346.xml"/><Relationship Id="rId8" Type="http://schemas.openxmlformats.org/officeDocument/2006/relationships/slideLayout" Target="../slideLayouts/slideLayout298.xml"/><Relationship Id="rId51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33" Type="http://schemas.openxmlformats.org/officeDocument/2006/relationships/slideLayout" Target="../slideLayouts/slideLayout323.xml"/><Relationship Id="rId38" Type="http://schemas.openxmlformats.org/officeDocument/2006/relationships/slideLayout" Target="../slideLayouts/slideLayout328.xml"/><Relationship Id="rId46" Type="http://schemas.openxmlformats.org/officeDocument/2006/relationships/slideLayout" Target="../slideLayouts/slideLayout33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26" Type="http://schemas.openxmlformats.org/officeDocument/2006/relationships/slideLayout" Target="../slideLayouts/slideLayout374.xml"/><Relationship Id="rId39" Type="http://schemas.openxmlformats.org/officeDocument/2006/relationships/slideLayout" Target="../slideLayouts/slideLayout387.xml"/><Relationship Id="rId21" Type="http://schemas.openxmlformats.org/officeDocument/2006/relationships/slideLayout" Target="../slideLayouts/slideLayout369.xml"/><Relationship Id="rId34" Type="http://schemas.openxmlformats.org/officeDocument/2006/relationships/slideLayout" Target="../slideLayouts/slideLayout382.xml"/><Relationship Id="rId42" Type="http://schemas.openxmlformats.org/officeDocument/2006/relationships/slideLayout" Target="../slideLayouts/slideLayout390.xml"/><Relationship Id="rId47" Type="http://schemas.openxmlformats.org/officeDocument/2006/relationships/slideLayout" Target="../slideLayouts/slideLayout395.xml"/><Relationship Id="rId50" Type="http://schemas.openxmlformats.org/officeDocument/2006/relationships/slideLayout" Target="../slideLayouts/slideLayout398.xml"/><Relationship Id="rId55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29" Type="http://schemas.openxmlformats.org/officeDocument/2006/relationships/slideLayout" Target="../slideLayouts/slideLayout377.xml"/><Relationship Id="rId41" Type="http://schemas.openxmlformats.org/officeDocument/2006/relationships/slideLayout" Target="../slideLayouts/slideLayout389.xml"/><Relationship Id="rId54" Type="http://schemas.openxmlformats.org/officeDocument/2006/relationships/slideLayout" Target="../slideLayouts/slideLayout40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24" Type="http://schemas.openxmlformats.org/officeDocument/2006/relationships/slideLayout" Target="../slideLayouts/slideLayout372.xml"/><Relationship Id="rId32" Type="http://schemas.openxmlformats.org/officeDocument/2006/relationships/slideLayout" Target="../slideLayouts/slideLayout380.xml"/><Relationship Id="rId37" Type="http://schemas.openxmlformats.org/officeDocument/2006/relationships/slideLayout" Target="../slideLayouts/slideLayout385.xml"/><Relationship Id="rId40" Type="http://schemas.openxmlformats.org/officeDocument/2006/relationships/slideLayout" Target="../slideLayouts/slideLayout388.xml"/><Relationship Id="rId45" Type="http://schemas.openxmlformats.org/officeDocument/2006/relationships/slideLayout" Target="../slideLayouts/slideLayout393.xml"/><Relationship Id="rId53" Type="http://schemas.openxmlformats.org/officeDocument/2006/relationships/slideLayout" Target="../slideLayouts/slideLayout401.xml"/><Relationship Id="rId58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slideLayout" Target="../slideLayouts/slideLayout371.xml"/><Relationship Id="rId28" Type="http://schemas.openxmlformats.org/officeDocument/2006/relationships/slideLayout" Target="../slideLayouts/slideLayout376.xml"/><Relationship Id="rId36" Type="http://schemas.openxmlformats.org/officeDocument/2006/relationships/slideLayout" Target="../slideLayouts/slideLayout384.xml"/><Relationship Id="rId49" Type="http://schemas.openxmlformats.org/officeDocument/2006/relationships/slideLayout" Target="../slideLayouts/slideLayout397.xml"/><Relationship Id="rId57" Type="http://schemas.openxmlformats.org/officeDocument/2006/relationships/slideLayout" Target="../slideLayouts/slideLayout40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31" Type="http://schemas.openxmlformats.org/officeDocument/2006/relationships/slideLayout" Target="../slideLayouts/slideLayout379.xml"/><Relationship Id="rId44" Type="http://schemas.openxmlformats.org/officeDocument/2006/relationships/slideLayout" Target="../slideLayouts/slideLayout392.xml"/><Relationship Id="rId52" Type="http://schemas.openxmlformats.org/officeDocument/2006/relationships/slideLayout" Target="../slideLayouts/slideLayout40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Relationship Id="rId27" Type="http://schemas.openxmlformats.org/officeDocument/2006/relationships/slideLayout" Target="../slideLayouts/slideLayout375.xml"/><Relationship Id="rId30" Type="http://schemas.openxmlformats.org/officeDocument/2006/relationships/slideLayout" Target="../slideLayouts/slideLayout378.xml"/><Relationship Id="rId35" Type="http://schemas.openxmlformats.org/officeDocument/2006/relationships/slideLayout" Target="../slideLayouts/slideLayout383.xml"/><Relationship Id="rId43" Type="http://schemas.openxmlformats.org/officeDocument/2006/relationships/slideLayout" Target="../slideLayouts/slideLayout391.xml"/><Relationship Id="rId48" Type="http://schemas.openxmlformats.org/officeDocument/2006/relationships/slideLayout" Target="../slideLayouts/slideLayout396.xml"/><Relationship Id="rId56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356.xml"/><Relationship Id="rId51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5" Type="http://schemas.openxmlformats.org/officeDocument/2006/relationships/slideLayout" Target="../slideLayouts/slideLayout373.xml"/><Relationship Id="rId33" Type="http://schemas.openxmlformats.org/officeDocument/2006/relationships/slideLayout" Target="../slideLayouts/slideLayout381.xml"/><Relationship Id="rId38" Type="http://schemas.openxmlformats.org/officeDocument/2006/relationships/slideLayout" Target="../slideLayouts/slideLayout386.xml"/><Relationship Id="rId46" Type="http://schemas.openxmlformats.org/officeDocument/2006/relationships/slideLayout" Target="../slideLayouts/slideLayout39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26" Type="http://schemas.openxmlformats.org/officeDocument/2006/relationships/slideLayout" Target="../slideLayouts/slideLayout432.xml"/><Relationship Id="rId39" Type="http://schemas.openxmlformats.org/officeDocument/2006/relationships/slideLayout" Target="../slideLayouts/slideLayout445.xml"/><Relationship Id="rId21" Type="http://schemas.openxmlformats.org/officeDocument/2006/relationships/slideLayout" Target="../slideLayouts/slideLayout427.xml"/><Relationship Id="rId34" Type="http://schemas.openxmlformats.org/officeDocument/2006/relationships/slideLayout" Target="../slideLayouts/slideLayout440.xml"/><Relationship Id="rId42" Type="http://schemas.openxmlformats.org/officeDocument/2006/relationships/slideLayout" Target="../slideLayouts/slideLayout448.xml"/><Relationship Id="rId47" Type="http://schemas.openxmlformats.org/officeDocument/2006/relationships/slideLayout" Target="../slideLayouts/slideLayout453.xml"/><Relationship Id="rId50" Type="http://schemas.openxmlformats.org/officeDocument/2006/relationships/slideLayout" Target="../slideLayouts/slideLayout456.xml"/><Relationship Id="rId55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20" Type="http://schemas.openxmlformats.org/officeDocument/2006/relationships/slideLayout" Target="../slideLayouts/slideLayout426.xml"/><Relationship Id="rId29" Type="http://schemas.openxmlformats.org/officeDocument/2006/relationships/slideLayout" Target="../slideLayouts/slideLayout435.xml"/><Relationship Id="rId41" Type="http://schemas.openxmlformats.org/officeDocument/2006/relationships/slideLayout" Target="../slideLayouts/slideLayout447.xml"/><Relationship Id="rId54" Type="http://schemas.openxmlformats.org/officeDocument/2006/relationships/slideLayout" Target="../slideLayouts/slideLayout46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24" Type="http://schemas.openxmlformats.org/officeDocument/2006/relationships/slideLayout" Target="../slideLayouts/slideLayout430.xml"/><Relationship Id="rId32" Type="http://schemas.openxmlformats.org/officeDocument/2006/relationships/slideLayout" Target="../slideLayouts/slideLayout438.xml"/><Relationship Id="rId37" Type="http://schemas.openxmlformats.org/officeDocument/2006/relationships/slideLayout" Target="../slideLayouts/slideLayout443.xml"/><Relationship Id="rId40" Type="http://schemas.openxmlformats.org/officeDocument/2006/relationships/slideLayout" Target="../slideLayouts/slideLayout446.xml"/><Relationship Id="rId45" Type="http://schemas.openxmlformats.org/officeDocument/2006/relationships/slideLayout" Target="../slideLayouts/slideLayout451.xml"/><Relationship Id="rId53" Type="http://schemas.openxmlformats.org/officeDocument/2006/relationships/slideLayout" Target="../slideLayouts/slideLayout459.xml"/><Relationship Id="rId58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1.xml"/><Relationship Id="rId23" Type="http://schemas.openxmlformats.org/officeDocument/2006/relationships/slideLayout" Target="../slideLayouts/slideLayout429.xml"/><Relationship Id="rId28" Type="http://schemas.openxmlformats.org/officeDocument/2006/relationships/slideLayout" Target="../slideLayouts/slideLayout434.xml"/><Relationship Id="rId36" Type="http://schemas.openxmlformats.org/officeDocument/2006/relationships/slideLayout" Target="../slideLayouts/slideLayout442.xml"/><Relationship Id="rId49" Type="http://schemas.openxmlformats.org/officeDocument/2006/relationships/slideLayout" Target="../slideLayouts/slideLayout455.xml"/><Relationship Id="rId57" Type="http://schemas.openxmlformats.org/officeDocument/2006/relationships/slideLayout" Target="../slideLayouts/slideLayout46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6.xml"/><Relationship Id="rId19" Type="http://schemas.openxmlformats.org/officeDocument/2006/relationships/slideLayout" Target="../slideLayouts/slideLayout425.xml"/><Relationship Id="rId31" Type="http://schemas.openxmlformats.org/officeDocument/2006/relationships/slideLayout" Target="../slideLayouts/slideLayout437.xml"/><Relationship Id="rId44" Type="http://schemas.openxmlformats.org/officeDocument/2006/relationships/slideLayout" Target="../slideLayouts/slideLayout450.xml"/><Relationship Id="rId52" Type="http://schemas.openxmlformats.org/officeDocument/2006/relationships/slideLayout" Target="../slideLayouts/slideLayout45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Relationship Id="rId22" Type="http://schemas.openxmlformats.org/officeDocument/2006/relationships/slideLayout" Target="../slideLayouts/slideLayout428.xml"/><Relationship Id="rId27" Type="http://schemas.openxmlformats.org/officeDocument/2006/relationships/slideLayout" Target="../slideLayouts/slideLayout433.xml"/><Relationship Id="rId30" Type="http://schemas.openxmlformats.org/officeDocument/2006/relationships/slideLayout" Target="../slideLayouts/slideLayout436.xml"/><Relationship Id="rId35" Type="http://schemas.openxmlformats.org/officeDocument/2006/relationships/slideLayout" Target="../slideLayouts/slideLayout441.xml"/><Relationship Id="rId43" Type="http://schemas.openxmlformats.org/officeDocument/2006/relationships/slideLayout" Target="../slideLayouts/slideLayout449.xml"/><Relationship Id="rId48" Type="http://schemas.openxmlformats.org/officeDocument/2006/relationships/slideLayout" Target="../slideLayouts/slideLayout454.xml"/><Relationship Id="rId56" Type="http://schemas.openxmlformats.org/officeDocument/2006/relationships/slideLayout" Target="../slideLayouts/slideLayout462.xml"/><Relationship Id="rId8" Type="http://schemas.openxmlformats.org/officeDocument/2006/relationships/slideLayout" Target="../slideLayouts/slideLayout414.xml"/><Relationship Id="rId51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5" Type="http://schemas.openxmlformats.org/officeDocument/2006/relationships/slideLayout" Target="../slideLayouts/slideLayout431.xml"/><Relationship Id="rId33" Type="http://schemas.openxmlformats.org/officeDocument/2006/relationships/slideLayout" Target="../slideLayouts/slideLayout439.xml"/><Relationship Id="rId38" Type="http://schemas.openxmlformats.org/officeDocument/2006/relationships/slideLayout" Target="../slideLayouts/slideLayout444.xml"/><Relationship Id="rId46" Type="http://schemas.openxmlformats.org/officeDocument/2006/relationships/slideLayout" Target="../slideLayouts/slideLayout45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26" Type="http://schemas.openxmlformats.org/officeDocument/2006/relationships/slideLayout" Target="../slideLayouts/slideLayout490.xml"/><Relationship Id="rId39" Type="http://schemas.openxmlformats.org/officeDocument/2006/relationships/slideLayout" Target="../slideLayouts/slideLayout503.xml"/><Relationship Id="rId21" Type="http://schemas.openxmlformats.org/officeDocument/2006/relationships/slideLayout" Target="../slideLayouts/slideLayout485.xml"/><Relationship Id="rId34" Type="http://schemas.openxmlformats.org/officeDocument/2006/relationships/slideLayout" Target="../slideLayouts/slideLayout498.xml"/><Relationship Id="rId42" Type="http://schemas.openxmlformats.org/officeDocument/2006/relationships/slideLayout" Target="../slideLayouts/slideLayout506.xml"/><Relationship Id="rId47" Type="http://schemas.openxmlformats.org/officeDocument/2006/relationships/slideLayout" Target="../slideLayouts/slideLayout511.xml"/><Relationship Id="rId50" Type="http://schemas.openxmlformats.org/officeDocument/2006/relationships/slideLayout" Target="../slideLayouts/slideLayout514.xml"/><Relationship Id="rId55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slideLayout" Target="../slideLayouts/slideLayout484.xml"/><Relationship Id="rId29" Type="http://schemas.openxmlformats.org/officeDocument/2006/relationships/slideLayout" Target="../slideLayouts/slideLayout493.xml"/><Relationship Id="rId41" Type="http://schemas.openxmlformats.org/officeDocument/2006/relationships/slideLayout" Target="../slideLayouts/slideLayout505.xml"/><Relationship Id="rId54" Type="http://schemas.openxmlformats.org/officeDocument/2006/relationships/slideLayout" Target="../slideLayouts/slideLayout51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24" Type="http://schemas.openxmlformats.org/officeDocument/2006/relationships/slideLayout" Target="../slideLayouts/slideLayout488.xml"/><Relationship Id="rId32" Type="http://schemas.openxmlformats.org/officeDocument/2006/relationships/slideLayout" Target="../slideLayouts/slideLayout496.xml"/><Relationship Id="rId37" Type="http://schemas.openxmlformats.org/officeDocument/2006/relationships/slideLayout" Target="../slideLayouts/slideLayout501.xml"/><Relationship Id="rId40" Type="http://schemas.openxmlformats.org/officeDocument/2006/relationships/slideLayout" Target="../slideLayouts/slideLayout504.xml"/><Relationship Id="rId45" Type="http://schemas.openxmlformats.org/officeDocument/2006/relationships/slideLayout" Target="../slideLayouts/slideLayout509.xml"/><Relationship Id="rId53" Type="http://schemas.openxmlformats.org/officeDocument/2006/relationships/slideLayout" Target="../slideLayouts/slideLayout517.xml"/><Relationship Id="rId58" Type="http://schemas.openxmlformats.org/officeDocument/2006/relationships/slideLayout" Target="../slideLayouts/slideLayout522.xml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23" Type="http://schemas.openxmlformats.org/officeDocument/2006/relationships/slideLayout" Target="../slideLayouts/slideLayout487.xml"/><Relationship Id="rId28" Type="http://schemas.openxmlformats.org/officeDocument/2006/relationships/slideLayout" Target="../slideLayouts/slideLayout492.xml"/><Relationship Id="rId36" Type="http://schemas.openxmlformats.org/officeDocument/2006/relationships/slideLayout" Target="../slideLayouts/slideLayout500.xml"/><Relationship Id="rId49" Type="http://schemas.openxmlformats.org/officeDocument/2006/relationships/slideLayout" Target="../slideLayouts/slideLayout513.xml"/><Relationship Id="rId57" Type="http://schemas.openxmlformats.org/officeDocument/2006/relationships/slideLayout" Target="../slideLayouts/slideLayout52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4.xml"/><Relationship Id="rId19" Type="http://schemas.openxmlformats.org/officeDocument/2006/relationships/slideLayout" Target="../slideLayouts/slideLayout483.xml"/><Relationship Id="rId31" Type="http://schemas.openxmlformats.org/officeDocument/2006/relationships/slideLayout" Target="../slideLayouts/slideLayout495.xml"/><Relationship Id="rId44" Type="http://schemas.openxmlformats.org/officeDocument/2006/relationships/slideLayout" Target="../slideLayouts/slideLayout508.xml"/><Relationship Id="rId52" Type="http://schemas.openxmlformats.org/officeDocument/2006/relationships/slideLayout" Target="../slideLayouts/slideLayout51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Relationship Id="rId22" Type="http://schemas.openxmlformats.org/officeDocument/2006/relationships/slideLayout" Target="../slideLayouts/slideLayout486.xml"/><Relationship Id="rId27" Type="http://schemas.openxmlformats.org/officeDocument/2006/relationships/slideLayout" Target="../slideLayouts/slideLayout491.xml"/><Relationship Id="rId30" Type="http://schemas.openxmlformats.org/officeDocument/2006/relationships/slideLayout" Target="../slideLayouts/slideLayout494.xml"/><Relationship Id="rId35" Type="http://schemas.openxmlformats.org/officeDocument/2006/relationships/slideLayout" Target="../slideLayouts/slideLayout499.xml"/><Relationship Id="rId43" Type="http://schemas.openxmlformats.org/officeDocument/2006/relationships/slideLayout" Target="../slideLayouts/slideLayout507.xml"/><Relationship Id="rId48" Type="http://schemas.openxmlformats.org/officeDocument/2006/relationships/slideLayout" Target="../slideLayouts/slideLayout512.xml"/><Relationship Id="rId56" Type="http://schemas.openxmlformats.org/officeDocument/2006/relationships/slideLayout" Target="../slideLayouts/slideLayout520.xml"/><Relationship Id="rId8" Type="http://schemas.openxmlformats.org/officeDocument/2006/relationships/slideLayout" Target="../slideLayouts/slideLayout472.xml"/><Relationship Id="rId51" Type="http://schemas.openxmlformats.org/officeDocument/2006/relationships/slideLayout" Target="../slideLayouts/slideLayout515.xml"/><Relationship Id="rId3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5" Type="http://schemas.openxmlformats.org/officeDocument/2006/relationships/slideLayout" Target="../slideLayouts/slideLayout489.xml"/><Relationship Id="rId33" Type="http://schemas.openxmlformats.org/officeDocument/2006/relationships/slideLayout" Target="../slideLayouts/slideLayout497.xml"/><Relationship Id="rId38" Type="http://schemas.openxmlformats.org/officeDocument/2006/relationships/slideLayout" Target="../slideLayouts/slideLayout502.xml"/><Relationship Id="rId46" Type="http://schemas.openxmlformats.org/officeDocument/2006/relationships/slideLayout" Target="../slideLayouts/slideLayout51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3"/>
            <a:ext cx="5753741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6" y="112865"/>
            <a:ext cx="3054716" cy="753391"/>
          </a:xfrm>
          <a:prstGeom prst="rect">
            <a:avLst/>
          </a:prstGeom>
        </p:spPr>
        <p:txBody>
          <a:bodyPr vert="horz" wrap="square" lIns="0" tIns="14585" rIns="0" bIns="0" rtlCol="0">
            <a:spAutoFit/>
          </a:bodyPr>
          <a:lstStyle/>
          <a:p>
            <a:pPr marL="12683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37" y="1188878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7" y="2102749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696821" y="228549"/>
            <a:ext cx="919208" cy="507693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698556" y="267853"/>
            <a:ext cx="898855" cy="385341"/>
          </a:xfrm>
          <a:prstGeom prst="rect">
            <a:avLst/>
          </a:prstGeom>
        </p:spPr>
        <p:txBody>
          <a:bodyPr vert="horz" wrap="square" lIns="0" tIns="15854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9-sinf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8" name="object 32"/>
          <p:cNvGrpSpPr/>
          <p:nvPr/>
        </p:nvGrpSpPr>
        <p:grpSpPr>
          <a:xfrm>
            <a:off x="350739" y="317911"/>
            <a:ext cx="437033" cy="418485"/>
            <a:chOff x="351125" y="318378"/>
            <a:chExt cx="437515" cy="419100"/>
          </a:xfrm>
        </p:grpSpPr>
        <p:sp>
          <p:nvSpPr>
            <p:cNvPr id="33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4"/>
          <p:cNvSpPr txBox="1"/>
          <p:nvPr/>
        </p:nvSpPr>
        <p:spPr>
          <a:xfrm>
            <a:off x="723738" y="1206045"/>
            <a:ext cx="4748275" cy="1706859"/>
          </a:xfrm>
          <a:prstGeom prst="rect">
            <a:avLst/>
          </a:prstGeom>
        </p:spPr>
        <p:txBody>
          <a:bodyPr vert="horz" wrap="square" lIns="0" tIns="13952" rIns="0" bIns="0" rtlCol="0">
            <a:spAutoFit/>
          </a:bodyPr>
          <a:lstStyle/>
          <a:p>
            <a:pPr marL="12680"/>
            <a:r>
              <a:rPr lang="en-US" sz="2000" spc="5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2000" spc="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spc="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spc="5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2680">
              <a:spcAft>
                <a:spcPts val="120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otishmalar</a:t>
            </a: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2680" algn="ctr"/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Laboratoriya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ishi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№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  <a:p>
            <a:pPr marL="12680"/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Qotishmalarning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namunalari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tanishish</a:t>
            </a:r>
            <a:endParaRPr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437" y="827956"/>
            <a:ext cx="5184576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875"/>
              </a:spcAft>
            </a:pPr>
            <a:r>
              <a:rPr lang="ru-RU" sz="1100" b="1" dirty="0">
                <a:latin typeface="Times New Roman"/>
                <a:ea typeface="Times New Roman"/>
                <a:cs typeface="Arial"/>
              </a:rPr>
              <a:t>   </a:t>
            </a:r>
            <a:endParaRPr lang="ru-RU" sz="1800" b="1" dirty="0">
              <a:solidFill>
                <a:srgbClr val="0070C0"/>
              </a:solidFill>
              <a:effectLst/>
              <a:latin typeface="Calibri"/>
              <a:ea typeface="Calibri"/>
              <a:cs typeface="Arial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65156"/>
              </p:ext>
            </p:extLst>
          </p:nvPr>
        </p:nvGraphicFramePr>
        <p:xfrm>
          <a:off x="0" y="35868"/>
          <a:ext cx="5759450" cy="3415968"/>
        </p:xfrm>
        <a:graphic>
          <a:graphicData uri="http://schemas.openxmlformats.org/drawingml/2006/table">
            <a:tbl>
              <a:tblPr/>
              <a:tblGrid>
                <a:gridCol w="126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6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5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Qotishma</a:t>
                      </a:r>
                      <a:r>
                        <a:rPr lang="ru-RU" sz="1000" b="1" dirty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nomi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Tarkibi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Xossasi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Qo</a:t>
                      </a:r>
                      <a:r>
                        <a:rPr lang="en-US" sz="1000" b="1" baseline="0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‘</a:t>
                      </a:r>
                      <a:r>
                        <a:rPr lang="ru-RU" sz="10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llanilishi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Bronza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mis</a:t>
                      </a:r>
                      <a:r>
                        <a:rPr lang="ru-RU" sz="900" b="1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va</a:t>
                      </a:r>
                      <a:r>
                        <a:rPr lang="ru-RU" sz="900" b="1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qalay</a:t>
                      </a:r>
                      <a:r>
                        <a:rPr lang="ru-RU" sz="900" b="1" dirty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(20%)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yaxshi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mashinasozlik</a:t>
                      </a:r>
                      <a:r>
                        <a:rPr lang="ru-RU" sz="900" b="1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quyiladi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badiiy</a:t>
                      </a:r>
                      <a:r>
                        <a:rPr lang="ru-RU" sz="900" b="1" dirty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quymachilik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Latun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mis</a:t>
                      </a:r>
                      <a:r>
                        <a:rPr lang="ru-RU" sz="900" b="1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lang="ru-RU" sz="9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va</a:t>
                      </a:r>
                      <a:r>
                        <a:rPr lang="ru-RU" sz="900" b="1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lang="ru-RU" sz="900" b="1" dirty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10-50% </a:t>
                      </a:r>
                      <a:r>
                        <a:rPr lang="ru-RU" sz="900" b="1" dirty="0" err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rux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qovushqoqlik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uskunalar</a:t>
                      </a:r>
                      <a:r>
                        <a:rPr lang="ru-RU" sz="900" b="1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, </a:t>
                      </a:r>
                      <a:r>
                        <a:rPr lang="ru-RU" sz="900" b="1" dirty="0" err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maishiy</a:t>
                      </a:r>
                      <a:r>
                        <a:rPr lang="ru-RU" sz="900" b="1" dirty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predmetlar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Dyuralyumin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95% alyuminiy, magniy,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mustahkam</a:t>
                      </a:r>
                      <a:r>
                        <a:rPr lang="ru-RU" sz="900" b="1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samolyotsozlik-mashinasozlik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mis, marganes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engil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Cho</a:t>
                      </a:r>
                      <a:r>
                        <a:rPr lang="en-US" sz="1000" b="1" baseline="0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‘</a:t>
                      </a:r>
                      <a:r>
                        <a:rPr lang="ru-RU" sz="10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yan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Temir</a:t>
                      </a:r>
                      <a:r>
                        <a:rPr lang="ru-RU" sz="900" b="1" dirty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, </a:t>
                      </a:r>
                      <a:r>
                        <a:rPr lang="ru-RU" sz="9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uglerod</a:t>
                      </a:r>
                      <a:r>
                        <a:rPr lang="en-US" sz="900" b="1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1,7-4,3</a:t>
                      </a:r>
                      <a:r>
                        <a:rPr lang="ru-RU" sz="900" b="1" dirty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%,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yumshoq</a:t>
                      </a:r>
                      <a:r>
                        <a:rPr lang="ru-RU" sz="900" b="1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mashinasozlik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kremniy 4% gacha,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</a:t>
                      </a:r>
                      <a:r>
                        <a:rPr lang="ru-RU" sz="900" b="1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r>
                        <a:rPr lang="en-US" sz="900" b="1" baseline="0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‘</a:t>
                      </a:r>
                      <a:r>
                        <a:rPr lang="ru-RU" sz="9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rt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marganes !,5%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qattiq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0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4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Po</a:t>
                      </a:r>
                      <a:r>
                        <a:rPr lang="en-US" sz="1000" b="1" baseline="0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‘</a:t>
                      </a:r>
                      <a:r>
                        <a:rPr lang="ru-RU" sz="10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lat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temir</a:t>
                      </a:r>
                      <a:r>
                        <a:rPr lang="ru-RU" sz="900" b="1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, </a:t>
                      </a:r>
                      <a:r>
                        <a:rPr lang="ru-RU" sz="900" b="1" dirty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2% </a:t>
                      </a:r>
                      <a:r>
                        <a:rPr lang="ru-RU" sz="900" b="1" dirty="0" err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uglerod</a:t>
                      </a:r>
                      <a:r>
                        <a:rPr lang="ru-RU" sz="900" b="1" dirty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mustahkam</a:t>
                      </a:r>
                      <a:r>
                        <a:rPr lang="ru-RU" sz="900" b="1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mashinasozlik</a:t>
                      </a:r>
                      <a:r>
                        <a:rPr lang="ru-RU" sz="900" b="1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-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marganes,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korroziyaga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instrumentlari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0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oltingugurt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chidamli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4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Melxior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80% mis, 20% nikel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qovushqoqlik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oshxona</a:t>
                      </a:r>
                      <a:r>
                        <a:rPr lang="ru-RU" sz="900" b="1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anjomlri</a:t>
                      </a:r>
                      <a:r>
                        <a:rPr lang="ru-RU" sz="900" b="1" dirty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2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badiiy</a:t>
                      </a:r>
                      <a:r>
                        <a:rPr lang="ru-RU" sz="900" b="1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mollar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8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Autofit/>
          </a:bodyPr>
          <a:lstStyle/>
          <a:p>
            <a:r>
              <a:rPr lang="ru-RU" sz="2400" dirty="0" err="1"/>
              <a:t>Qotishmalar</a:t>
            </a:r>
            <a:r>
              <a:rPr lang="ru-RU" sz="2400" dirty="0"/>
              <a:t> </a:t>
            </a:r>
            <a:r>
              <a:rPr lang="ru-RU" sz="2400" dirty="0" err="1"/>
              <a:t>xossalari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17438"/>
            <a:ext cx="525658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875"/>
              </a:spcAft>
            </a:pPr>
            <a:r>
              <a:rPr lang="en-US" sz="1800" b="1" dirty="0">
                <a:solidFill>
                  <a:srgbClr val="57565A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ru-RU" sz="1600" dirty="0">
              <a:solidFill>
                <a:srgbClr val="0070C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437" y="571869"/>
            <a:ext cx="55440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Metal</a:t>
            </a:r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yaltiroqligi</a:t>
            </a:r>
            <a:endParaRPr 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issiqlik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ru-RU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tkazuvchanlik</a:t>
            </a:r>
            <a:endParaRPr 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Mustahkamlik</a:t>
            </a:r>
            <a:endParaRPr 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Qattiqlik</a:t>
            </a:r>
            <a:endParaRPr 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Korroziyaga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chidamlil</a:t>
            </a:r>
            <a:r>
              <a:rPr lang="en-US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Ishlatishga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chidamlilik</a:t>
            </a:r>
            <a:endParaRPr 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7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Masala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17438"/>
            <a:ext cx="525658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875"/>
              </a:spcAft>
            </a:pPr>
            <a:r>
              <a:rPr lang="en-US" sz="1800" b="1" dirty="0">
                <a:solidFill>
                  <a:srgbClr val="57565A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ru-RU" sz="1600" dirty="0">
              <a:solidFill>
                <a:srgbClr val="0070C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445" y="8127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3643" y="1027795"/>
            <a:ext cx="5665807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96900" algn="ctr">
              <a:lnSpc>
                <a:spcPct val="100000"/>
              </a:lnSpc>
              <a:spcAft>
                <a:spcPts val="0"/>
              </a:spcAft>
            </a:pPr>
            <a:r>
              <a:rPr lang="ru-RU" sz="1600" dirty="0" err="1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Mis</a:t>
            </a:r>
            <a:r>
              <a:rPr lang="ru-RU" sz="1600" dirty="0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va</a:t>
            </a:r>
            <a:r>
              <a:rPr lang="ru-RU" sz="1600" dirty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ruxdan</a:t>
            </a:r>
            <a:r>
              <a:rPr lang="ru-RU" sz="1600" dirty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iborat</a:t>
            </a:r>
            <a:r>
              <a:rPr lang="ru-RU" sz="1600" dirty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60 </a:t>
            </a:r>
            <a:r>
              <a:rPr lang="ru-RU" sz="1600" b="1" dirty="0" err="1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gr</a:t>
            </a:r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 </a:t>
            </a:r>
            <a:endParaRPr lang="en-US" sz="1600" b="1" dirty="0" smtClean="0">
              <a:solidFill>
                <a:srgbClr val="003366"/>
              </a:solidFill>
              <a:latin typeface="Arial" pitchFamily="34" charset="0"/>
              <a:ea typeface="Arial"/>
              <a:cs typeface="Arial" pitchFamily="34" charset="0"/>
            </a:endParaRPr>
          </a:p>
          <a:p>
            <a:pPr marR="596900" algn="ctr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q</a:t>
            </a:r>
            <a:r>
              <a:rPr lang="ru-RU" sz="1600" dirty="0" err="1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otishmaga</a:t>
            </a:r>
            <a:r>
              <a:rPr lang="en-US" sz="1600" dirty="0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ortiqcha</a:t>
            </a:r>
            <a:r>
              <a:rPr lang="ru-RU" sz="1600" dirty="0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miqdorda</a:t>
            </a:r>
            <a:r>
              <a:rPr lang="ru-RU" sz="1600" dirty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xlorid</a:t>
            </a:r>
            <a:r>
              <a:rPr lang="ru-RU" sz="1600" dirty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kislota</a:t>
            </a:r>
            <a:endParaRPr lang="ru-RU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ts val="115"/>
              </a:lnSpc>
              <a:spcAft>
                <a:spcPts val="0"/>
              </a:spcAft>
            </a:pPr>
            <a:r>
              <a:rPr lang="ru-RU" sz="1600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err="1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ta’sirlashganda</a:t>
            </a:r>
            <a:r>
              <a:rPr lang="ru-RU" sz="1600" dirty="0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1,12 l  </a:t>
            </a:r>
            <a:r>
              <a:rPr lang="ru-RU" sz="1600" dirty="0" err="1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hajmda</a:t>
            </a:r>
            <a:r>
              <a:rPr lang="ru-RU" sz="1600" dirty="0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 (</a:t>
            </a:r>
            <a:r>
              <a:rPr lang="ru-RU" sz="1600" dirty="0" err="1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m.sh.da</a:t>
            </a:r>
            <a:r>
              <a:rPr lang="ru-RU" sz="1600" dirty="0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) </a:t>
            </a:r>
            <a:r>
              <a:rPr lang="ru-RU" sz="1600" dirty="0" err="1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gaz</a:t>
            </a:r>
            <a:endParaRPr lang="ru-RU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ts val="145"/>
              </a:lnSpc>
              <a:spcAft>
                <a:spcPts val="0"/>
              </a:spcAft>
            </a:pPr>
            <a:r>
              <a:rPr lang="ru-RU" sz="1600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err="1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ajralib</a:t>
            </a:r>
            <a:r>
              <a:rPr lang="ru-RU" sz="1600" dirty="0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chiqdi</a:t>
            </a:r>
            <a:r>
              <a:rPr lang="ru-RU" sz="1600" dirty="0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. </a:t>
            </a:r>
            <a:r>
              <a:rPr lang="ru-RU" sz="1600" dirty="0" err="1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Qotishmadagi</a:t>
            </a:r>
            <a:r>
              <a:rPr lang="ru-RU" sz="1600" dirty="0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metallarning</a:t>
            </a:r>
            <a:endParaRPr lang="ru-RU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ts val="140"/>
              </a:lnSpc>
              <a:spcAft>
                <a:spcPts val="0"/>
              </a:spcAft>
            </a:pPr>
            <a:r>
              <a:rPr lang="ru-RU" sz="1600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ctr"/>
            <a:r>
              <a:rPr lang="ru-RU" sz="1600" dirty="0" err="1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massa</a:t>
            </a:r>
            <a:r>
              <a:rPr lang="ru-RU" sz="1600" dirty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ulushini</a:t>
            </a:r>
            <a:r>
              <a:rPr lang="ru-RU" sz="1600" dirty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%</a:t>
            </a:r>
            <a:r>
              <a:rPr lang="ru-RU" sz="1600" dirty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larda</a:t>
            </a:r>
            <a:r>
              <a:rPr lang="ru-RU" sz="1600" dirty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hisoblang</a:t>
            </a:r>
            <a:r>
              <a:rPr lang="en-US" sz="1600" dirty="0" smtClean="0">
                <a:solidFill>
                  <a:srgbClr val="003366"/>
                </a:solidFill>
                <a:latin typeface="Arial" pitchFamily="34" charset="0"/>
                <a:ea typeface="Arial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Masala</a:t>
            </a:r>
            <a:r>
              <a:rPr lang="en-US" sz="1800" dirty="0" err="1" smtClean="0"/>
              <a:t>ning</a:t>
            </a:r>
            <a:r>
              <a:rPr lang="ru-RU" sz="1800" dirty="0" smtClean="0"/>
              <a:t> </a:t>
            </a:r>
            <a:r>
              <a:rPr lang="ru-RU" sz="1800" dirty="0" err="1" smtClean="0"/>
              <a:t>yechimi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17438"/>
            <a:ext cx="525658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875"/>
              </a:spcAft>
            </a:pPr>
            <a:r>
              <a:rPr lang="en-US" sz="1800" b="1" dirty="0">
                <a:solidFill>
                  <a:srgbClr val="57565A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ru-RU" sz="1600" dirty="0">
              <a:solidFill>
                <a:srgbClr val="0070C0"/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7" y="617438"/>
            <a:ext cx="5054751" cy="231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437" y="617438"/>
            <a:ext cx="525658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875"/>
              </a:spcAft>
            </a:pPr>
            <a:r>
              <a:rPr lang="en-US" sz="1800" b="1" dirty="0">
                <a:solidFill>
                  <a:srgbClr val="57565A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ru-RU" sz="1600" dirty="0">
              <a:solidFill>
                <a:srgbClr val="0070C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053" y="899964"/>
            <a:ext cx="5327997" cy="104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lvl="0" algn="ctr">
              <a:lnSpc>
                <a:spcPct val="103000"/>
              </a:lnSpc>
              <a:tabLst>
                <a:tab pos="228600" algn="l"/>
                <a:tab pos="647700" algn="l"/>
              </a:tabLst>
            </a:pP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Insonlar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qadimdan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ishlatib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kelgan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qotishmalar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haqida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ma’lu­mot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­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to‘plang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va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kimyo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to‘garagida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muhokama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qiling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600" b="1" dirty="0">
              <a:solidFill>
                <a:srgbClr val="0070C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437" y="617438"/>
            <a:ext cx="525658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875"/>
              </a:spcAft>
            </a:pPr>
            <a:r>
              <a:rPr lang="en-US" sz="1800" b="1" dirty="0">
                <a:solidFill>
                  <a:srgbClr val="57565A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ru-RU" sz="1600" dirty="0">
              <a:solidFill>
                <a:srgbClr val="0070C0"/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81" y="2340124"/>
            <a:ext cx="1656184" cy="67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098" y="2422192"/>
            <a:ext cx="576064" cy="71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10800000" flipV="1">
            <a:off x="93639" y="107876"/>
            <a:ext cx="5572522" cy="36004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575936" rtl="0" eaLnBrk="1" fontAlgn="auto" latinLnBrk="0" hangingPunct="1">
              <a:lnSpc>
                <a:spcPct val="8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000" b="1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Мustаqil </a:t>
            </a:r>
            <a:r>
              <a:rPr kumimoji="0" lang="en-US" sz="2000" b="1" i="0" u="none" strike="noStrike" kern="800" cap="none" spc="-25" normalizeH="0" baseline="0" noProof="0" dirty="0" err="1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bajarish</a:t>
            </a:r>
            <a:r>
              <a:rPr kumimoji="0" lang="uz-Cyrl-UZ" sz="2000" b="1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uchun </a:t>
            </a:r>
            <a:r>
              <a:rPr kumimoji="0" lang="en-US" sz="2000" b="1" i="0" u="none" strike="noStrike" kern="800" cap="none" spc="-25" normalizeH="0" baseline="0" noProof="0" dirty="0" err="1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topshiriqlar</a:t>
            </a:r>
            <a:endParaRPr kumimoji="0" lang="ru-RU" sz="2000" b="1" i="0" u="none" strike="noStrike" kern="800" cap="none" spc="-25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429" y="640189"/>
            <a:ext cx="5472608" cy="1996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Qotishmalar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olinadi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Qotishmalarning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xossalari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nimalarga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bog‘liq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ruxdan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qotishmaning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kimyoviy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birikma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sifatida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formulasini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aniqlang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99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1 %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berilliydan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topgan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qotishmaning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g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miqdorini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to‘la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eritish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20 % li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nitrat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kislota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eritmasidan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necha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gramm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kerak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pPr marL="12680">
              <a:spcAft>
                <a:spcPts val="1200"/>
              </a:spcAft>
            </a:pPr>
            <a:r>
              <a:rPr lang="ru-RU" sz="2000" i="1" dirty="0" err="1"/>
              <a:t>Metallar</a:t>
            </a:r>
            <a:r>
              <a:rPr lang="ru-RU" sz="2000" i="1" dirty="0"/>
              <a:t> </a:t>
            </a:r>
            <a:r>
              <a:rPr lang="ru-RU" sz="2000" i="1" dirty="0" err="1"/>
              <a:t>qotishmalari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983" y="619912"/>
            <a:ext cx="2642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 err="1">
                <a:solidFill>
                  <a:srgbClr val="0070C0"/>
                </a:solidFill>
              </a:rPr>
              <a:t>Qotishmalar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smtClean="0">
                <a:solidFill>
                  <a:srgbClr val="0070C0"/>
                </a:solidFill>
              </a:rPr>
              <a:t>–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suyuqlantirilgan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metallarda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boshqa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me­tallar</a:t>
            </a:r>
            <a:r>
              <a:rPr lang="en-US" sz="1600" b="1" i="1" dirty="0">
                <a:solidFill>
                  <a:srgbClr val="0070C0"/>
                </a:solidFill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</a:rPr>
              <a:t>metallmaslar</a:t>
            </a:r>
            <a:r>
              <a:rPr lang="en-US" sz="1600" b="1" i="1" dirty="0">
                <a:solidFill>
                  <a:srgbClr val="0070C0"/>
                </a:solidFill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</a:rPr>
              <a:t>murakkab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moddalar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erishidan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hosil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bo‘lgan</a:t>
            </a:r>
            <a:r>
              <a:rPr lang="en-US" sz="1600" b="1" i="1" dirty="0">
                <a:solidFill>
                  <a:srgbClr val="0070C0"/>
                </a:solidFill>
              </a:rPr>
              <a:t>  </a:t>
            </a:r>
            <a:r>
              <a:rPr lang="en-US" sz="1600" b="1" i="1" dirty="0" err="1">
                <a:solidFill>
                  <a:srgbClr val="0070C0"/>
                </a:solidFill>
              </a:rPr>
              <a:t>eritmalar</a:t>
            </a:r>
            <a:r>
              <a:rPr lang="en-US" sz="1600" b="1" i="1" dirty="0">
                <a:solidFill>
                  <a:srgbClr val="0070C0"/>
                </a:solidFill>
              </a:rPr>
              <a:t>.  </a:t>
            </a:r>
            <a:endParaRPr lang="en-US" sz="16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1600" b="1" i="1" dirty="0" err="1" smtClean="0">
                <a:solidFill>
                  <a:srgbClr val="0070C0"/>
                </a:solidFill>
              </a:rPr>
              <a:t>Qotishmalar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kristall</a:t>
            </a:r>
            <a:r>
              <a:rPr lang="ru-RU" sz="1600" b="1" i="1" dirty="0" smtClean="0">
                <a:solidFill>
                  <a:srgbClr val="0070C0"/>
                </a:solidFill>
              </a:rPr>
              <a:t>  </a:t>
            </a:r>
            <a:r>
              <a:rPr lang="ru-RU" sz="1600" b="1" i="1" dirty="0" err="1">
                <a:solidFill>
                  <a:srgbClr val="0070C0"/>
                </a:solidFill>
              </a:rPr>
              <a:t>tuzilishga</a:t>
            </a:r>
            <a:r>
              <a:rPr lang="ru-RU" sz="1600" b="1" i="1" dirty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ega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bo‘ladi</a:t>
            </a:r>
            <a:r>
              <a:rPr lang="ru-RU" sz="1600" b="1" i="1" dirty="0">
                <a:solidFill>
                  <a:srgbClr val="0070C0"/>
                </a:solidFill>
              </a:rPr>
              <a:t>.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459" y="1980084"/>
            <a:ext cx="751754" cy="563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01" y="520104"/>
            <a:ext cx="1207021" cy="1207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01" y="1908076"/>
            <a:ext cx="1071562" cy="1071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27" y="755948"/>
            <a:ext cx="1723167" cy="1008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7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Autofit/>
          </a:bodyPr>
          <a:lstStyle/>
          <a:p>
            <a:r>
              <a:rPr lang="en-US" sz="1800" dirty="0" err="1"/>
              <a:t>Qotishmalarning</a:t>
            </a:r>
            <a:r>
              <a:rPr lang="en-US" sz="1800" dirty="0"/>
              <a:t> </a:t>
            </a:r>
            <a:r>
              <a:rPr lang="en-US" sz="1800" dirty="0" err="1" smtClean="0"/>
              <a:t>xossalari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17438"/>
            <a:ext cx="525658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875"/>
              </a:spcAft>
            </a:pPr>
            <a:r>
              <a:rPr lang="en-US" sz="1800" b="1" dirty="0">
                <a:solidFill>
                  <a:srgbClr val="57565A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ru-RU" sz="1600" dirty="0">
              <a:solidFill>
                <a:srgbClr val="0070C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421" y="669419"/>
            <a:ext cx="55223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0070C0"/>
                </a:solidFill>
              </a:rPr>
              <a:t>99 % </a:t>
            </a:r>
            <a:r>
              <a:rPr lang="en-US" sz="1800" b="1" i="1" dirty="0" err="1">
                <a:solidFill>
                  <a:srgbClr val="0070C0"/>
                </a:solidFill>
              </a:rPr>
              <a:t>mis</a:t>
            </a:r>
            <a:r>
              <a:rPr lang="en-US" sz="1800" b="1" i="1" dirty="0">
                <a:solidFill>
                  <a:srgbClr val="0070C0"/>
                </a:solidFill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</a:rPr>
              <a:t>va</a:t>
            </a:r>
            <a:r>
              <a:rPr lang="en-US" sz="1800" b="1" i="1" dirty="0">
                <a:solidFill>
                  <a:srgbClr val="0070C0"/>
                </a:solidFill>
              </a:rPr>
              <a:t> 1 % </a:t>
            </a:r>
            <a:r>
              <a:rPr lang="en-US" sz="1800" b="1" i="1" dirty="0" err="1">
                <a:solidFill>
                  <a:srgbClr val="0070C0"/>
                </a:solidFill>
              </a:rPr>
              <a:t>berilliydan</a:t>
            </a:r>
            <a:r>
              <a:rPr lang="en-US" sz="1800" b="1" i="1" dirty="0">
                <a:solidFill>
                  <a:srgbClr val="0070C0"/>
                </a:solidFill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</a:rPr>
              <a:t>tashkil</a:t>
            </a:r>
            <a:r>
              <a:rPr lang="en-US" sz="1800" b="1" i="1" dirty="0">
                <a:solidFill>
                  <a:srgbClr val="0070C0"/>
                </a:solidFill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</a:rPr>
              <a:t>topgan</a:t>
            </a:r>
            <a:r>
              <a:rPr lang="en-US" sz="1800" b="1" i="1" dirty="0">
                <a:solidFill>
                  <a:srgbClr val="0070C0"/>
                </a:solidFill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</a:rPr>
              <a:t>qotishma</a:t>
            </a:r>
            <a:r>
              <a:rPr lang="en-US" sz="1800" b="1" i="1" dirty="0">
                <a:solidFill>
                  <a:srgbClr val="0070C0"/>
                </a:solidFill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</a:rPr>
              <a:t>misdan</a:t>
            </a:r>
            <a:r>
              <a:rPr lang="en-US" sz="1800" b="1" i="1" dirty="0">
                <a:solidFill>
                  <a:srgbClr val="0070C0"/>
                </a:solidFill>
              </a:rPr>
              <a:t> 7 </a:t>
            </a:r>
            <a:r>
              <a:rPr lang="en-US" sz="1800" b="1" i="1" dirty="0" err="1">
                <a:solidFill>
                  <a:srgbClr val="0070C0"/>
                </a:solidFill>
              </a:rPr>
              <a:t>marta</a:t>
            </a:r>
            <a:r>
              <a:rPr lang="en-US" sz="1800" b="1" i="1" dirty="0">
                <a:solidFill>
                  <a:srgbClr val="0070C0"/>
                </a:solidFill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</a:rPr>
              <a:t>qattiq</a:t>
            </a:r>
            <a:r>
              <a:rPr lang="en-US" sz="1800" b="1" i="1" dirty="0">
                <a:solidFill>
                  <a:srgbClr val="0070C0"/>
                </a:solidFill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</a:rPr>
              <a:t>bo‘ladi</a:t>
            </a:r>
            <a:r>
              <a:rPr lang="en-US" sz="1800" b="1" i="1" dirty="0">
                <a:solidFill>
                  <a:srgbClr val="0070C0"/>
                </a:solidFill>
              </a:rPr>
              <a:t>.</a:t>
            </a:r>
            <a:endParaRPr lang="ru-RU" sz="1800" dirty="0">
              <a:solidFill>
                <a:srgbClr val="0070C0"/>
              </a:solidFill>
            </a:endParaRPr>
          </a:p>
          <a:p>
            <a:r>
              <a:rPr lang="en-US" sz="1800" b="1" i="1" dirty="0">
                <a:solidFill>
                  <a:srgbClr val="0070C0"/>
                </a:solidFill>
              </a:rPr>
              <a:t> </a:t>
            </a:r>
            <a:endParaRPr lang="ru-RU" sz="1800" dirty="0">
              <a:solidFill>
                <a:srgbClr val="0070C0"/>
              </a:solidFill>
            </a:endParaRPr>
          </a:p>
          <a:p>
            <a:r>
              <a:rPr lang="en-US" sz="1800" b="1" i="1" dirty="0">
                <a:solidFill>
                  <a:srgbClr val="0070C0"/>
                </a:solidFill>
              </a:rPr>
              <a:t>50,1 % </a:t>
            </a:r>
            <a:r>
              <a:rPr lang="en-US" sz="1800" b="1" i="1" dirty="0" err="1">
                <a:solidFill>
                  <a:srgbClr val="0070C0"/>
                </a:solidFill>
              </a:rPr>
              <a:t>vismut</a:t>
            </a:r>
            <a:r>
              <a:rPr lang="en-US" sz="1800" b="1" i="1" dirty="0">
                <a:solidFill>
                  <a:srgbClr val="0070C0"/>
                </a:solidFill>
              </a:rPr>
              <a:t>, 24,9 % </a:t>
            </a:r>
            <a:r>
              <a:rPr lang="en-US" sz="1800" b="1" i="1" dirty="0" err="1">
                <a:solidFill>
                  <a:srgbClr val="0070C0"/>
                </a:solidFill>
              </a:rPr>
              <a:t>qo‘rg‘oshin</a:t>
            </a:r>
            <a:r>
              <a:rPr lang="en-US" sz="1800" b="1" i="1" dirty="0">
                <a:solidFill>
                  <a:srgbClr val="0070C0"/>
                </a:solidFill>
              </a:rPr>
              <a:t>, 14,2 % </a:t>
            </a:r>
            <a:r>
              <a:rPr lang="en-US" sz="1800" b="1" i="1" dirty="0" err="1">
                <a:solidFill>
                  <a:srgbClr val="0070C0"/>
                </a:solidFill>
              </a:rPr>
              <a:t>qalay</a:t>
            </a:r>
            <a:r>
              <a:rPr lang="en-US" sz="1800" b="1" i="1" dirty="0">
                <a:solidFill>
                  <a:srgbClr val="0070C0"/>
                </a:solidFill>
              </a:rPr>
              <a:t>, 10,8 % </a:t>
            </a:r>
            <a:r>
              <a:rPr lang="en-US" sz="1800" b="1" i="1" dirty="0" err="1">
                <a:solidFill>
                  <a:srgbClr val="0070C0"/>
                </a:solidFill>
              </a:rPr>
              <a:t>kadmiydan</a:t>
            </a:r>
            <a:r>
              <a:rPr lang="en-US" sz="1800" b="1" i="1" dirty="0">
                <a:solidFill>
                  <a:srgbClr val="0070C0"/>
                </a:solidFill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</a:rPr>
              <a:t>iborat</a:t>
            </a:r>
            <a:r>
              <a:rPr lang="en-US" sz="1800" b="1" i="1" dirty="0">
                <a:solidFill>
                  <a:srgbClr val="0070C0"/>
                </a:solidFill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</a:rPr>
              <a:t>qotishma</a:t>
            </a:r>
            <a:r>
              <a:rPr lang="en-US" sz="1800" b="1" i="1" dirty="0">
                <a:solidFill>
                  <a:srgbClr val="0070C0"/>
                </a:solidFill>
              </a:rPr>
              <a:t> 65,5 °C da </a:t>
            </a:r>
            <a:r>
              <a:rPr lang="en-US" sz="1800" b="1" i="1" dirty="0" err="1">
                <a:solidFill>
                  <a:srgbClr val="0070C0"/>
                </a:solidFill>
              </a:rPr>
              <a:t>suyuqlanadi</a:t>
            </a:r>
            <a:r>
              <a:rPr lang="en-US" sz="1800" b="1" i="1" dirty="0">
                <a:solidFill>
                  <a:srgbClr val="0070C0"/>
                </a:solidFill>
              </a:rPr>
              <a:t> </a:t>
            </a:r>
            <a:endParaRPr lang="en-US" sz="1800" b="1" i="1" dirty="0" smtClean="0">
              <a:solidFill>
                <a:srgbClr val="0070C0"/>
              </a:solidFill>
            </a:endParaRPr>
          </a:p>
          <a:p>
            <a:pPr algn="ctr"/>
            <a:r>
              <a:rPr lang="en-US" sz="1600" b="1" i="1" dirty="0" smtClean="0">
                <a:solidFill>
                  <a:srgbClr val="0070C0"/>
                </a:solidFill>
              </a:rPr>
              <a:t>(</a:t>
            </a:r>
            <a:r>
              <a:rPr lang="en-US" sz="1600" b="1" i="1" dirty="0" err="1">
                <a:solidFill>
                  <a:srgbClr val="0070C0"/>
                </a:solidFill>
              </a:rPr>
              <a:t>vismut</a:t>
            </a:r>
            <a:r>
              <a:rPr lang="en-US" sz="1600" b="1" i="1" dirty="0">
                <a:solidFill>
                  <a:srgbClr val="0070C0"/>
                </a:solidFill>
              </a:rPr>
              <a:t> – 271,3 °C, </a:t>
            </a:r>
            <a:r>
              <a:rPr lang="en-US" sz="1600" b="1" i="1" dirty="0" err="1">
                <a:solidFill>
                  <a:srgbClr val="0070C0"/>
                </a:solidFill>
              </a:rPr>
              <a:t>qalay</a:t>
            </a:r>
            <a:r>
              <a:rPr lang="en-US" sz="1600" b="1" i="1" dirty="0">
                <a:solidFill>
                  <a:srgbClr val="0070C0"/>
                </a:solidFill>
              </a:rPr>
              <a:t> –231,9 °C, </a:t>
            </a:r>
            <a:r>
              <a:rPr lang="en-US" sz="1600" b="1" i="1" dirty="0" err="1">
                <a:solidFill>
                  <a:srgbClr val="0070C0"/>
                </a:solidFill>
              </a:rPr>
              <a:t>kadmiy</a:t>
            </a:r>
            <a:r>
              <a:rPr lang="en-US" sz="1600" b="1" i="1" dirty="0">
                <a:solidFill>
                  <a:srgbClr val="0070C0"/>
                </a:solidFill>
              </a:rPr>
              <a:t> – 320,9 °C, </a:t>
            </a:r>
            <a:r>
              <a:rPr lang="en-US" sz="1600" b="1" i="1" dirty="0" err="1">
                <a:solidFill>
                  <a:srgbClr val="0070C0"/>
                </a:solidFill>
              </a:rPr>
              <a:t>qo‘rg‘oshin</a:t>
            </a:r>
            <a:r>
              <a:rPr lang="en-US" sz="1600" b="1" i="1" dirty="0">
                <a:solidFill>
                  <a:srgbClr val="0070C0"/>
                </a:solidFill>
              </a:rPr>
              <a:t> – 327,4 °C </a:t>
            </a:r>
            <a:r>
              <a:rPr lang="en-US" sz="1600" b="1" i="1" dirty="0" smtClean="0">
                <a:solidFill>
                  <a:srgbClr val="0070C0"/>
                </a:solidFill>
              </a:rPr>
              <a:t>da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suyuqlanadi</a:t>
            </a:r>
            <a:r>
              <a:rPr lang="en-US" sz="1600" b="1" i="1" dirty="0">
                <a:solidFill>
                  <a:srgbClr val="0070C0"/>
                </a:solidFill>
              </a:rPr>
              <a:t>).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01789"/>
            <a:ext cx="5572163" cy="386260"/>
          </a:xfrm>
        </p:spPr>
        <p:txBody>
          <a:bodyPr>
            <a:noAutofit/>
          </a:bodyPr>
          <a:lstStyle/>
          <a:p>
            <a:r>
              <a:rPr lang="ru-RU" sz="2000" dirty="0" err="1"/>
              <a:t>Qotishmalar</a:t>
            </a:r>
            <a:r>
              <a:rPr lang="ru-RU" sz="2000" dirty="0"/>
              <a:t> </a:t>
            </a:r>
            <a:r>
              <a:rPr lang="ru-RU" sz="2000" dirty="0" err="1"/>
              <a:t>tiplari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17438"/>
            <a:ext cx="525658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875"/>
              </a:spcAft>
            </a:pPr>
            <a:r>
              <a:rPr lang="en-US" sz="1800" b="1" dirty="0">
                <a:solidFill>
                  <a:srgbClr val="57565A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ru-RU" sz="1600" dirty="0">
              <a:solidFill>
                <a:srgbClr val="0070C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1533" y="899964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39844945"/>
              </p:ext>
            </p:extLst>
          </p:nvPr>
        </p:nvGraphicFramePr>
        <p:xfrm>
          <a:off x="1079525" y="812780"/>
          <a:ext cx="3720016" cy="2087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83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Autofit/>
          </a:bodyPr>
          <a:lstStyle/>
          <a:p>
            <a:r>
              <a:rPr lang="ru-RU" sz="1800" dirty="0" err="1"/>
              <a:t>Qotishmalar</a:t>
            </a:r>
            <a:r>
              <a:rPr lang="ru-RU" sz="1800" dirty="0"/>
              <a:t> </a:t>
            </a:r>
            <a:r>
              <a:rPr lang="ru-RU" sz="1800" dirty="0" err="1"/>
              <a:t>tiplari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17438"/>
            <a:ext cx="525658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875"/>
              </a:spcAft>
            </a:pPr>
            <a:r>
              <a:rPr lang="en-US" sz="1800" b="1" dirty="0">
                <a:solidFill>
                  <a:srgbClr val="57565A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ru-RU" sz="1600" dirty="0">
              <a:solidFill>
                <a:srgbClr val="0070C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17438"/>
            <a:ext cx="5450378" cy="27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875"/>
              </a:spcAft>
            </a:pPr>
            <a:r>
              <a:rPr lang="en-US" sz="1100" b="1" dirty="0">
                <a:latin typeface="Times New Roman"/>
                <a:ea typeface="Times New Roman"/>
                <a:cs typeface="Arial"/>
              </a:rPr>
              <a:t> </a:t>
            </a:r>
            <a:endParaRPr lang="ru-RU" sz="1100" dirty="0">
              <a:solidFill>
                <a:srgbClr val="0070C0"/>
              </a:solidFill>
              <a:effectLst/>
              <a:latin typeface="Calibri"/>
              <a:ea typeface="Calibri"/>
              <a:cs typeface="Arial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887262"/>
              </p:ext>
            </p:extLst>
          </p:nvPr>
        </p:nvGraphicFramePr>
        <p:xfrm>
          <a:off x="190540" y="638937"/>
          <a:ext cx="5256584" cy="2332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2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Qotishma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tipi</a:t>
                      </a: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Tavsifnomasi</a:t>
                      </a: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Misol</a:t>
                      </a:r>
                      <a:endParaRPr lang="ru-RU" sz="1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Qattiq  eritmalar</a:t>
                      </a:r>
                      <a:endParaRPr lang="ru-RU" sz="1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Suyuqlantirilgan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metallar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hohlagan</a:t>
                      </a: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Ag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Cu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Ag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Au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Cu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Ni</a:t>
                      </a: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tenglikda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aralashtiriladi</a:t>
                      </a:r>
                      <a:r>
                        <a:rPr lang="en-US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Metallarni mexanik</a:t>
                      </a:r>
                      <a:endParaRPr lang="ru-RU" sz="1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ru-RU" sz="10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uyultirilgan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metallarning</a:t>
                      </a: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aralashmasi</a:t>
                      </a:r>
                      <a:endParaRPr lang="ru-RU" sz="1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aralashmalari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sovutilganda</a:t>
                      </a:r>
                      <a:r>
                        <a:rPr lang="en-US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Pb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Sn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Pb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Ag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Bi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Cd</a:t>
                      </a: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qotishmalar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hosil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qiladi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U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har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bir</a:t>
                      </a: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metalning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juda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mayda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kristallaridan</a:t>
                      </a: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tashkil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topgan</a:t>
                      </a:r>
                      <a:r>
                        <a:rPr lang="en-US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Intermetalidlar</a:t>
                      </a: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Suyultirilgan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metallar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10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‘</a:t>
                      </a:r>
                      <a:r>
                        <a:rPr lang="en-US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r>
                        <a:rPr lang="ru-RU" sz="10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aro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kimyoviy</a:t>
                      </a:r>
                      <a:r>
                        <a:rPr lang="en-US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birikmalar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hosil</a:t>
                      </a:r>
                      <a:r>
                        <a:rPr lang="en-US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qiladi</a:t>
                      </a:r>
                      <a:r>
                        <a:rPr lang="en-US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Zn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Cu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0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Sb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Pb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0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2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7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Autofit/>
          </a:bodyPr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err="1" smtClean="0"/>
              <a:t>Qotishmalar</a:t>
            </a:r>
            <a:r>
              <a:rPr lang="ru-RU" sz="1800" dirty="0" smtClean="0"/>
              <a:t> </a:t>
            </a:r>
            <a:r>
              <a:rPr lang="ru-RU" sz="1800" dirty="0" err="1"/>
              <a:t>vakillari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17438"/>
            <a:ext cx="525658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875"/>
              </a:spcAft>
            </a:pPr>
            <a:r>
              <a:rPr lang="en-US" sz="1800" b="1" dirty="0">
                <a:solidFill>
                  <a:srgbClr val="57565A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ru-RU" sz="1600" dirty="0">
              <a:solidFill>
                <a:srgbClr val="0070C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437" y="1187996"/>
            <a:ext cx="5400600" cy="27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875"/>
              </a:spcAft>
            </a:pPr>
            <a:r>
              <a:rPr lang="en-US" sz="1100" b="1" dirty="0">
                <a:latin typeface="Times New Roman"/>
                <a:ea typeface="Times New Roman"/>
                <a:cs typeface="Arial"/>
              </a:rPr>
              <a:t> </a:t>
            </a:r>
            <a:endParaRPr lang="ru-RU" sz="1400" dirty="0">
              <a:solidFill>
                <a:srgbClr val="0070C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21" y="634603"/>
            <a:ext cx="5184576" cy="251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solidFill>
                  <a:srgbClr val="0070C0"/>
                </a:solidFill>
              </a:rPr>
              <a:t>                                        </a:t>
            </a:r>
            <a:r>
              <a:rPr lang="ru-RU" sz="1400" dirty="0" err="1" smtClean="0">
                <a:solidFill>
                  <a:srgbClr val="0070C0"/>
                </a:solidFill>
              </a:rPr>
              <a:t>Bronza</a:t>
            </a:r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 </a:t>
            </a:r>
          </a:p>
          <a:p>
            <a:pPr lvl="0"/>
            <a:r>
              <a:rPr lang="ru-RU" sz="2000" dirty="0" err="1" smtClean="0">
                <a:solidFill>
                  <a:srgbClr val="0070C0"/>
                </a:solidFill>
              </a:rPr>
              <a:t>Latun</a:t>
            </a:r>
            <a:endParaRPr lang="ru-RU" sz="2000" dirty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srgbClr val="0070C0"/>
                </a:solidFill>
              </a:rPr>
              <a:t> </a:t>
            </a:r>
          </a:p>
          <a:p>
            <a:pPr lvl="0"/>
            <a:r>
              <a:rPr lang="en-US" sz="1400" dirty="0" smtClean="0">
                <a:solidFill>
                  <a:srgbClr val="0070C0"/>
                </a:solidFill>
              </a:rPr>
              <a:t>                                                                         </a:t>
            </a:r>
            <a:r>
              <a:rPr lang="ru-RU" sz="1400" dirty="0" err="1" smtClean="0">
                <a:solidFill>
                  <a:srgbClr val="0070C0"/>
                </a:solidFill>
              </a:rPr>
              <a:t>Duralyumin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srgbClr val="0070C0"/>
                </a:solidFill>
              </a:rPr>
              <a:t> </a:t>
            </a:r>
          </a:p>
          <a:p>
            <a:pPr lvl="0"/>
            <a:r>
              <a:rPr lang="en-US" sz="1400" dirty="0" smtClean="0">
                <a:solidFill>
                  <a:srgbClr val="0070C0"/>
                </a:solidFill>
              </a:rPr>
              <a:t>                                                            </a:t>
            </a:r>
            <a:r>
              <a:rPr lang="ru-RU" sz="1400" dirty="0" err="1" smtClean="0">
                <a:solidFill>
                  <a:srgbClr val="0070C0"/>
                </a:solidFill>
              </a:rPr>
              <a:t>Cho</a:t>
            </a:r>
            <a:r>
              <a:rPr lang="en-US" sz="1400" dirty="0" smtClean="0">
                <a:solidFill>
                  <a:srgbClr val="0070C0"/>
                </a:solidFill>
              </a:rPr>
              <a:t>‘</a:t>
            </a:r>
            <a:r>
              <a:rPr lang="ru-RU" sz="1400" dirty="0" err="1" smtClean="0">
                <a:solidFill>
                  <a:srgbClr val="0070C0"/>
                </a:solidFill>
              </a:rPr>
              <a:t>yan</a:t>
            </a:r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           </a:t>
            </a:r>
            <a:r>
              <a:rPr lang="ru-RU" sz="1400" dirty="0" err="1" smtClean="0">
                <a:solidFill>
                  <a:srgbClr val="0070C0"/>
                </a:solidFill>
              </a:rPr>
              <a:t>Po</a:t>
            </a:r>
            <a:r>
              <a:rPr lang="en-US" sz="1400" dirty="0" smtClean="0">
                <a:solidFill>
                  <a:srgbClr val="0070C0"/>
                </a:solidFill>
              </a:rPr>
              <a:t>‘</a:t>
            </a:r>
            <a:r>
              <a:rPr lang="ru-RU" sz="1400" dirty="0" err="1" smtClean="0">
                <a:solidFill>
                  <a:srgbClr val="0070C0"/>
                </a:solidFill>
              </a:rPr>
              <a:t>lat</a:t>
            </a:r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srgbClr val="0070C0"/>
                </a:solidFill>
              </a:rPr>
              <a:t> </a:t>
            </a:r>
          </a:p>
          <a:p>
            <a:pPr lvl="0"/>
            <a:r>
              <a:rPr lang="en-US" sz="1400" dirty="0" smtClean="0">
                <a:solidFill>
                  <a:srgbClr val="0070C0"/>
                </a:solidFill>
              </a:rPr>
              <a:t>                                    </a:t>
            </a:r>
            <a:r>
              <a:rPr lang="ru-RU" sz="1400" dirty="0" err="1" smtClean="0">
                <a:solidFill>
                  <a:srgbClr val="0070C0"/>
                </a:solidFill>
              </a:rPr>
              <a:t>Melxior</a:t>
            </a:r>
            <a:endParaRPr lang="ru-RU" sz="14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13" y="779027"/>
            <a:ext cx="840511" cy="63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4" y="668613"/>
            <a:ext cx="864096" cy="78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80" y="1044150"/>
            <a:ext cx="1005686" cy="745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37" y="1993743"/>
            <a:ext cx="864096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71" y="1620045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01" y="2375204"/>
            <a:ext cx="935980" cy="77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67" y="662026"/>
            <a:ext cx="1005686" cy="745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7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Autofit/>
          </a:bodyPr>
          <a:lstStyle/>
          <a:p>
            <a:r>
              <a:rPr lang="ru-RU" sz="1800" dirty="0" err="1"/>
              <a:t>Ayrim</a:t>
            </a:r>
            <a:r>
              <a:rPr lang="ru-RU" sz="1800" dirty="0"/>
              <a:t> </a:t>
            </a:r>
            <a:r>
              <a:rPr lang="ru-RU" sz="1800" dirty="0" err="1"/>
              <a:t>qotishmalar</a:t>
            </a:r>
            <a:r>
              <a:rPr lang="ru-RU" sz="1800" dirty="0"/>
              <a:t> </a:t>
            </a:r>
            <a:r>
              <a:rPr lang="ru-RU" sz="1800" dirty="0" err="1"/>
              <a:t>haqida</a:t>
            </a:r>
            <a:r>
              <a:rPr lang="ru-RU" sz="1800" dirty="0"/>
              <a:t> </a:t>
            </a:r>
            <a:r>
              <a:rPr lang="ru-RU" sz="1800" dirty="0" err="1"/>
              <a:t>ma’lumot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816931"/>
              </p:ext>
            </p:extLst>
          </p:nvPr>
        </p:nvGraphicFramePr>
        <p:xfrm>
          <a:off x="249336" y="596691"/>
          <a:ext cx="5256584" cy="2560085"/>
        </p:xfrm>
        <a:graphic>
          <a:graphicData uri="http://schemas.openxmlformats.org/drawingml/2006/table">
            <a:tbl>
              <a:tblPr/>
              <a:tblGrid>
                <a:gridCol w="1153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42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9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6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536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144">
                <a:tc gridSpan="2">
                  <a:txBody>
                    <a:bodyPr/>
                    <a:lstStyle/>
                    <a:p>
                      <a:pPr marL="12700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Qotishmalar</a:t>
                      </a:r>
                      <a:r>
                        <a:rPr lang="en-US" sz="8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nomi</a:t>
                      </a:r>
                      <a:endParaRPr lang="ru-RU" sz="800" b="1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29210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Qotishmalarning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Qotishmalarning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7940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foiz tarkiblari,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ishlatilish sohalari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44">
                <a:tc rowSpan="2" gridSpan="3">
                  <a:txBody>
                    <a:bodyPr/>
                    <a:lstStyle/>
                    <a:p>
                      <a:pPr marL="152400"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Duralyuminiy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  95—97; Cu 1,4; Mg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Samolyotsozlikda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6">
                  <a:txBody>
                    <a:bodyPr/>
                    <a:lstStyle/>
                    <a:p>
                      <a:pPr marL="13970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0,4—2,8;  Mn 0,2—1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Isitish asboblari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296">
                <a:tc gridSpan="2">
                  <a:txBody>
                    <a:bodyPr/>
                    <a:lstStyle/>
                    <a:p>
                      <a:pPr marL="15240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Nikelin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67;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Ni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32,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Mn</a:t>
                      </a:r>
                      <a:r>
                        <a:rPr lang="ru-RU" sz="8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tayyorlashda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5374">
                <a:tc rowSpan="2" gridSpan="2">
                  <a:txBody>
                    <a:bodyPr/>
                    <a:lstStyle/>
                    <a:p>
                      <a:pPr marL="152400"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Pexral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92100"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</a:t>
                      </a:r>
                      <a:r>
                        <a:rPr lang="ru-RU" sz="8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73;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</a:t>
                      </a:r>
                      <a:r>
                        <a:rPr lang="ru-RU" sz="8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18,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Zanglamaydigan  po‘lat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6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Ni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sifatida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5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70–85,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Tez  kesar asboblar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rowSpan="2" gridSpan="3">
                  <a:txBody>
                    <a:bodyPr/>
                    <a:lstStyle/>
                    <a:p>
                      <a:pPr marL="15240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Volframli po‘lat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5240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12–23, </a:t>
                      </a:r>
                      <a:r>
                        <a:rPr lang="ru-RU" sz="800" b="1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2–6,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522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tayyorlashda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9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0,5–0,6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4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2451">
                <a:tc gridSpan="3">
                  <a:txBody>
                    <a:bodyPr/>
                    <a:lstStyle/>
                    <a:p>
                      <a:pPr marL="16510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Qo‘rg‘oshinli babbit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Pb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80-82,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Sn</a:t>
                      </a:r>
                      <a:r>
                        <a:rPr lang="ru-RU" sz="8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16–18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Podshiðniklar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2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tayyorlashda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85374">
                <a:tc gridSpan="3">
                  <a:txBody>
                    <a:bodyPr/>
                    <a:lstStyle/>
                    <a:p>
                      <a:pPr marL="20320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Qalayli babbit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Sn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82–84,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Mashinasozlikda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0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24130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Sb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10–12, </a:t>
                      </a:r>
                      <a:r>
                        <a:rPr lang="ru-RU" sz="800" b="1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</a:t>
                      </a:r>
                      <a:r>
                        <a:rPr lang="ru-RU" sz="8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6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1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7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1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Autofit/>
          </a:bodyPr>
          <a:lstStyle/>
          <a:p>
            <a:r>
              <a:rPr lang="en-US" sz="2400" dirty="0" err="1"/>
              <a:t>Laboratoriya</a:t>
            </a:r>
            <a:r>
              <a:rPr lang="en-US" sz="2400" dirty="0"/>
              <a:t> </a:t>
            </a:r>
            <a:r>
              <a:rPr lang="en-US" sz="2400" dirty="0" err="1"/>
              <a:t>ishi</a:t>
            </a:r>
            <a:r>
              <a:rPr lang="en-US" sz="2400" dirty="0"/>
              <a:t> №</a:t>
            </a:r>
            <a:r>
              <a:rPr lang="en-US" sz="2400" dirty="0" smtClean="0"/>
              <a:t>5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1453" y="1084859"/>
            <a:ext cx="4968552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Qotishmalar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qattiq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yumshoq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qiyin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oson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suyuqla­nuvchi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ishqor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kislotalar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ta’siriga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chidamli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turlarga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bo‘linadi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75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Laboratoriya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ishi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№5.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Jadvalni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ldiring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17438"/>
            <a:ext cx="525658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875"/>
              </a:spcAft>
            </a:pPr>
            <a:r>
              <a:rPr lang="en-US" sz="1800" b="1" dirty="0">
                <a:solidFill>
                  <a:srgbClr val="57565A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ru-RU" sz="1600" dirty="0">
              <a:solidFill>
                <a:srgbClr val="0070C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437" y="683940"/>
            <a:ext cx="5256584" cy="27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875"/>
              </a:spcAft>
            </a:pPr>
            <a:r>
              <a:rPr lang="en-US" sz="1100" b="1" dirty="0">
                <a:latin typeface="Times New Roman"/>
                <a:ea typeface="Times New Roman"/>
                <a:cs typeface="Arial"/>
              </a:rPr>
              <a:t> </a:t>
            </a:r>
            <a:endParaRPr lang="ru-RU" sz="1200" dirty="0">
              <a:solidFill>
                <a:srgbClr val="0070C0"/>
              </a:solidFill>
              <a:effectLst/>
              <a:latin typeface="Calibri"/>
              <a:ea typeface="Calibri"/>
              <a:cs typeface="Arial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077909"/>
              </p:ext>
            </p:extLst>
          </p:nvPr>
        </p:nvGraphicFramePr>
        <p:xfrm>
          <a:off x="181521" y="571718"/>
          <a:ext cx="5400599" cy="2555756"/>
        </p:xfrm>
        <a:graphic>
          <a:graphicData uri="http://schemas.openxmlformats.org/drawingml/2006/table">
            <a:tbl>
              <a:tblPr/>
              <a:tblGrid>
                <a:gridCol w="1205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1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Qotishma</a:t>
                      </a:r>
                      <a:r>
                        <a:rPr lang="ru-RU" sz="1200" dirty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nomi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6300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Tarkibi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6100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Xossasi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31800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Qo</a:t>
                      </a:r>
                      <a:r>
                        <a:rPr lang="en-US" sz="1200" baseline="0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‘</a:t>
                      </a:r>
                      <a:r>
                        <a:rPr lang="ru-RU" sz="1200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llanilishi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Bronza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Latun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Dyuralyumin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Cho</a:t>
                      </a:r>
                      <a:r>
                        <a:rPr lang="en-US" sz="1200" baseline="0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‘</a:t>
                      </a:r>
                      <a:r>
                        <a:rPr lang="ru-RU" sz="1200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yan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Po</a:t>
                      </a:r>
                      <a:r>
                        <a:rPr lang="en-US" sz="1200" baseline="0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‘</a:t>
                      </a:r>
                      <a:r>
                        <a:rPr lang="ru-RU" sz="1200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lat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00336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Melxior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7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</p:bldLst>
  </p:timing>
</p:sld>
</file>

<file path=ppt/theme/theme1.xml><?xml version="1.0" encoding="utf-8"?>
<a:theme xmlns:a="http://schemas.openxmlformats.org/drawingml/2006/main" name="1_Office Them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153142</TotalTime>
  <Words>503</Words>
  <Application>Microsoft Office PowerPoint</Application>
  <PresentationFormat>Произвольный</PresentationFormat>
  <Paragraphs>429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31" baseType="lpstr">
      <vt:lpstr>Arial</vt:lpstr>
      <vt:lpstr>Arial Black</vt:lpstr>
      <vt:lpstr>Calibri</vt:lpstr>
      <vt:lpstr>Open Sans</vt:lpstr>
      <vt:lpstr>Open Sans Light</vt:lpstr>
      <vt:lpstr>Times New Roman</vt:lpstr>
      <vt:lpstr>Wingdings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KIMYO </vt:lpstr>
      <vt:lpstr>Metallar qotishmalari</vt:lpstr>
      <vt:lpstr>Qotishmalarning xossalari</vt:lpstr>
      <vt:lpstr>Qotishmalar tiplari</vt:lpstr>
      <vt:lpstr>Qotishmalar tiplari</vt:lpstr>
      <vt:lpstr>   Qotishmalar vakillari     </vt:lpstr>
      <vt:lpstr>Ayrim qotishmalar haqida ma’lumot</vt:lpstr>
      <vt:lpstr>Laboratoriya ishi №5</vt:lpstr>
      <vt:lpstr>Laboratoriya ishi №5.       Jadvalni to‘ldiring</vt:lpstr>
      <vt:lpstr>Презентация PowerPoint</vt:lpstr>
      <vt:lpstr>Qotishmalar xossalari</vt:lpstr>
      <vt:lpstr>Masala</vt:lpstr>
      <vt:lpstr>Masalaning yechimi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1723</cp:revision>
  <dcterms:created xsi:type="dcterms:W3CDTF">2014-10-08T23:03:32Z</dcterms:created>
  <dcterms:modified xsi:type="dcterms:W3CDTF">2020-12-19T11:03:10Z</dcterms:modified>
</cp:coreProperties>
</file>