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</p:sldMasterIdLst>
  <p:notesMasterIdLst>
    <p:notesMasterId r:id="rId40"/>
  </p:notesMasterIdLst>
  <p:sldIdLst>
    <p:sldId id="1435" r:id="rId11"/>
    <p:sldId id="1503" r:id="rId12"/>
    <p:sldId id="1572" r:id="rId13"/>
    <p:sldId id="1575" r:id="rId14"/>
    <p:sldId id="1574" r:id="rId15"/>
    <p:sldId id="1580" r:id="rId16"/>
    <p:sldId id="1576" r:id="rId17"/>
    <p:sldId id="1579" r:id="rId18"/>
    <p:sldId id="1578" r:id="rId19"/>
    <p:sldId id="1581" r:id="rId20"/>
    <p:sldId id="1584" r:id="rId21"/>
    <p:sldId id="1583" r:id="rId22"/>
    <p:sldId id="1582" r:id="rId23"/>
    <p:sldId id="1590" r:id="rId24"/>
    <p:sldId id="1589" r:id="rId25"/>
    <p:sldId id="1588" r:id="rId26"/>
    <p:sldId id="1587" r:id="rId27"/>
    <p:sldId id="1586" r:id="rId28"/>
    <p:sldId id="1595" r:id="rId29"/>
    <p:sldId id="1594" r:id="rId30"/>
    <p:sldId id="1593" r:id="rId31"/>
    <p:sldId id="1592" r:id="rId32"/>
    <p:sldId id="1591" r:id="rId33"/>
    <p:sldId id="1599" r:id="rId34"/>
    <p:sldId id="1600" r:id="rId35"/>
    <p:sldId id="1596" r:id="rId36"/>
    <p:sldId id="1598" r:id="rId37"/>
    <p:sldId id="1597" r:id="rId38"/>
    <p:sldId id="1601" r:id="rId3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03"/>
            <p14:sldId id="1572"/>
            <p14:sldId id="1575"/>
            <p14:sldId id="1574"/>
            <p14:sldId id="1580"/>
            <p14:sldId id="1576"/>
            <p14:sldId id="1579"/>
            <p14:sldId id="1578"/>
            <p14:sldId id="1581"/>
            <p14:sldId id="1584"/>
            <p14:sldId id="1583"/>
            <p14:sldId id="1582"/>
            <p14:sldId id="1590"/>
            <p14:sldId id="1589"/>
            <p14:sldId id="1588"/>
            <p14:sldId id="1587"/>
            <p14:sldId id="1586"/>
            <p14:sldId id="1595"/>
            <p14:sldId id="1594"/>
            <p14:sldId id="1593"/>
            <p14:sldId id="1592"/>
            <p14:sldId id="1591"/>
            <p14:sldId id="1599"/>
            <p14:sldId id="1600"/>
            <p14:sldId id="1596"/>
            <p14:sldId id="1598"/>
            <p14:sldId id="1597"/>
            <p14:sldId id="160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8682"/>
    <a:srgbClr val="000000"/>
    <a:srgbClr val="660066"/>
    <a:srgbClr val="FFFFFF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87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1158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7" y="1006566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6128767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353891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5028053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6352918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1076907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642321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0666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6759052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1621636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4060336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0015600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472735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51793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46053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1945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644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79282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8095224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2149023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9197174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785466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7687416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8579531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1106733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34936886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78600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768257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93089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3717503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9075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2936057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7486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826156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2046114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805232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8614231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722755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2819466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996761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574653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1592599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632977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6145396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0151190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7087685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7034918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79430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2420556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7741086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1874229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47870940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3286770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1967586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0687350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2030816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6961828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459272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5.xml"/><Relationship Id="rId18" Type="http://schemas.openxmlformats.org/officeDocument/2006/relationships/slideLayout" Target="../slideLayouts/slideLayout540.xml"/><Relationship Id="rId26" Type="http://schemas.openxmlformats.org/officeDocument/2006/relationships/slideLayout" Target="../slideLayouts/slideLayout548.xml"/><Relationship Id="rId39" Type="http://schemas.openxmlformats.org/officeDocument/2006/relationships/slideLayout" Target="../slideLayouts/slideLayout561.xml"/><Relationship Id="rId21" Type="http://schemas.openxmlformats.org/officeDocument/2006/relationships/slideLayout" Target="../slideLayouts/slideLayout543.xml"/><Relationship Id="rId34" Type="http://schemas.openxmlformats.org/officeDocument/2006/relationships/slideLayout" Target="../slideLayouts/slideLayout556.xml"/><Relationship Id="rId42" Type="http://schemas.openxmlformats.org/officeDocument/2006/relationships/slideLayout" Target="../slideLayouts/slideLayout564.xml"/><Relationship Id="rId47" Type="http://schemas.openxmlformats.org/officeDocument/2006/relationships/slideLayout" Target="../slideLayouts/slideLayout569.xml"/><Relationship Id="rId50" Type="http://schemas.openxmlformats.org/officeDocument/2006/relationships/slideLayout" Target="../slideLayouts/slideLayout572.xml"/><Relationship Id="rId55" Type="http://schemas.openxmlformats.org/officeDocument/2006/relationships/slideLayout" Target="../slideLayouts/slideLayout577.xml"/><Relationship Id="rId7" Type="http://schemas.openxmlformats.org/officeDocument/2006/relationships/slideLayout" Target="../slideLayouts/slideLayout529.xml"/><Relationship Id="rId2" Type="http://schemas.openxmlformats.org/officeDocument/2006/relationships/slideLayout" Target="../slideLayouts/slideLayout524.xml"/><Relationship Id="rId16" Type="http://schemas.openxmlformats.org/officeDocument/2006/relationships/slideLayout" Target="../slideLayouts/slideLayout538.xml"/><Relationship Id="rId20" Type="http://schemas.openxmlformats.org/officeDocument/2006/relationships/slideLayout" Target="../slideLayouts/slideLayout542.xml"/><Relationship Id="rId29" Type="http://schemas.openxmlformats.org/officeDocument/2006/relationships/slideLayout" Target="../slideLayouts/slideLayout551.xml"/><Relationship Id="rId41" Type="http://schemas.openxmlformats.org/officeDocument/2006/relationships/slideLayout" Target="../slideLayouts/slideLayout563.xml"/><Relationship Id="rId54" Type="http://schemas.openxmlformats.org/officeDocument/2006/relationships/slideLayout" Target="../slideLayouts/slideLayout576.xm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11" Type="http://schemas.openxmlformats.org/officeDocument/2006/relationships/slideLayout" Target="../slideLayouts/slideLayout533.xml"/><Relationship Id="rId24" Type="http://schemas.openxmlformats.org/officeDocument/2006/relationships/slideLayout" Target="../slideLayouts/slideLayout546.xml"/><Relationship Id="rId32" Type="http://schemas.openxmlformats.org/officeDocument/2006/relationships/slideLayout" Target="../slideLayouts/slideLayout554.xml"/><Relationship Id="rId37" Type="http://schemas.openxmlformats.org/officeDocument/2006/relationships/slideLayout" Target="../slideLayouts/slideLayout559.xml"/><Relationship Id="rId40" Type="http://schemas.openxmlformats.org/officeDocument/2006/relationships/slideLayout" Target="../slideLayouts/slideLayout562.xml"/><Relationship Id="rId45" Type="http://schemas.openxmlformats.org/officeDocument/2006/relationships/slideLayout" Target="../slideLayouts/slideLayout567.xml"/><Relationship Id="rId53" Type="http://schemas.openxmlformats.org/officeDocument/2006/relationships/slideLayout" Target="../slideLayouts/slideLayout575.xml"/><Relationship Id="rId58" Type="http://schemas.openxmlformats.org/officeDocument/2006/relationships/theme" Target="../theme/theme10.xml"/><Relationship Id="rId5" Type="http://schemas.openxmlformats.org/officeDocument/2006/relationships/slideLayout" Target="../slideLayouts/slideLayout527.xml"/><Relationship Id="rId15" Type="http://schemas.openxmlformats.org/officeDocument/2006/relationships/slideLayout" Target="../slideLayouts/slideLayout537.xml"/><Relationship Id="rId23" Type="http://schemas.openxmlformats.org/officeDocument/2006/relationships/slideLayout" Target="../slideLayouts/slideLayout545.xml"/><Relationship Id="rId28" Type="http://schemas.openxmlformats.org/officeDocument/2006/relationships/slideLayout" Target="../slideLayouts/slideLayout550.xml"/><Relationship Id="rId36" Type="http://schemas.openxmlformats.org/officeDocument/2006/relationships/slideLayout" Target="../slideLayouts/slideLayout558.xml"/><Relationship Id="rId49" Type="http://schemas.openxmlformats.org/officeDocument/2006/relationships/slideLayout" Target="../slideLayouts/slideLayout571.xml"/><Relationship Id="rId57" Type="http://schemas.openxmlformats.org/officeDocument/2006/relationships/slideLayout" Target="../slideLayouts/slideLayout579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532.xml"/><Relationship Id="rId19" Type="http://schemas.openxmlformats.org/officeDocument/2006/relationships/slideLayout" Target="../slideLayouts/slideLayout541.xml"/><Relationship Id="rId31" Type="http://schemas.openxmlformats.org/officeDocument/2006/relationships/slideLayout" Target="../slideLayouts/slideLayout553.xml"/><Relationship Id="rId44" Type="http://schemas.openxmlformats.org/officeDocument/2006/relationships/slideLayout" Target="../slideLayouts/slideLayout566.xml"/><Relationship Id="rId52" Type="http://schemas.openxmlformats.org/officeDocument/2006/relationships/slideLayout" Target="../slideLayouts/slideLayout574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526.xml"/><Relationship Id="rId9" Type="http://schemas.openxmlformats.org/officeDocument/2006/relationships/slideLayout" Target="../slideLayouts/slideLayout531.xml"/><Relationship Id="rId14" Type="http://schemas.openxmlformats.org/officeDocument/2006/relationships/slideLayout" Target="../slideLayouts/slideLayout536.xml"/><Relationship Id="rId22" Type="http://schemas.openxmlformats.org/officeDocument/2006/relationships/slideLayout" Target="../slideLayouts/slideLayout544.xml"/><Relationship Id="rId27" Type="http://schemas.openxmlformats.org/officeDocument/2006/relationships/slideLayout" Target="../slideLayouts/slideLayout549.xml"/><Relationship Id="rId30" Type="http://schemas.openxmlformats.org/officeDocument/2006/relationships/slideLayout" Target="../slideLayouts/slideLayout552.xml"/><Relationship Id="rId35" Type="http://schemas.openxmlformats.org/officeDocument/2006/relationships/slideLayout" Target="../slideLayouts/slideLayout557.xml"/><Relationship Id="rId43" Type="http://schemas.openxmlformats.org/officeDocument/2006/relationships/slideLayout" Target="../slideLayouts/slideLayout565.xml"/><Relationship Id="rId48" Type="http://schemas.openxmlformats.org/officeDocument/2006/relationships/slideLayout" Target="../slideLayouts/slideLayout570.xml"/><Relationship Id="rId56" Type="http://schemas.openxmlformats.org/officeDocument/2006/relationships/slideLayout" Target="../slideLayouts/slideLayout578.xml"/><Relationship Id="rId8" Type="http://schemas.openxmlformats.org/officeDocument/2006/relationships/slideLayout" Target="../slideLayouts/slideLayout530.xml"/><Relationship Id="rId51" Type="http://schemas.openxmlformats.org/officeDocument/2006/relationships/slideLayout" Target="../slideLayouts/slideLayout573.xml"/><Relationship Id="rId3" Type="http://schemas.openxmlformats.org/officeDocument/2006/relationships/slideLayout" Target="../slideLayouts/slideLayout525.xml"/><Relationship Id="rId12" Type="http://schemas.openxmlformats.org/officeDocument/2006/relationships/slideLayout" Target="../slideLayouts/slideLayout534.xml"/><Relationship Id="rId17" Type="http://schemas.openxmlformats.org/officeDocument/2006/relationships/slideLayout" Target="../slideLayouts/slideLayout539.xml"/><Relationship Id="rId25" Type="http://schemas.openxmlformats.org/officeDocument/2006/relationships/slideLayout" Target="../slideLayouts/slideLayout547.xml"/><Relationship Id="rId33" Type="http://schemas.openxmlformats.org/officeDocument/2006/relationships/slideLayout" Target="../slideLayouts/slideLayout555.xml"/><Relationship Id="rId38" Type="http://schemas.openxmlformats.org/officeDocument/2006/relationships/slideLayout" Target="../slideLayouts/slideLayout560.xml"/><Relationship Id="rId46" Type="http://schemas.openxmlformats.org/officeDocument/2006/relationships/slideLayout" Target="../slideLayouts/slideLayout568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7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3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4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42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  <p:sldLayoutId id="2147484454" r:id="rId14"/>
    <p:sldLayoutId id="2147484455" r:id="rId15"/>
    <p:sldLayoutId id="2147484456" r:id="rId16"/>
    <p:sldLayoutId id="2147484457" r:id="rId17"/>
    <p:sldLayoutId id="2147484458" r:id="rId18"/>
    <p:sldLayoutId id="2147484459" r:id="rId19"/>
    <p:sldLayoutId id="2147484460" r:id="rId20"/>
    <p:sldLayoutId id="2147484461" r:id="rId21"/>
    <p:sldLayoutId id="2147484462" r:id="rId22"/>
    <p:sldLayoutId id="2147484463" r:id="rId23"/>
    <p:sldLayoutId id="2147484464" r:id="rId24"/>
    <p:sldLayoutId id="2147484465" r:id="rId25"/>
    <p:sldLayoutId id="2147484466" r:id="rId26"/>
    <p:sldLayoutId id="2147484467" r:id="rId27"/>
    <p:sldLayoutId id="2147484468" r:id="rId28"/>
    <p:sldLayoutId id="2147484469" r:id="rId29"/>
    <p:sldLayoutId id="2147484470" r:id="rId30"/>
    <p:sldLayoutId id="2147484471" r:id="rId31"/>
    <p:sldLayoutId id="2147484472" r:id="rId32"/>
    <p:sldLayoutId id="2147484473" r:id="rId33"/>
    <p:sldLayoutId id="2147484474" r:id="rId34"/>
    <p:sldLayoutId id="2147484475" r:id="rId35"/>
    <p:sldLayoutId id="2147484476" r:id="rId36"/>
    <p:sldLayoutId id="2147484477" r:id="rId37"/>
    <p:sldLayoutId id="2147484478" r:id="rId38"/>
    <p:sldLayoutId id="2147484479" r:id="rId39"/>
    <p:sldLayoutId id="2147484480" r:id="rId40"/>
    <p:sldLayoutId id="2147484481" r:id="rId41"/>
    <p:sldLayoutId id="2147484482" r:id="rId42"/>
    <p:sldLayoutId id="2147484483" r:id="rId43"/>
    <p:sldLayoutId id="2147484484" r:id="rId44"/>
    <p:sldLayoutId id="2147484485" r:id="rId45"/>
    <p:sldLayoutId id="2147484486" r:id="rId46"/>
    <p:sldLayoutId id="2147484487" r:id="rId47"/>
    <p:sldLayoutId id="2147484488" r:id="rId48"/>
    <p:sldLayoutId id="2147484489" r:id="rId49"/>
    <p:sldLayoutId id="2147484490" r:id="rId50"/>
    <p:sldLayoutId id="2147484491" r:id="rId51"/>
    <p:sldLayoutId id="2147484492" r:id="rId52"/>
    <p:sldLayoutId id="2147484493" r:id="rId53"/>
    <p:sldLayoutId id="2147484494" r:id="rId54"/>
    <p:sldLayoutId id="2147484495" r:id="rId55"/>
    <p:sldLayoutId id="2147484496" r:id="rId56"/>
    <p:sldLayoutId id="2147484497" r:id="rId57"/>
  </p:sldLayoutIdLst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6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554155" y="216352"/>
            <a:ext cx="1118212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34" y="256279"/>
            <a:ext cx="89885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723738" y="1206045"/>
            <a:ext cx="4964299" cy="1645304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spc="5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80" algn="ctr">
              <a:spcAft>
                <a:spcPts val="120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yonaki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guruhcha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Atom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Oltin</a:t>
            </a:r>
            <a:r>
              <a:rPr lang="en-US" dirty="0" smtClean="0"/>
              <a:t> </a:t>
            </a:r>
            <a:r>
              <a:rPr lang="en-US" dirty="0" err="1" smtClean="0"/>
              <a:t>konlari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7437" y="994618"/>
            <a:ext cx="3024336" cy="1538883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Markaziy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Qizilqumdagi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Muruntov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konida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konlari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Navoiy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Namangan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viloyatlarida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987" y="590537"/>
            <a:ext cx="2178042" cy="117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987" y="1764060"/>
            <a:ext cx="217804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53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600" spc="-6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8062" y="873714"/>
            <a:ext cx="3240360" cy="1957972"/>
          </a:xfrm>
        </p:spPr>
        <p:txBody>
          <a:bodyPr/>
          <a:lstStyle/>
          <a:p>
            <a:pPr marL="25400" marR="381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6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insonlarga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qadimdan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metal­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lardan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biridir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Misning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qalay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qilgan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qotishmasi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bronza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qadimda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turli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haykallar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qurol-aslahalar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ro‘zg‘or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buyumlari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ishlatilib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kelingan</a:t>
            </a:r>
            <a:r>
              <a:rPr lang="en-US" sz="16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805" y="635597"/>
            <a:ext cx="2016224" cy="113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805" y="1779183"/>
            <a:ext cx="2016224" cy="124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5941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2594627" cy="1846659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oz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ba’zan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tug‘ma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ya’ni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sof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49"/>
          <a:stretch/>
        </p:blipFill>
        <p:spPr bwMode="auto">
          <a:xfrm>
            <a:off x="4386004" y="573256"/>
            <a:ext cx="1296143" cy="90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23"/>
          <a:stretch/>
        </p:blipFill>
        <p:spPr bwMode="auto">
          <a:xfrm>
            <a:off x="2908880" y="913770"/>
            <a:ext cx="1512168" cy="112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146" y="2086041"/>
            <a:ext cx="1368152" cy="96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51244" y="2087276"/>
            <a:ext cx="504054" cy="26686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/>
              </a:rPr>
              <a:t>CuS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9863" y="1398549"/>
            <a:ext cx="2879725" cy="4414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23741" y="1550429"/>
            <a:ext cx="1295847" cy="441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30185" y="1721811"/>
            <a:ext cx="728129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CuSO</a:t>
            </a:r>
            <a:r>
              <a:rPr lang="en-US" sz="700" dirty="0" smtClean="0"/>
              <a:t>4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14222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Misning</a:t>
            </a:r>
            <a:r>
              <a:rPr lang="en-US" dirty="0" smtClean="0"/>
              <a:t> </a:t>
            </a:r>
            <a:r>
              <a:rPr lang="en-US" dirty="0" err="1" smtClean="0"/>
              <a:t>birikmalari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8907501"/>
              </p:ext>
            </p:extLst>
          </p:nvPr>
        </p:nvGraphicFramePr>
        <p:xfrm>
          <a:off x="143421" y="712673"/>
          <a:ext cx="3744416" cy="165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924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Cu</a:t>
                      </a:r>
                      <a:r>
                        <a:rPr lang="ru-RU" sz="1800" b="1" baseline="-25000" dirty="0">
                          <a:effectLst/>
                        </a:rPr>
                        <a:t>2</a:t>
                      </a:r>
                      <a:r>
                        <a:rPr lang="ru-RU" sz="1800" b="1" dirty="0">
                          <a:effectLst/>
                        </a:rPr>
                        <a:t>O </a:t>
                      </a:r>
                      <a:r>
                        <a:rPr lang="ru-RU" sz="1800" b="1" dirty="0" smtClean="0">
                          <a:effectLst/>
                        </a:rPr>
                        <a:t>– </a:t>
                      </a:r>
                      <a:r>
                        <a:rPr lang="ru-RU" sz="1800" b="1" dirty="0" err="1">
                          <a:effectLst/>
                        </a:rPr>
                        <a:t>kuprit</a:t>
                      </a:r>
                      <a:r>
                        <a:rPr lang="ru-RU" sz="1800" b="1" dirty="0">
                          <a:effectLst/>
                        </a:rPr>
                        <a:t>,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996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Cu</a:t>
                      </a:r>
                      <a:r>
                        <a:rPr lang="ru-RU" sz="1800" b="1" baseline="-25000" dirty="0">
                          <a:effectLst/>
                        </a:rPr>
                        <a:t>2</a:t>
                      </a:r>
                      <a:r>
                        <a:rPr lang="ru-RU" sz="1800" b="1" dirty="0">
                          <a:effectLst/>
                        </a:rPr>
                        <a:t>S; </a:t>
                      </a:r>
                      <a:r>
                        <a:rPr lang="ru-RU" sz="1800" b="1" dirty="0" err="1">
                          <a:effectLst/>
                        </a:rPr>
                        <a:t>mis</a:t>
                      </a:r>
                      <a:r>
                        <a:rPr lang="ru-RU" sz="1800" b="1" dirty="0">
                          <a:effectLst/>
                        </a:rPr>
                        <a:t> </a:t>
                      </a:r>
                      <a:r>
                        <a:rPr lang="ru-RU" sz="1800" b="1" dirty="0" err="1" smtClean="0">
                          <a:effectLst/>
                        </a:rPr>
                        <a:t>yaltiro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g‘i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xalkozin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89">
                <a:tc>
                  <a:txBody>
                    <a:bodyPr/>
                    <a:lstStyle/>
                    <a:p>
                      <a:pPr marL="3810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effectLst/>
                        </a:rPr>
                        <a:t>CuFeS</a:t>
                      </a:r>
                      <a:r>
                        <a:rPr lang="ru-RU" sz="1800" b="1" baseline="-25000" dirty="0">
                          <a:effectLst/>
                        </a:rPr>
                        <a:t>2</a:t>
                      </a:r>
                      <a:r>
                        <a:rPr lang="ru-RU" sz="1800" b="1" dirty="0">
                          <a:effectLst/>
                        </a:rPr>
                        <a:t>  – </a:t>
                      </a:r>
                      <a:r>
                        <a:rPr lang="ru-RU" sz="1800" b="1" dirty="0" err="1" smtClean="0">
                          <a:effectLst/>
                        </a:rPr>
                        <a:t>mis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kolchedan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89"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effectLst/>
                        </a:rPr>
                        <a:t>(</a:t>
                      </a:r>
                      <a:r>
                        <a:rPr lang="ru-RU" sz="1800" b="1" dirty="0" err="1" smtClean="0">
                          <a:effectLst/>
                        </a:rPr>
                        <a:t>CuOH</a:t>
                      </a:r>
                      <a:r>
                        <a:rPr lang="ru-RU" sz="1800" b="1" dirty="0" smtClean="0">
                          <a:effectLst/>
                        </a:rPr>
                        <a:t>)</a:t>
                      </a:r>
                      <a:r>
                        <a:rPr lang="ru-RU" sz="1800" b="1" baseline="-25000" dirty="0" smtClean="0">
                          <a:effectLst/>
                        </a:rPr>
                        <a:t>2</a:t>
                      </a:r>
                      <a:r>
                        <a:rPr lang="ru-RU" sz="1800" b="1" dirty="0" smtClean="0">
                          <a:effectLst/>
                        </a:rPr>
                        <a:t>CO</a:t>
                      </a:r>
                      <a:r>
                        <a:rPr lang="ru-RU" sz="1800" b="1" baseline="-25000" dirty="0" smtClean="0">
                          <a:effectLst/>
                        </a:rPr>
                        <a:t>3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malaxit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38100"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78" y="2124100"/>
            <a:ext cx="1435651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511" y="2124100"/>
            <a:ext cx="2323325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263080"/>
            <a:ext cx="1450447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25" y="581658"/>
            <a:ext cx="967458" cy="678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 flipH="1">
            <a:off x="4031853" y="2173248"/>
            <a:ext cx="936104" cy="30777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CuFeS</a:t>
            </a:r>
            <a:r>
              <a:rPr lang="ru-RU" sz="1400" b="1" baseline="-25000" dirty="0">
                <a:solidFill>
                  <a:prstClr val="black"/>
                </a:solidFill>
              </a:rPr>
              <a:t>2</a:t>
            </a:r>
            <a:endParaRPr lang="ru-RU" sz="105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07917" y="1332012"/>
            <a:ext cx="1039466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Cu</a:t>
            </a:r>
            <a:r>
              <a:rPr lang="ru-RU" sz="1600" b="1" baseline="-25000" dirty="0">
                <a:solidFill>
                  <a:prstClr val="black"/>
                </a:solidFill>
              </a:rPr>
              <a:t>2</a:t>
            </a:r>
            <a:r>
              <a:rPr lang="ru-RU" sz="1600" b="1" dirty="0">
                <a:solidFill>
                  <a:prstClr val="black"/>
                </a:solidFill>
              </a:rPr>
              <a:t>O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65493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spc="-6" dirty="0" err="1">
                <a:solidFill>
                  <a:schemeClr val="bg1"/>
                </a:solidFill>
                <a:latin typeface="Times New Roman"/>
                <a:ea typeface="Times New Roman"/>
              </a:rPr>
              <a:t>Olinishi</a:t>
            </a:r>
            <a:r>
              <a:rPr lang="en-US" sz="2800" spc="-6" dirty="0">
                <a:solidFill>
                  <a:schemeClr val="bg1"/>
                </a:solidFill>
                <a:latin typeface="Times New Roman"/>
                <a:ea typeface="Times New Roman"/>
              </a:rPr>
              <a:t>.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584080"/>
            <a:ext cx="5472608" cy="2546851"/>
          </a:xfrm>
        </p:spPr>
        <p:txBody>
          <a:bodyPr/>
          <a:lstStyle/>
          <a:p>
            <a:pPr marL="25400" marR="38100" indent="153988" algn="just">
              <a:spcBef>
                <a:spcPts val="0"/>
              </a:spcBef>
              <a:buNone/>
            </a:pP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Sanoatda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oksidlarini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ko‘mir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is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gazi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qaytarib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indent="153988">
              <a:spcBef>
                <a:spcPts val="0"/>
              </a:spcBef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38100" indent="153988" algn="just">
              <a:spcBef>
                <a:spcPts val="0"/>
              </a:spcBef>
              <a:buNone/>
            </a:pP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avval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Cu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 (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yaltirog‘i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rudasi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yon­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diriladi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indent="153988" algn="ctr">
              <a:spcBef>
                <a:spcPts val="0"/>
              </a:spcBef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2Cu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3O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1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2Cu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2SO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US" sz="11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153988">
              <a:spcBef>
                <a:spcPts val="0"/>
              </a:spcBef>
              <a:buNone/>
            </a:pPr>
            <a:endParaRPr lang="en-US" sz="1050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153988">
              <a:spcBef>
                <a:spcPts val="0"/>
              </a:spcBef>
              <a:buNone/>
            </a:pP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(Cu</a:t>
            </a:r>
            <a:r>
              <a:rPr lang="en-US" sz="16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O)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mahsulot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yaltirog‘i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o‘zaro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indent="153988">
              <a:spcBef>
                <a:spcPts val="0"/>
              </a:spcBef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25400" indent="153988" algn="ctr">
              <a:spcBef>
                <a:spcPts val="0"/>
              </a:spcBef>
              <a:buNone/>
              <a:tabLst>
                <a:tab pos="317500" algn="l"/>
              </a:tabLst>
            </a:pP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2Cu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+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S=6Cu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indent="153988" algn="just">
              <a:spcBef>
                <a:spcPts val="0"/>
              </a:spcBef>
              <a:buNone/>
            </a:pP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Ni, Ag, Au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‘­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shimchalar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Toza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qilinadi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89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085" y="97269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Fizikaviy</a:t>
            </a:r>
            <a:r>
              <a:rPr lang="en-US" sz="2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2703895" cy="1846659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qizil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elastik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xossaga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tokini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issiqlikni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o‘tkazadi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Картинки по запросу &quot;Cu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611932"/>
            <a:ext cx="2311482" cy="132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&quot;Cu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1980084"/>
            <a:ext cx="237626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941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88519"/>
            <a:ext cx="4968045" cy="386260"/>
          </a:xfrm>
        </p:spPr>
        <p:txBody>
          <a:bodyPr>
            <a:normAutofit/>
          </a:bodyPr>
          <a:lstStyle/>
          <a:p>
            <a:r>
              <a:rPr lang="en-US" sz="28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28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566579"/>
            <a:ext cx="5472608" cy="1157753"/>
          </a:xfrm>
        </p:spPr>
        <p:txBody>
          <a:bodyPr/>
          <a:lstStyle/>
          <a:p>
            <a:pPr marL="38100" indent="14128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6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nisbatan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passiv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odat­dagi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sharoitda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quruq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hatto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kislorodda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oksidlanmaydi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14128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Yuqori</a:t>
            </a:r>
            <a:r>
              <a:rPr lang="en-US" sz="16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haroratda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ko‘plab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oddiy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moddalar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6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1760623"/>
            <a:ext cx="1440160" cy="135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1" y="1760624"/>
            <a:ext cx="2724745" cy="131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264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8100" indent="288290">
              <a:lnSpc>
                <a:spcPct val="115000"/>
              </a:lnSpc>
              <a:spcAft>
                <a:spcPts val="0"/>
              </a:spcAft>
            </a:pPr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Oddiy</a:t>
            </a:r>
            <a:r>
              <a:rPr lang="en-US" sz="2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moddalar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24176" cy="1366528"/>
          </a:xfrm>
        </p:spPr>
        <p:txBody>
          <a:bodyPr/>
          <a:lstStyle/>
          <a:p>
            <a:pPr marL="0" lvl="0" indent="0" defTabSz="914400">
              <a:buClrTx/>
              <a:buNone/>
            </a:pPr>
            <a:r>
              <a:rPr lang="fr-FR" sz="2400" b="1" kern="1200" spc="0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Reaksiyalarni davom ettiring</a:t>
            </a:r>
            <a:r>
              <a:rPr lang="fr-FR" sz="24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</a:t>
            </a:r>
          </a:p>
          <a:p>
            <a:pPr marL="0" lvl="0" indent="0" defTabSz="914400">
              <a:buClrTx/>
              <a:buNone/>
            </a:pPr>
            <a:r>
              <a:rPr lang="fr-FR" sz="18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</a:t>
            </a:r>
            <a:r>
              <a:rPr lang="fr-FR" sz="18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Cl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8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…</a:t>
            </a:r>
          </a:p>
          <a:p>
            <a:pPr marL="0" lvl="0" indent="0" defTabSz="914400">
              <a:buClrTx/>
              <a:buNone/>
            </a:pPr>
            <a:r>
              <a:rPr lang="fr-FR" sz="18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+ O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8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…</a:t>
            </a:r>
          </a:p>
          <a:p>
            <a:pPr marL="0" lvl="0" indent="0" defTabSz="914400">
              <a:buClrTx/>
              <a:buNone/>
            </a:pPr>
            <a:r>
              <a:rPr lang="fr-FR" sz="18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+ S = </a:t>
            </a:r>
            <a:r>
              <a:rPr lang="fr-FR" sz="18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546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32269"/>
            <a:ext cx="5616029" cy="386260"/>
          </a:xfrm>
        </p:spPr>
        <p:txBody>
          <a:bodyPr>
            <a:normAutofit/>
          </a:bodyPr>
          <a:lstStyle/>
          <a:p>
            <a:r>
              <a:rPr lang="fr-FR" sz="2400" kern="12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Reaksiyalarni davom </a:t>
            </a:r>
            <a:r>
              <a:rPr lang="fr-FR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3351968" cy="1274195"/>
          </a:xfrm>
        </p:spPr>
        <p:txBody>
          <a:bodyPr/>
          <a:lstStyle/>
          <a:p>
            <a:pPr marL="0" lvl="0" indent="0" defTabSz="914400">
              <a:buClrTx/>
              <a:buNone/>
            </a:pP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Cu + O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Calibri"/>
              </a:rPr>
              <a:t>2</a:t>
            </a: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 + H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Calibri"/>
              </a:rPr>
              <a:t>2</a:t>
            </a: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O + CO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Calibri"/>
              </a:rPr>
              <a:t>2</a:t>
            </a: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 = …</a:t>
            </a:r>
          </a:p>
          <a:p>
            <a:pPr marL="0" lvl="0" indent="0" defTabSz="914400">
              <a:buClrTx/>
              <a:buNone/>
            </a:pP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Cu + H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Calibri"/>
              </a:rPr>
              <a:t>2</a:t>
            </a: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SO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Calibri"/>
              </a:rPr>
              <a:t>4</a:t>
            </a: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(kons.) = …</a:t>
            </a:r>
          </a:p>
          <a:p>
            <a:pPr marL="0" lvl="0" indent="0" defTabSz="914400">
              <a:buClrTx/>
              <a:buNone/>
            </a:pP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Cu + HNO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Calibri"/>
              </a:rPr>
              <a:t>3</a:t>
            </a: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(kons.) = …</a:t>
            </a:r>
          </a:p>
          <a:p>
            <a:pPr marL="0" lvl="0" indent="0" defTabSz="914400">
              <a:buClrTx/>
              <a:buNone/>
            </a:pP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Cu + HNO</a:t>
            </a:r>
            <a:r>
              <a:rPr lang="fr-FR" sz="1800" b="1" kern="1200" spc="0" baseline="-25000" dirty="0">
                <a:solidFill>
                  <a:srgbClr val="0070C0"/>
                </a:solidFill>
                <a:latin typeface="Calibri"/>
              </a:rPr>
              <a:t>3</a:t>
            </a:r>
            <a:r>
              <a:rPr lang="fr-FR" sz="1800" b="1" kern="1200" spc="0" dirty="0">
                <a:solidFill>
                  <a:srgbClr val="0070C0"/>
                </a:solidFill>
                <a:latin typeface="Calibri"/>
              </a:rPr>
              <a:t>(suyul.) = </a:t>
            </a:r>
            <a:r>
              <a:rPr lang="fr-FR" sz="1800" b="1" kern="1200" spc="0" dirty="0" smtClean="0">
                <a:solidFill>
                  <a:srgbClr val="0070C0"/>
                </a:solidFill>
                <a:latin typeface="Calibri"/>
              </a:rPr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614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Malaxitni</a:t>
            </a:r>
            <a: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spc="-6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bo‘lishi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96183" cy="1880002"/>
          </a:xfrm>
        </p:spPr>
        <p:txBody>
          <a:bodyPr/>
          <a:lstStyle/>
          <a:p>
            <a:pPr marL="38100" indent="22860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nam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uzoq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muddat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saqlansa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havodagi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bug‘lari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malaxitni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buyumlarining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sirti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yupqa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parda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qoplanadi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405"/>
              </a:lnSpc>
              <a:spcAft>
                <a:spcPts val="0"/>
              </a:spcAft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09512" marR="9906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2Cu + O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H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+ CO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CuCO</a:t>
            </a:r>
            <a:r>
              <a:rPr lang="en-US" sz="1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Cu(OH)</a:t>
            </a:r>
            <a:r>
              <a:rPr lang="en-US" sz="1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US" sz="14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09512" marR="99060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09512" marR="9906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CuOH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malaxit</a:t>
            </a:r>
            <a:r>
              <a:rPr lang="en-US" sz="1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39" y="1980084"/>
            <a:ext cx="1352498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22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445" y="683939"/>
            <a:ext cx="5256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0070C0"/>
                </a:solidFill>
              </a:rPr>
              <a:t>       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26614" y="64948"/>
            <a:ext cx="5616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guruhchasi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755948"/>
            <a:ext cx="1944216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668674"/>
            <a:ext cx="1842318" cy="13030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45" y="672745"/>
            <a:ext cx="1728191" cy="12948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359445" y="2124100"/>
            <a:ext cx="5088901" cy="1015663"/>
          </a:xfrm>
          <a:prstGeom prst="rect">
            <a:avLst/>
          </a:prstGeom>
          <a:solidFill>
            <a:srgbClr val="92D050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jadvalning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yonaki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guruhchasida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uchta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ment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96184" cy="1360309"/>
          </a:xfrm>
        </p:spPr>
        <p:txBody>
          <a:bodyPr/>
          <a:lstStyle/>
          <a:p>
            <a:pPr marL="3810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azot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yuqori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haroratda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kirishmaydi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440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1644"/>
            <a:ext cx="4895533" cy="386260"/>
          </a:xfrm>
        </p:spPr>
        <p:txBody>
          <a:bodyPr/>
          <a:lstStyle/>
          <a:p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788" y="579299"/>
            <a:ext cx="5540241" cy="1688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>
              <a:lnSpc>
                <a:spcPct val="113000"/>
              </a:lnSpc>
              <a:spcAft>
                <a:spcPts val="0"/>
              </a:spcAft>
            </a:pP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aktivlik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qatorida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vodoroddan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keyin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U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suyultirilgan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kirishmaydi</a:t>
            </a:r>
            <a:endParaRPr lang="ru-RU" sz="12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8100">
              <a:lnSpc>
                <a:spcPct val="114000"/>
              </a:lnSpc>
              <a:spcAft>
                <a:spcPts val="0"/>
              </a:spcAft>
            </a:pP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Konsentrlangan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kirishib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oltingugurt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(IV)-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oksidini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chiqaradi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200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55"/>
              </a:lnSpc>
              <a:spcAft>
                <a:spcPts val="0"/>
              </a:spcAft>
            </a:pP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7041" y="2335184"/>
            <a:ext cx="4597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 + 2H</a:t>
            </a:r>
            <a:r>
              <a:rPr lang="en-US" sz="18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8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=CuSO</a:t>
            </a:r>
            <a:r>
              <a:rPr lang="en-US" sz="18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SO</a:t>
            </a:r>
            <a:r>
              <a:rPr lang="en-US" sz="18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+2H</a:t>
            </a:r>
            <a:r>
              <a:rPr lang="en-US" sz="18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(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38195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5616029" cy="2052741"/>
          </a:xfrm>
        </p:spPr>
        <p:txBody>
          <a:bodyPr/>
          <a:lstStyle/>
          <a:p>
            <a:pPr marL="38100" indent="0">
              <a:lnSpc>
                <a:spcPct val="114000"/>
              </a:lnSpc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kislotaning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konsentratsiyasiga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qarab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0" algn="ctr">
              <a:lnSpc>
                <a:spcPct val="114000"/>
              </a:lnSpc>
              <a:buNone/>
            </a:pP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tur­licha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55"/>
              </a:lnSpc>
              <a:buNone/>
            </a:pP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26390" marR="1181100" indent="0">
              <a:buNone/>
            </a:pP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 + 4HNO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Cu(NO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+ 2NO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+ 2H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(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845"/>
              </a:lnSpc>
              <a:buNone/>
            </a:pP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100" b="1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26390" marR="1054100" indent="0">
              <a:lnSpc>
                <a:spcPct val="107000"/>
              </a:lnSpc>
              <a:buNone/>
            </a:pP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3Cu + 8HNO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1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3Cu(NO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+ 2NO + 4H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(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317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835" y="97269"/>
            <a:ext cx="4895533" cy="386260"/>
          </a:xfrm>
        </p:spPr>
        <p:txBody>
          <a:bodyPr>
            <a:noAutofit/>
          </a:bodyPr>
          <a:lstStyle/>
          <a:p>
            <a:r>
              <a:rPr lang="en-US" sz="24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24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(II)-</a:t>
            </a:r>
            <a:r>
              <a:rPr lang="en-US" sz="24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668807"/>
            <a:ext cx="5296184" cy="2089033"/>
          </a:xfrm>
        </p:spPr>
        <p:txBody>
          <a:bodyPr/>
          <a:lstStyle/>
          <a:p>
            <a:pPr marL="25400" marR="127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(II)-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qaytaruvchilar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metallini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ctr">
              <a:lnSpc>
                <a:spcPts val="1755"/>
              </a:lnSpc>
              <a:spcAft>
                <a:spcPts val="0"/>
              </a:spcAft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en-US" sz="105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CuO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H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Cu + H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O;</a:t>
            </a:r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endParaRPr lang="en-US" sz="105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96812" indent="0" algn="ctr">
              <a:spcAft>
                <a:spcPts val="0"/>
              </a:spcAft>
              <a:buNone/>
              <a:tabLst>
                <a:tab pos="2755900" algn="l"/>
              </a:tabLst>
            </a:pP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CuO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 = Cu + CO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400"/>
              </a:lnSpc>
              <a:spcAft>
                <a:spcPts val="0"/>
              </a:spcAft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ctr">
              <a:lnSpc>
                <a:spcPts val="1470"/>
              </a:lnSpc>
              <a:spcAft>
                <a:spcPts val="0"/>
              </a:spcAft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CuO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H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CuSO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H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</a:p>
          <a:p>
            <a:pPr marL="0" indent="0" algn="ctr">
              <a:lnSpc>
                <a:spcPts val="1470"/>
              </a:lnSpc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CuO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+ 2HCl = CuCl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H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606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84144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24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24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II)-</a:t>
            </a:r>
            <a:r>
              <a:rPr lang="en-US" sz="2400" spc="-6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gidroksidi</a:t>
            </a:r>
            <a:r>
              <a:rPr lang="en-US" sz="2400" spc="-6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spc="-6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Cu(OH)</a:t>
            </a:r>
            <a:r>
              <a:rPr lang="en-US" sz="2800" spc="-6" baseline="-25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4087" y="719705"/>
            <a:ext cx="5368191" cy="2089162"/>
          </a:xfrm>
        </p:spPr>
        <p:txBody>
          <a:bodyPr/>
          <a:lstStyle/>
          <a:p>
            <a:pPr marL="196812" indent="0">
              <a:buNone/>
            </a:pP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erimaydigan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havorangli</a:t>
            </a: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asoslarga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reaksiyalarni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345"/>
              </a:lnSpc>
              <a:spcAft>
                <a:spcPts val="0"/>
              </a:spcAft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996912" indent="0"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Cu(OH)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H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CuSO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+ 2H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685"/>
              </a:lnSpc>
              <a:spcAft>
                <a:spcPts val="0"/>
              </a:spcAft>
              <a:buNone/>
            </a:pPr>
            <a:r>
              <a:rPr lang="en-US" sz="105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indent="0" algn="just">
              <a:lnSpc>
                <a:spcPct val="114000"/>
              </a:lnSpc>
              <a:spcAft>
                <a:spcPts val="0"/>
              </a:spcAft>
              <a:buNone/>
            </a:pP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(II)-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gidroksidni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misning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eriydigan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valentli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tuzlariga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ettiriladi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40"/>
              </a:lnSpc>
              <a:spcAft>
                <a:spcPts val="0"/>
              </a:spcAft>
              <a:buNone/>
            </a:pPr>
            <a:r>
              <a:rPr lang="en-US" sz="105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96812" indent="0" algn="ctr">
              <a:spcAft>
                <a:spcPts val="0"/>
              </a:spcAft>
              <a:buNone/>
              <a:tabLst>
                <a:tab pos="2032000" algn="l"/>
              </a:tabLst>
            </a:pP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CuSO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+ 2NaOH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=Cu(OH)</a:t>
            </a:r>
            <a:r>
              <a:rPr lang="en-US" sz="1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Na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506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Tuzlarning</a:t>
            </a:r>
            <a:r>
              <a:rPr lang="en-US" sz="2000" dirty="0" smtClean="0"/>
              <a:t> </a:t>
            </a:r>
            <a:r>
              <a:rPr lang="en-US" sz="2000" dirty="0" err="1" smtClean="0"/>
              <a:t>ranglari</a:t>
            </a:r>
            <a:r>
              <a:rPr lang="en-US" sz="2000" dirty="0" smtClean="0"/>
              <a:t> </a:t>
            </a:r>
            <a:r>
              <a:rPr lang="en-US" sz="2000" dirty="0" err="1" smtClean="0"/>
              <a:t>turli</a:t>
            </a:r>
            <a:r>
              <a:rPr lang="en-US" sz="2000" dirty="0" smtClean="0"/>
              <a:t> </a:t>
            </a:r>
            <a:r>
              <a:rPr lang="en-US" sz="2000" dirty="0" err="1" smtClean="0"/>
              <a:t>xil</a:t>
            </a:r>
            <a:r>
              <a:rPr lang="en-US" sz="2000" dirty="0" smtClean="0"/>
              <a:t> </a:t>
            </a:r>
            <a:r>
              <a:rPr lang="en-US" sz="2000" dirty="0" err="1" smtClean="0"/>
              <a:t>bo‘ladi</a:t>
            </a:r>
            <a:r>
              <a:rPr lang="en-US" sz="2000" dirty="0" smtClean="0"/>
              <a:t>.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683940"/>
            <a:ext cx="5368192" cy="2320315"/>
          </a:xfrm>
        </p:spPr>
        <p:txBody>
          <a:bodyPr/>
          <a:lstStyle/>
          <a:p>
            <a:pPr marL="25400" marR="12700" indent="0" algn="just"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(II)-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(CuSO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</a:t>
            </a:r>
          </a:p>
          <a:p>
            <a:pPr marL="25400" marR="12700" indent="0" algn="just"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kukun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kristallgidrati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(CuSO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2800" b="1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5H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O)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kuporosi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8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12700" indent="0" algn="just"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ko‘k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kristall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moddadir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indent="0" algn="just">
              <a:lnSpc>
                <a:spcPct val="111000"/>
              </a:lnSpc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(II)-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CuCl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2H 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O)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yashil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</a:p>
          <a:p>
            <a:pPr marL="25400" marR="12700" indent="0">
              <a:lnSpc>
                <a:spcPct val="111000"/>
              </a:lnSpc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(II)-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(Cu(NO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800" b="1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3H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O)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ko‘k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moddalardir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736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Ishlatilishi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84804" y="655682"/>
            <a:ext cx="5400599" cy="2154436"/>
          </a:xfrm>
        </p:spPr>
        <p:txBody>
          <a:bodyPr/>
          <a:lstStyle/>
          <a:p>
            <a:pPr marL="0" lvl="0" indent="179388" algn="just" defTabSz="575895">
              <a:spcBef>
                <a:spcPts val="0"/>
              </a:spcBef>
              <a:buClrTx/>
              <a:buNone/>
            </a:pP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Tuproqda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misning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yetishmasligi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o‘simliklarning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o‘sishi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,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rivoj­lanishi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­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va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hosildorligiga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jiddiy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ta’sir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ko‘rsatadi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. U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o‘simliklarda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­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sodir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bo‘ladigan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fotosintez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jarayonida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ishtirok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etadi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. </a:t>
            </a:r>
            <a:endParaRPr lang="en-US" sz="2000" kern="1200" spc="0" dirty="0" smtClean="0">
              <a:solidFill>
                <a:srgbClr val="0070C0"/>
              </a:solidFill>
              <a:latin typeface="Open Sans Light"/>
              <a:cs typeface="+mn-cs"/>
            </a:endParaRPr>
          </a:p>
          <a:p>
            <a:pPr marL="0" lvl="0" indent="179388" algn="just" defTabSz="575895">
              <a:spcBef>
                <a:spcPts val="0"/>
              </a:spcBef>
              <a:buClrTx/>
              <a:buNone/>
            </a:pP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O‘sim­liklarning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­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azotni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o‘zlashtirishida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va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ularda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uglevod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,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kraxmal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,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oqsil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moddalarini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sintez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 smtClean="0">
                <a:solidFill>
                  <a:srgbClr val="0070C0"/>
                </a:solidFill>
                <a:latin typeface="Open Sans Light"/>
                <a:cs typeface="+mn-cs"/>
              </a:rPr>
              <a:t>bo‘lishida</a:t>
            </a:r>
            <a:r>
              <a:rPr lang="en-US" sz="2000" kern="1200" spc="0" dirty="0" smtClean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muhim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ahamiyatga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 </a:t>
            </a:r>
            <a:r>
              <a:rPr lang="en-US" sz="2000" kern="1200" spc="0" dirty="0" err="1">
                <a:solidFill>
                  <a:srgbClr val="0070C0"/>
                </a:solidFill>
                <a:latin typeface="Open Sans Light"/>
                <a:cs typeface="+mn-cs"/>
              </a:rPr>
              <a:t>ega</a:t>
            </a:r>
            <a:r>
              <a:rPr lang="en-US" sz="2000" kern="1200" spc="0" dirty="0">
                <a:solidFill>
                  <a:srgbClr val="0070C0"/>
                </a:solidFill>
                <a:latin typeface="Open Sans Light"/>
                <a:cs typeface="+mn-cs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68563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Ishlatilishi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719705"/>
            <a:ext cx="5472608" cy="2168992"/>
          </a:xfrm>
        </p:spPr>
        <p:txBody>
          <a:bodyPr/>
          <a:lstStyle/>
          <a:p>
            <a:pPr marL="38100" indent="141288" algn="just">
              <a:lnSpc>
                <a:spcPct val="109000"/>
              </a:lnSpc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qishloq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xo‘jaligi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ekinlari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zararkunanda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­­lariga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qarshi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ishlatiladigan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vositalardir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8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141288" algn="just">
              <a:lnSpc>
                <a:spcPct val="109000"/>
              </a:lnSpc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Masalan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kuporosi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(CuSO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.5H</a:t>
            </a:r>
            <a:r>
              <a:rPr lang="en-US" sz="1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O)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so‘ndirilgan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aralashmasi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o‘sim­lik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zararkunandalariga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qarshi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ishlatiladigan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vositalardan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biridir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(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pestitsid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Ishlatilishi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65296" y="683940"/>
            <a:ext cx="5472608" cy="2054217"/>
          </a:xfrm>
        </p:spPr>
        <p:txBody>
          <a:bodyPr/>
          <a:lstStyle/>
          <a:p>
            <a:pPr marL="38100" indent="0" algn="ctr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kuporosi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mochevinalarning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aralashmasi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mis-kaliy-azotli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mikroo‘g‘itdir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Misning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turli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xildagi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bo‘yoqlar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tayyorlashda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qo‘llaniladi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850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9485" y="10787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683940"/>
            <a:ext cx="5400600" cy="1911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Darslikdagi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28-mavzuni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tegishli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atamalar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yozish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o‘rganish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Ishqoriy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metallarning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atom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misning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atom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tuzilishini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solishtiring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farqni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ko‘rdingiz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10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gramm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(II)-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oksid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aralashmasini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eritish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xlorid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kislotaning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20%li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eritmasidan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36,5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gramm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sarflandi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aralashma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tarkibidagimisning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ulushini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hisoblang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03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5184071" cy="615553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Metallarning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aktivlik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qatorida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vodoroddan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keyin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turadi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Metallik</a:t>
            </a:r>
            <a:r>
              <a:rPr lang="en-US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xossasi</a:t>
            </a:r>
            <a:r>
              <a:rPr lang="en-US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28395" y="-953983"/>
            <a:ext cx="88716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421" y="2356951"/>
            <a:ext cx="5472608" cy="653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ctr">
              <a:lnSpc>
                <a:spcPct val="118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kislotalardan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vodorodni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siqib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olmaydi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1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41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Xossalari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3060" y="881380"/>
            <a:ext cx="3528392" cy="1754326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bolg‘alanuvchan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ayniqsa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bolg‘alanadi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tokini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o‘tkazuv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­­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chanligi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qatorida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kamayib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bora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625" y="2124100"/>
            <a:ext cx="1280843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292" y="611932"/>
            <a:ext cx="1584176" cy="144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27493" y="1551050"/>
            <a:ext cx="216024" cy="36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625" y="1497299"/>
            <a:ext cx="275993" cy="467541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73325" y="1581094"/>
            <a:ext cx="569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C000"/>
                </a:solidFill>
              </a:rPr>
              <a:t>Cu</a:t>
            </a:r>
            <a:endParaRPr lang="ru-RU" sz="1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88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dirty="0" err="1"/>
              <a:t>Kimyoviy</a:t>
            </a:r>
            <a:r>
              <a:rPr lang="en-US" sz="1600" dirty="0"/>
              <a:t> </a:t>
            </a:r>
            <a:r>
              <a:rPr lang="en-US" sz="1600" dirty="0" err="1"/>
              <a:t>elementlar</a:t>
            </a:r>
            <a:r>
              <a:rPr lang="en-US" sz="1600" dirty="0"/>
              <a:t> </a:t>
            </a:r>
            <a:r>
              <a:rPr lang="en-US" sz="1600" dirty="0" err="1"/>
              <a:t>davriy</a:t>
            </a:r>
            <a:r>
              <a:rPr lang="en-US" sz="1600" dirty="0"/>
              <a:t> </a:t>
            </a:r>
            <a:r>
              <a:rPr lang="en-US" sz="1600" dirty="0" err="1"/>
              <a:t>jadvalida</a:t>
            </a:r>
            <a:r>
              <a:rPr lang="en-US" sz="1600" dirty="0"/>
              <a:t> </a:t>
            </a:r>
            <a:r>
              <a:rPr lang="en-US" sz="1600" dirty="0" err="1"/>
              <a:t>joylashgan</a:t>
            </a:r>
            <a:r>
              <a:rPr lang="en-US" sz="1600" dirty="0"/>
              <a:t> </a:t>
            </a:r>
            <a:r>
              <a:rPr lang="en-US" sz="1600" dirty="0" err="1"/>
              <a:t>o‘rni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atom </a:t>
            </a:r>
            <a:r>
              <a:rPr lang="en-US" sz="1600" dirty="0" err="1"/>
              <a:t>tuzilishi</a:t>
            </a:r>
            <a:r>
              <a:rPr lang="en-US" sz="1600" dirty="0"/>
              <a:t>. 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64712" y="601654"/>
            <a:ext cx="5440200" cy="1661993"/>
          </a:xfrm>
        </p:spPr>
        <p:txBody>
          <a:bodyPr/>
          <a:lstStyle/>
          <a:p>
            <a:pPr marL="38100" indent="0" algn="just">
              <a:spcBef>
                <a:spcPts val="0"/>
              </a:spcBef>
              <a:buNone/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davriy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jadvalida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4-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5-qator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yonaki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guruhchasida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tartib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raqami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29.</a:t>
            </a:r>
          </a:p>
          <a:p>
            <a:pPr marL="38100" indent="0" algn="just">
              <a:spcBef>
                <a:spcPts val="0"/>
              </a:spcBef>
              <a:buNone/>
            </a:pPr>
            <a:r>
              <a:rPr lang="en-US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Nisbiy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atom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massasi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63,546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8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0" algn="ctr"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Atom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tuzilishi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Cu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+29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2)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8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)18) 1)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1s</a:t>
            </a:r>
            <a:r>
              <a:rPr lang="en-US" sz="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2s</a:t>
            </a:r>
            <a:r>
              <a:rPr lang="en-US" sz="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2p</a:t>
            </a:r>
            <a:r>
              <a:rPr lang="en-US" sz="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3s</a:t>
            </a:r>
            <a:r>
              <a:rPr lang="en-US" sz="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3p</a:t>
            </a:r>
            <a:r>
              <a:rPr lang="en-US" sz="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3d</a:t>
            </a:r>
            <a:r>
              <a:rPr lang="en-US" sz="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4s</a:t>
            </a:r>
            <a:r>
              <a:rPr lang="en-US" sz="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 [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3d</a:t>
            </a:r>
            <a:r>
              <a:rPr lang="en-US" sz="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4s</a:t>
            </a:r>
            <a:r>
              <a:rPr lang="en-US" sz="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endParaRPr lang="ru-RU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43421" y="2217921"/>
            <a:ext cx="914400" cy="914400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949" y="2490924"/>
            <a:ext cx="730254" cy="64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88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600" dirty="0" err="1"/>
              <a:t>Kimyoviy</a:t>
            </a:r>
            <a:r>
              <a:rPr lang="en-US" sz="1600" dirty="0"/>
              <a:t> </a:t>
            </a:r>
            <a:r>
              <a:rPr lang="en-US" sz="1600" dirty="0" err="1"/>
              <a:t>elementlar</a:t>
            </a:r>
            <a:r>
              <a:rPr lang="en-US" sz="1600" dirty="0"/>
              <a:t> </a:t>
            </a:r>
            <a:r>
              <a:rPr lang="en-US" sz="1600" dirty="0" err="1"/>
              <a:t>davriy</a:t>
            </a:r>
            <a:r>
              <a:rPr lang="en-US" sz="1600" dirty="0"/>
              <a:t> </a:t>
            </a:r>
            <a:r>
              <a:rPr lang="en-US" sz="1600" dirty="0" err="1"/>
              <a:t>jadvalida</a:t>
            </a:r>
            <a:r>
              <a:rPr lang="en-US" sz="1600" dirty="0"/>
              <a:t> </a:t>
            </a:r>
            <a:r>
              <a:rPr lang="en-US" sz="1600" dirty="0" err="1"/>
              <a:t>joylashgan</a:t>
            </a:r>
            <a:r>
              <a:rPr lang="en-US" sz="1600" dirty="0"/>
              <a:t> </a:t>
            </a:r>
            <a:r>
              <a:rPr lang="en-US" sz="1600" dirty="0" err="1"/>
              <a:t>o‘rni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atom </a:t>
            </a:r>
            <a:r>
              <a:rPr lang="en-US" sz="1600" dirty="0" err="1"/>
              <a:t>tuzilishi</a:t>
            </a:r>
            <a:r>
              <a:rPr lang="en-US" sz="1600" dirty="0"/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2837" y="614705"/>
            <a:ext cx="5368191" cy="2371547"/>
          </a:xfrm>
        </p:spPr>
        <p:txBody>
          <a:bodyPr/>
          <a:lstStyle/>
          <a:p>
            <a:pPr marL="3810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Kumush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davriy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jadvalida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0" algn="ctr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5-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7-qator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</a:p>
          <a:p>
            <a:pPr marL="3810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guruhning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yonaki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guruhchasida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0" algn="ctr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Tartib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ra­qami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47. 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Nisbiy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atom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massasi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107,868. 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0" algn="ctr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Atom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tuzilishi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740"/>
              </a:lnSpc>
              <a:spcAft>
                <a:spcPts val="0"/>
              </a:spcAft>
              <a:buNone/>
            </a:pP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22212" indent="0">
              <a:spcAft>
                <a:spcPts val="0"/>
              </a:spcAft>
              <a:buNone/>
              <a:tabLst>
                <a:tab pos="876300" algn="l"/>
                <a:tab pos="2070100" algn="l"/>
              </a:tabLst>
            </a:pP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Ag</a:t>
            </a:r>
            <a:r>
              <a:rPr lang="en-US" sz="9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9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+47 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 8 18 18 1;	[Kr] 4d</a:t>
            </a:r>
            <a:r>
              <a:rPr lang="en-US" sz="1800" b="1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5s</a:t>
            </a:r>
            <a:r>
              <a:rPr lang="en-US" sz="18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33" y="1621085"/>
            <a:ext cx="826031" cy="86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95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600" dirty="0" err="1"/>
              <a:t>Kimyoviy</a:t>
            </a:r>
            <a:r>
              <a:rPr lang="en-US" sz="1600" dirty="0"/>
              <a:t> </a:t>
            </a:r>
            <a:r>
              <a:rPr lang="en-US" sz="1600" dirty="0" err="1"/>
              <a:t>elementlar</a:t>
            </a:r>
            <a:r>
              <a:rPr lang="en-US" sz="1600" dirty="0"/>
              <a:t> </a:t>
            </a:r>
            <a:r>
              <a:rPr lang="en-US" sz="1600" dirty="0" err="1"/>
              <a:t>davriy</a:t>
            </a:r>
            <a:r>
              <a:rPr lang="en-US" sz="1600" dirty="0"/>
              <a:t> </a:t>
            </a:r>
            <a:r>
              <a:rPr lang="en-US" sz="1600" dirty="0" err="1"/>
              <a:t>jadvalida</a:t>
            </a:r>
            <a:r>
              <a:rPr lang="en-US" sz="1600" dirty="0"/>
              <a:t> </a:t>
            </a:r>
            <a:r>
              <a:rPr lang="en-US" sz="1600" dirty="0" err="1"/>
              <a:t>joylashgan</a:t>
            </a:r>
            <a:r>
              <a:rPr lang="en-US" sz="1600" dirty="0"/>
              <a:t> </a:t>
            </a:r>
            <a:r>
              <a:rPr lang="en-US" sz="1600" dirty="0" err="1"/>
              <a:t>o‘rni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atom </a:t>
            </a:r>
            <a:r>
              <a:rPr lang="en-US" sz="1600" dirty="0" err="1"/>
              <a:t>tuzilishi</a:t>
            </a:r>
            <a:r>
              <a:rPr lang="en-US" sz="1600" dirty="0"/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312" y="1908076"/>
            <a:ext cx="98110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5429" y="529693"/>
            <a:ext cx="56880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rgbClr val="0070C0"/>
                </a:solidFill>
              </a:rPr>
              <a:t>Oltin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kimyoviy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elementlar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davriy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</a:rPr>
              <a:t>jadvalida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r>
              <a:rPr lang="en-US" sz="1800" b="1" dirty="0" smtClean="0">
                <a:solidFill>
                  <a:srgbClr val="0070C0"/>
                </a:solidFill>
              </a:rPr>
              <a:t>                   6- </a:t>
            </a:r>
            <a:r>
              <a:rPr lang="en-US" sz="1800" b="1" dirty="0" err="1">
                <a:solidFill>
                  <a:srgbClr val="0070C0"/>
                </a:solidFill>
              </a:rPr>
              <a:t>davr</a:t>
            </a:r>
            <a:r>
              <a:rPr lang="en-US" sz="1800" b="1" dirty="0">
                <a:solidFill>
                  <a:srgbClr val="0070C0"/>
                </a:solidFill>
              </a:rPr>
              <a:t>, 9-qator, 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r>
              <a:rPr lang="en-US" sz="1800" b="1" dirty="0" smtClean="0">
                <a:solidFill>
                  <a:srgbClr val="0070C0"/>
                </a:solidFill>
              </a:rPr>
              <a:t>I </a:t>
            </a:r>
            <a:r>
              <a:rPr lang="en-US" sz="1800" b="1" dirty="0" err="1">
                <a:solidFill>
                  <a:srgbClr val="0070C0"/>
                </a:solidFill>
              </a:rPr>
              <a:t>guruhning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yonaki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guruhchasida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joylashgan</a:t>
            </a:r>
            <a:r>
              <a:rPr lang="en-US" sz="1800" b="1" dirty="0">
                <a:solidFill>
                  <a:srgbClr val="0070C0"/>
                </a:solidFill>
              </a:rPr>
              <a:t>. 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r>
              <a:rPr lang="en-US" sz="1800" b="1" dirty="0" smtClean="0">
                <a:solidFill>
                  <a:srgbClr val="0070C0"/>
                </a:solidFill>
              </a:rPr>
              <a:t>                   </a:t>
            </a:r>
            <a:r>
              <a:rPr lang="en-US" sz="1800" b="1" dirty="0" err="1" smtClean="0">
                <a:solidFill>
                  <a:srgbClr val="0070C0"/>
                </a:solidFill>
              </a:rPr>
              <a:t>Tartib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raqami</a:t>
            </a:r>
            <a:r>
              <a:rPr lang="en-US" sz="1800" b="1" dirty="0">
                <a:solidFill>
                  <a:srgbClr val="0070C0"/>
                </a:solidFill>
              </a:rPr>
              <a:t> 79. </a:t>
            </a:r>
            <a:endParaRPr lang="en-US" sz="1800" b="1" dirty="0" smtClean="0">
              <a:solidFill>
                <a:srgbClr val="0070C0"/>
              </a:solidFill>
            </a:endParaRPr>
          </a:p>
          <a:p>
            <a:r>
              <a:rPr lang="en-US" sz="1800" b="1" dirty="0" err="1" smtClean="0">
                <a:solidFill>
                  <a:srgbClr val="0070C0"/>
                </a:solidFill>
              </a:rPr>
              <a:t>Nisbiy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b="1" dirty="0">
                <a:solidFill>
                  <a:srgbClr val="0070C0"/>
                </a:solidFill>
              </a:rPr>
              <a:t>atom </a:t>
            </a:r>
            <a:r>
              <a:rPr lang="en-US" sz="1800" b="1" dirty="0" err="1">
                <a:solidFill>
                  <a:srgbClr val="0070C0"/>
                </a:solidFill>
              </a:rPr>
              <a:t>massasi</a:t>
            </a:r>
            <a:r>
              <a:rPr lang="en-US" sz="1800" b="1" dirty="0">
                <a:solidFill>
                  <a:srgbClr val="0070C0"/>
                </a:solidFill>
              </a:rPr>
              <a:t> 196,967</a:t>
            </a:r>
            <a:r>
              <a:rPr lang="en-US" sz="1800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1800" b="1" dirty="0" smtClean="0">
                <a:solidFill>
                  <a:srgbClr val="0070C0"/>
                </a:solidFill>
              </a:rPr>
              <a:t>                     </a:t>
            </a:r>
          </a:p>
          <a:p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smtClean="0">
                <a:solidFill>
                  <a:srgbClr val="0070C0"/>
                </a:solidFill>
              </a:rPr>
              <a:t>                 Atom </a:t>
            </a:r>
            <a:r>
              <a:rPr lang="en-US" sz="1800" b="1" dirty="0" err="1">
                <a:solidFill>
                  <a:srgbClr val="0070C0"/>
                </a:solidFill>
              </a:rPr>
              <a:t>tuzilishi</a:t>
            </a:r>
            <a:r>
              <a:rPr lang="en-US" sz="1800" b="1" dirty="0" smtClean="0">
                <a:solidFill>
                  <a:srgbClr val="0070C0"/>
                </a:solidFill>
              </a:rPr>
              <a:t>:</a:t>
            </a:r>
            <a:endParaRPr lang="en-US" sz="1800" b="1" dirty="0">
              <a:solidFill>
                <a:srgbClr val="0070C0"/>
              </a:solidFill>
            </a:endParaRPr>
          </a:p>
          <a:p>
            <a:r>
              <a:rPr lang="en-US" sz="1800" b="1" dirty="0" smtClean="0">
                <a:solidFill>
                  <a:srgbClr val="0070C0"/>
                </a:solidFill>
              </a:rPr>
              <a:t>Au </a:t>
            </a:r>
            <a:r>
              <a:rPr lang="en-US" sz="1800" b="1" dirty="0">
                <a:solidFill>
                  <a:srgbClr val="0070C0"/>
                </a:solidFill>
              </a:rPr>
              <a:t>+79 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2 </a:t>
            </a:r>
            <a:r>
              <a:rPr lang="en-US" sz="1600" b="1" dirty="0">
                <a:solidFill>
                  <a:srgbClr val="0070C0"/>
                </a:solidFill>
              </a:rPr>
              <a:t>8 18 32 18 1;</a:t>
            </a:r>
            <a:r>
              <a:rPr lang="en-US" sz="1800" b="1" dirty="0">
                <a:solidFill>
                  <a:srgbClr val="0070C0"/>
                </a:solidFill>
              </a:rPr>
              <a:t>	[</a:t>
            </a:r>
            <a:r>
              <a:rPr lang="en-US" sz="1800" b="1" dirty="0" err="1">
                <a:solidFill>
                  <a:srgbClr val="0070C0"/>
                </a:solidFill>
              </a:rPr>
              <a:t>Xe</a:t>
            </a:r>
            <a:r>
              <a:rPr lang="en-US" sz="1800" b="1" dirty="0">
                <a:solidFill>
                  <a:srgbClr val="0070C0"/>
                </a:solidFill>
              </a:rPr>
              <a:t>] 4f14  5d10  6s1</a:t>
            </a:r>
          </a:p>
        </p:txBody>
      </p:sp>
    </p:spTree>
    <p:extLst>
      <p:ext uri="{BB962C8B-B14F-4D97-AF65-F5344CB8AC3E}">
        <p14:creationId xmlns:p14="http://schemas.microsoft.com/office/powerpoint/2010/main" val="3484201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O‘zbekistonda</a:t>
            </a:r>
            <a:r>
              <a:rPr lang="en-US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lang="en-US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sz="1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916583"/>
            <a:ext cx="5296183" cy="1354217"/>
          </a:xfrm>
        </p:spPr>
        <p:txBody>
          <a:bodyPr/>
          <a:lstStyle/>
          <a:p>
            <a:pPr marL="342900" lvl="0" indent="-342900" defTabSz="914400">
              <a:buClrTx/>
            </a:pPr>
            <a:r>
              <a:rPr lang="fr-FR" sz="2000" b="1" kern="1200" spc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fr-FR" sz="2000" kern="1200" spc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zahiralari </a:t>
            </a:r>
            <a:r>
              <a:rPr lang="fr-FR" sz="20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 O‘zbekiston </a:t>
            </a:r>
            <a:endParaRPr lang="fr-FR" sz="2000" b="1" kern="1200" spc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" lvl="0" indent="0" defTabSz="914400">
              <a:buClrTx/>
              <a:buNone/>
            </a:pPr>
            <a:r>
              <a:rPr lang="fr-FR" sz="20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10-11-o‘rinni </a:t>
            </a:r>
            <a:r>
              <a:rPr lang="fr-FR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egallaydi;</a:t>
            </a:r>
          </a:p>
          <a:p>
            <a:pPr marL="342900" lvl="0" indent="-342900" defTabSz="914400">
              <a:buClrTx/>
            </a:pPr>
            <a:r>
              <a:rPr lang="fr-FR" sz="2000" b="1" kern="1200" spc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fr-FR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zahiralari </a:t>
            </a:r>
            <a:r>
              <a:rPr lang="fr-FR" sz="20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 4-o‘rinni</a:t>
            </a:r>
            <a:r>
              <a:rPr lang="fr-FR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qazib olish </a:t>
            </a:r>
            <a:r>
              <a:rPr lang="fr-FR" sz="2000" b="1" kern="1200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 7-o‘rinda turadi</a:t>
            </a:r>
            <a:r>
              <a:rPr lang="fr-FR" sz="2000" b="1" kern="12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885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Metllar</a:t>
            </a:r>
            <a:r>
              <a:rPr lang="en-US" dirty="0" smtClean="0"/>
              <a:t> </a:t>
            </a:r>
            <a:r>
              <a:rPr lang="en-US" dirty="0" err="1" smtClean="0"/>
              <a:t>konlari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429" y="856087"/>
            <a:ext cx="2625280" cy="1669303"/>
          </a:xfrm>
        </p:spPr>
        <p:txBody>
          <a:bodyPr/>
          <a:lstStyle/>
          <a:p>
            <a:pPr marL="38100" indent="0" algn="ctr">
              <a:lnSpc>
                <a:spcPct val="113000"/>
              </a:lnSpc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Mis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rudalari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Olmaliqdagi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Qalmoqqir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konida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ruda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Olmaliq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kon-metallurgiya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Kombinatida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ishlanadi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93" y="1980084"/>
            <a:ext cx="1090613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09" y="668807"/>
            <a:ext cx="2808313" cy="223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3579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10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153817</TotalTime>
  <Words>815</Words>
  <Application>Microsoft Office PowerPoint</Application>
  <PresentationFormat>Произвольный</PresentationFormat>
  <Paragraphs>139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45" baseType="lpstr">
      <vt:lpstr>Arial</vt:lpstr>
      <vt:lpstr>Arial Black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KIMYO </vt:lpstr>
      <vt:lpstr>Презентация PowerPoint</vt:lpstr>
      <vt:lpstr>Metallik xossasi </vt:lpstr>
      <vt:lpstr>Xossalari</vt:lpstr>
      <vt:lpstr>Kimyoviy elementlar davriy jadvalida joylashgan o‘rni va atom tuzilishi. </vt:lpstr>
      <vt:lpstr>Kimyoviy elementlar davriy jadvalida joylashgan o‘rni va atom tuzilishi. </vt:lpstr>
      <vt:lpstr>Kimyoviy elementlar davriy jadvalida joylashgan o‘rni va atom tuzilishi. </vt:lpstr>
      <vt:lpstr>O‘zbekistonda metallar juda ko‘p uchraydi.</vt:lpstr>
      <vt:lpstr>Metllar konlari</vt:lpstr>
      <vt:lpstr>Oltin konlari</vt:lpstr>
      <vt:lpstr>Mis.</vt:lpstr>
      <vt:lpstr>Презентация PowerPoint</vt:lpstr>
      <vt:lpstr>Misning birikmalari</vt:lpstr>
      <vt:lpstr>Olinishi.</vt:lpstr>
      <vt:lpstr>Fizikaviy xossalari</vt:lpstr>
      <vt:lpstr>Kimyoviy xossalari</vt:lpstr>
      <vt:lpstr>Oddiy moddalar bilan reaksiyaga kirishadi</vt:lpstr>
      <vt:lpstr>Reaksiyalarni davom ettiring</vt:lpstr>
      <vt:lpstr>Malaxitni hosil bo‘lishi</vt:lpstr>
      <vt:lpstr>Xossalari</vt:lpstr>
      <vt:lpstr>Xossalari</vt:lpstr>
      <vt:lpstr>Xossalari</vt:lpstr>
      <vt:lpstr>Mis (II)-oksid</vt:lpstr>
      <vt:lpstr>Mis (II)-gidroksidi Cu(OH)2</vt:lpstr>
      <vt:lpstr>Tuzlarning ranglari turli xil bo‘ladi. </vt:lpstr>
      <vt:lpstr>Ishlatilishi</vt:lpstr>
      <vt:lpstr>Ishlatilishi</vt:lpstr>
      <vt:lpstr>Ishlatilishi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1782</cp:revision>
  <dcterms:created xsi:type="dcterms:W3CDTF">2014-10-08T23:03:32Z</dcterms:created>
  <dcterms:modified xsi:type="dcterms:W3CDTF">2021-02-17T11:58:29Z</dcterms:modified>
</cp:coreProperties>
</file>