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7"/>
  </p:notesMasterIdLst>
  <p:sldIdLst>
    <p:sldId id="1435" r:id="rId10"/>
    <p:sldId id="1641" r:id="rId11"/>
    <p:sldId id="1621" r:id="rId12"/>
    <p:sldId id="1636" r:id="rId13"/>
    <p:sldId id="1635" r:id="rId14"/>
    <p:sldId id="1634" r:id="rId15"/>
    <p:sldId id="1633" r:id="rId16"/>
    <p:sldId id="1632" r:id="rId17"/>
    <p:sldId id="1631" r:id="rId18"/>
    <p:sldId id="1639" r:id="rId19"/>
    <p:sldId id="1630" r:id="rId20"/>
    <p:sldId id="1629" r:id="rId21"/>
    <p:sldId id="1628" r:id="rId22"/>
    <p:sldId id="1627" r:id="rId23"/>
    <p:sldId id="1626" r:id="rId24"/>
    <p:sldId id="1625" r:id="rId25"/>
    <p:sldId id="1624" r:id="rId26"/>
    <p:sldId id="1623" r:id="rId27"/>
    <p:sldId id="1620" r:id="rId28"/>
    <p:sldId id="1640" r:id="rId29"/>
    <p:sldId id="1644" r:id="rId30"/>
    <p:sldId id="1647" r:id="rId31"/>
    <p:sldId id="1645" r:id="rId32"/>
    <p:sldId id="1643" r:id="rId33"/>
    <p:sldId id="1646" r:id="rId34"/>
    <p:sldId id="1637" r:id="rId35"/>
    <p:sldId id="1642" r:id="rId36"/>
  </p:sldIdLst>
  <p:sldSz cx="5759450" cy="3240088"/>
  <p:notesSz cx="6858000" cy="9144000"/>
  <p:defaultTextStyle>
    <a:defPPr>
      <a:defRPr lang="en-US"/>
    </a:defPPr>
    <a:lvl1pPr marL="0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41"/>
            <p14:sldId id="1621"/>
            <p14:sldId id="1636"/>
            <p14:sldId id="1635"/>
            <p14:sldId id="1634"/>
            <p14:sldId id="1633"/>
            <p14:sldId id="1632"/>
            <p14:sldId id="1631"/>
            <p14:sldId id="1639"/>
            <p14:sldId id="1630"/>
            <p14:sldId id="1629"/>
            <p14:sldId id="1628"/>
            <p14:sldId id="1627"/>
            <p14:sldId id="1626"/>
            <p14:sldId id="1625"/>
            <p14:sldId id="1624"/>
            <p14:sldId id="1623"/>
            <p14:sldId id="1620"/>
            <p14:sldId id="1640"/>
            <p14:sldId id="1644"/>
            <p14:sldId id="1647"/>
            <p14:sldId id="1645"/>
            <p14:sldId id="1643"/>
            <p14:sldId id="1646"/>
            <p14:sldId id="1637"/>
            <p14:sldId id="164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2" y="100655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8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9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84"/>
            <a:ext cx="3054716" cy="753369"/>
          </a:xfrm>
          <a:prstGeom prst="rect">
            <a:avLst/>
          </a:prstGeom>
        </p:spPr>
        <p:txBody>
          <a:bodyPr vert="horz" wrap="square" lIns="0" tIns="14563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6998" y="1111112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56" y="256285"/>
            <a:ext cx="898855" cy="385318"/>
          </a:xfrm>
          <a:prstGeom prst="rect">
            <a:avLst/>
          </a:prstGeom>
        </p:spPr>
        <p:txBody>
          <a:bodyPr vert="horz" wrap="square" lIns="0" tIns="1583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071" y="1088303"/>
            <a:ext cx="4826597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uz-Latn-U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3-amaliy ish</a:t>
            </a:r>
          </a:p>
          <a:p>
            <a:pPr algn="ctr" defTabSz="914400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mavzusi  bo‘yicha tajribaviy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" y="1954108"/>
            <a:ext cx="1681777" cy="11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7" y="2187998"/>
            <a:ext cx="1402787" cy="10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32"/>
            <a:ext cx="52565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quyildi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(c)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erimadi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demak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pobirkada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CaCO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(b)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indent="179388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yaxshi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eriydi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kislotalar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ta’sirlashib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ajratadi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+2HCl=2KCl+CO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+2HCl=CaCl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05" y="1620044"/>
            <a:ext cx="1511686" cy="11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ru-RU" dirty="0" smtClean="0"/>
              <a:t>№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49" y="1908076"/>
            <a:ext cx="2952328" cy="11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85046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qizdirganda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yuborganda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chokma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Ca(OH)2+CO2=CaCO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18" y="1908075"/>
            <a:ext cx="929487" cy="10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70152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qizdirganda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yuborganda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KOH+CO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=K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85" y="2060138"/>
            <a:ext cx="1296144" cy="10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Quyidagi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o‘zgarishlarni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oshirish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imkon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beradigan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yozing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          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Ca(OH)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→CaCO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→Ca(HCO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→CaCO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→CaCl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51" y="1987083"/>
            <a:ext cx="2808312" cy="10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Ca(OH)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Ca(OH)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CaCO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Ca(HCO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4)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Ca(HCO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(t) CaCO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5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СаСО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CaCl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en-US" sz="1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08" y="1836068"/>
            <a:ext cx="108012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02465"/>
            <a:ext cx="5328592" cy="218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3000"/>
              </a:lnSpc>
              <a:buFont typeface="Arial"/>
              <a:buChar char=""/>
              <a:tabLst>
                <a:tab pos="228600" algn="l"/>
                <a:tab pos="66675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Ohakli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tiniq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2-3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loyqalangunga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qadar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3000"/>
              </a:lnSpc>
              <a:buFont typeface="Arial"/>
              <a:buChar char=""/>
              <a:tabLst>
                <a:tab pos="228600" algn="l"/>
                <a:tab pos="66675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Loyqalangan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eritmani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uchta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en-US" sz="1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>
              <a:lnSpc>
                <a:spcPct val="113000"/>
              </a:lnSpc>
              <a:buFont typeface="Arial"/>
              <a:buChar char=""/>
              <a:tabLst>
                <a:tab pos="228600" algn="l"/>
                <a:tab pos="666750" algn="l"/>
              </a:tabLst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>
              <a:lnSpc>
                <a:spcPct val="113000"/>
              </a:lnSpc>
              <a:buFont typeface="Arial"/>
              <a:buChar char=""/>
              <a:tabLst>
                <a:tab pos="228600" algn="l"/>
                <a:tab pos="66675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1-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ohakli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quying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75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lvl="1">
              <a:spcAft>
                <a:spcPts val="0"/>
              </a:spcAft>
              <a:tabLst>
                <a:tab pos="863600" algn="l"/>
              </a:tabLst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lvl="1">
              <a:spcAft>
                <a:spcPts val="0"/>
              </a:spcAft>
              <a:tabLst>
                <a:tab pos="8636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2-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8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47700"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47700"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3-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77" y="1692052"/>
            <a:ext cx="816139" cy="10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63" y="574165"/>
            <a:ext cx="5184576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CaCO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a)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ohakli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			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________________________________________________________ ________________________________________________________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Kimyoviy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CaCO3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Ca(OH)2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=?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61" y="1980084"/>
            <a:ext cx="791606" cy="10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539925"/>
            <a:ext cx="547260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ikkinchi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natriy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eritmasidan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	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Ca(OH)2 + CO2 = CaCO3 + H2O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			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Kuzatish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o‘zgarish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kuzatilmadi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Kimyoviy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tenglamasi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+Na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=?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Опыты с медным купоросом | Путешествие в мир хи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81" y="1043980"/>
            <a:ext cx="2119844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37" y="132270"/>
            <a:ext cx="4895533" cy="386260"/>
          </a:xfrm>
        </p:spPr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679389"/>
            <a:ext cx="3816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d)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uchinchi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qizdiring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				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qizdirilganda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angidrid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qattiq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qoldiq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kalsiy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oksid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osil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bo‘ladi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Kimyoviy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tenglamasi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(t)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CaO+CO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олба png » Выпускные фотокниги, детские портреты, свадебные фотоальбомы,  фотопланшеты, растровый, векторный, PNG, PSD, EPS, AI, JPEG, скачать  клипарт бесплатно и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3" y="-1543318"/>
            <a:ext cx="373817" cy="4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54" y="1404020"/>
            <a:ext cx="923925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Kerakli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jihozlar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75" y="647570"/>
            <a:ext cx="54726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probirkalar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spirt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lampasi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yoki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qizdirgich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tomizgichlar</a:t>
            </a:r>
            <a:endPara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57" y="603309"/>
            <a:ext cx="5040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58" y="1999367"/>
            <a:ext cx="1419225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899964"/>
            <a:ext cx="966014" cy="90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Купить пробирка 15х150 — интернет-магазин AntKingdom | . Купить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1033642"/>
            <a:ext cx="490953" cy="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9885" y="755293"/>
            <a:ext cx="861444" cy="712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331" y="2252054"/>
            <a:ext cx="807378" cy="660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5589" y="2253259"/>
            <a:ext cx="758550" cy="6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147" y="35868"/>
            <a:ext cx="2088232" cy="316835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BD582C"/>
            </a:solidFill>
            <a:prstDash val="solid"/>
          </a:ln>
          <a:effectLst/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Natriy gidroksid-NaOH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Alyuminiy sulfat-Al</a:t>
            </a: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₂(SO₄)₃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Kalsiy karbonat- CaCO₃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Temir (III) xlorid- FeCl₃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Mis(II) sulfat-CuSO₄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Rux bo‘lakchasi –Zn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Rux oksidi- ZnO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Rux sulfat-ZnSO₄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Xlorid kislota-HCl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Distillangan suv 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z-Latn-UZ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Fenolftalein eritmasi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6653" y="2065528"/>
            <a:ext cx="504056" cy="504056"/>
          </a:xfrm>
          <a:prstGeom prst="rect">
            <a:avLst/>
          </a:prstGeom>
        </p:spPr>
      </p:pic>
      <p:pic>
        <p:nvPicPr>
          <p:cNvPr id="6" name="Picture 2" descr="Цинк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33" y="2065528"/>
            <a:ext cx="86409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8822" y="1043980"/>
            <a:ext cx="577850" cy="659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203" y="699463"/>
            <a:ext cx="776141" cy="8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3421" y="611932"/>
            <a:ext cx="5328592" cy="208823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uz-Latn-UZ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 raqamlangan probirkada quyidagi moddalar berilgan</a:t>
            </a:r>
            <a:r>
              <a:rPr lang="en-US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Latn-UZ" sz="1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7650">
              <a:buFont typeface="Calibri" panose="020F0502020204030204" pitchFamily="34" charset="0"/>
              <a:buAutoNum type="alphaLcParenR"/>
            </a:pPr>
            <a:r>
              <a:rPr lang="uz-Latn-UZ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 gidroksid         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7650">
              <a:buFont typeface="Calibri" panose="020F0502020204030204" pitchFamily="34" charset="0"/>
              <a:buAutoNum type="alphaLcParenR"/>
            </a:pPr>
            <a:r>
              <a:rPr lang="uz-Latn-UZ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kalsiy karbonat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7650">
              <a:buFont typeface="Calibri" panose="020F0502020204030204" pitchFamily="34" charset="0"/>
              <a:buAutoNum type="alphaLcParenR"/>
            </a:pPr>
            <a:r>
              <a:rPr lang="uz-Latn-UZ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 sulfat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7650">
              <a:buFont typeface="Calibri" panose="020F0502020204030204" pitchFamily="34" charset="0"/>
              <a:buAutoNum type="alphaLcParenR"/>
            </a:pPr>
            <a:r>
              <a:rPr lang="uz-Latn-UZ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 (III)-xlorid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uz-Latn-UZ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 probirkada qanday modda borligini kimyoviy tajribalar yordamida aniqlaymiz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uz-Latn-UZ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81" y="971972"/>
            <a:ext cx="1720716" cy="1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1533" y="35868"/>
            <a:ext cx="288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2-tajriba</a:t>
            </a:r>
            <a:endParaRPr kumimoji="0" lang="ru-RU" sz="2400" b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71413" y="569541"/>
                <a:ext cx="5400600" cy="534999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0488" marR="0" lvl="0" indent="268288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uz-Latn-UZ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Bizga berilgan mis (II) sulfat tuzidan foydalanib mis (II) oksid hosil qilamiz: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uz-Latn-UZ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CuSO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₄+2NaOH→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Cu(OH)₂↓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+Na₂SO₄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uz-Latn-UZ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kumimoji="0" lang="uz-Latn-UZ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havorang cho‘kma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Cu(OH)₂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uz-Latn-UZ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uz-Latn-UZ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uz-Latn-UZ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kumimoji="0" lang="uz-Latn-UZ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kumimoji="0" lang="uz-Latn-UZ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          </m:t>
                        </m:r>
                      </m:e>
                    </m:groupChr>
                  </m:oMath>
                </a14:m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CuO+H₂O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uz-Latn-UZ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qora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uz-Latn-UZ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uz-Latn-UZ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cho‘kma</a:t>
                </a:r>
                <a:endParaRPr kumimoji="0" lang="uz-Latn-UZ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3" y="569541"/>
                <a:ext cx="5400600" cy="5349996"/>
              </a:xfrm>
              <a:prstGeom prst="rect">
                <a:avLst/>
              </a:prstGeom>
              <a:blipFill>
                <a:blip r:embed="rId2"/>
                <a:stretch>
                  <a:fillRect l="-677" t="-797" r="-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29" y="1836068"/>
            <a:ext cx="1446362" cy="10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1" y="539924"/>
            <a:ext cx="5544616" cy="26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7" y="611932"/>
            <a:ext cx="53370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4" y="467916"/>
            <a:ext cx="5400599" cy="26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Xulosa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d</a:t>
            </a:r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1" y="683939"/>
            <a:ext cx="5544616" cy="23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81" y="2487328"/>
            <a:ext cx="1221507" cy="5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461" y="46262"/>
            <a:ext cx="4824536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31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37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10800000" flipV="1">
            <a:off x="186079" y="618118"/>
            <a:ext cx="5346591" cy="193803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0,8 mol xrom sulfat kislota bilan reaksiyaga kirishib,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necha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litr vodorodni siqib chiqaradi va bunda qancha tuz hosil bo‘ladi?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Kaliy permanganat qizdirilganda parchalanadi. Bu usul bilan laboratoriya sharoitida 3 litr kislorod olindi. Reaksiyada necha gramm kaliy permanganat parchalangan?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Cho‘g‘langan temir suv bug‘i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ta’sirlashdi. Natijada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gramm temir kuyindisi hosil bo‘ldi. Reaksiyada necha gramm temir ishtirok etgan?</a:t>
            </a:r>
          </a:p>
        </p:txBody>
      </p:sp>
    </p:spTree>
    <p:extLst>
      <p:ext uri="{BB962C8B-B14F-4D97-AF65-F5344CB8AC3E}">
        <p14:creationId xmlns:p14="http://schemas.microsoft.com/office/powerpoint/2010/main" val="34917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Kerakli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moddalar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8" y="675317"/>
            <a:ext cx="55440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NaNO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CaCO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CaCl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CaHCO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AgNO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Ishqorlar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eritmasi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NaOH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KOH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Ca(OH)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islota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HCl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Gaz-CO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Suv-H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fenolftalein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metil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zarg‘aldog‘i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lakmus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414" y="2340124"/>
            <a:ext cx="1116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indekatorla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793889" y="2174080"/>
            <a:ext cx="365756" cy="6480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29" y="1455065"/>
            <a:ext cx="1408341" cy="14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Xavfsizlik</a:t>
            </a:r>
            <a:r>
              <a:rPr lang="en-US" dirty="0" smtClean="0"/>
              <a:t> </a:t>
            </a:r>
            <a:r>
              <a:rPr lang="en-US" dirty="0" err="1" smtClean="0"/>
              <a:t>texnikasi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9863" y="1403807"/>
            <a:ext cx="28797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BalticaUzbek"/>
              </a:rPr>
              <a:t> </a:t>
            </a:r>
            <a:endParaRPr lang="ru-RU" dirty="0">
              <a:effectLst/>
              <a:latin typeface="BalticaUzbek"/>
              <a:ea typeface="Calibri"/>
              <a:cs typeface="BalticaUzbe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61193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>
              <a:buSzPts val="1400"/>
              <a:tabLst>
                <a:tab pos="449580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Ajralib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chiqayotgan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ustiga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engashib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idlash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mumkin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emas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tomonidan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ehtiyotlik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kaftning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yengil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xarakati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yordamida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havo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oqimini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burunga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yuborish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51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142501"/>
            <a:ext cx="888926" cy="8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11" y="2089260"/>
            <a:ext cx="789204" cy="9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Xavfsizlik</a:t>
            </a:r>
            <a:r>
              <a:rPr lang="en-US" dirty="0" smtClean="0"/>
              <a:t> </a:t>
            </a:r>
            <a:r>
              <a:rPr lang="en-US" dirty="0" err="1" smtClean="0"/>
              <a:t>texnikasi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50683"/>
            <a:ext cx="54726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Yuzga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yoki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kiyimlarga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sachramasligi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reaktivlar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vaqtida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egilmaslik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qizdirilayotgan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egilish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mumkin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emas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sachrab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ketishi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mumkin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600"/>
              </a:spcAft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Probirkadagi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suyuqlikni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qizdirishda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uning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og‘zini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o‘quvchi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o‘ziga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oldidagilarga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qaratmasligi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Qizib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turgan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sovuq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tushirmaslik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lozim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 smtClean="0"/>
              <a:t>№</a:t>
            </a:r>
            <a:r>
              <a:rPr lang="en-US" dirty="0" smtClean="0"/>
              <a:t>1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4006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1.To‘rtta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raqamlangan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									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NaOH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Na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NaNO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berilgan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Quyidagi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reaktivlardan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foydalanib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qaysi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qanday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borligini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indikator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AgNO</a:t>
            </a:r>
            <a:r>
              <a:rPr lang="en-US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 smtClean="0"/>
              <a:t>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469" y="611932"/>
            <a:ext cx="504056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NaCl+AgNO3=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  AgNO3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NaOH+lakmus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ko`k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+2HCl=2NaCl+CO2+H2O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NaNO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lvl="0"/>
            <a:endParaRPr lang="en-US" sz="1400" baseline="-250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Cu + H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NO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СuSO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143" flipV="1">
            <a:off x="2829245" y="740249"/>
            <a:ext cx="308220" cy="2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83781" y="2412132"/>
            <a:ext cx="371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ea typeface="Calibri"/>
              </a:rPr>
              <a:t> </a:t>
            </a:r>
            <a:br>
              <a:rPr lang="en-US" dirty="0" smtClean="0">
                <a:latin typeface="Times New Roman"/>
                <a:ea typeface="Calibri"/>
              </a:rPr>
            </a:br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 smtClean="0"/>
              <a:t>№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To‘rtta</a:t>
            </a: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raqamlangan</a:t>
            </a:r>
            <a:r>
              <a:rPr lang="en-US" sz="1800" b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endParaRPr lang="ru-RU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6" y="736441"/>
            <a:ext cx="4969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KCl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K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CaCO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CaCl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berilgan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berilganligini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reaktivlar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H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HCl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88" y="899964"/>
            <a:ext cx="138909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ru-RU" dirty="0"/>
              <a:t>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477" y="611932"/>
            <a:ext cx="36721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KCl+H2O=?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+2HCl=2KCl+CO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+2HCl=CaCl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CaCl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+H2O =?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13" y="1874153"/>
            <a:ext cx="1872208" cy="1152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1813" y="2889479"/>
            <a:ext cx="1872208" cy="136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154416</TotalTime>
  <Words>647</Words>
  <Application>Microsoft Office PowerPoint</Application>
  <PresentationFormat>Произвольный</PresentationFormat>
  <Paragraphs>334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5" baseType="lpstr">
      <vt:lpstr>Arial</vt:lpstr>
      <vt:lpstr>Arial Black</vt:lpstr>
      <vt:lpstr>BalticaUzbek</vt:lpstr>
      <vt:lpstr>Calibri</vt:lpstr>
      <vt:lpstr>Cambria Math</vt:lpstr>
      <vt:lpstr>Open Sans</vt:lpstr>
      <vt:lpstr>Open Sans Light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Kerakli jihozlar:</vt:lpstr>
      <vt:lpstr>Kerakli moddalar</vt:lpstr>
      <vt:lpstr>   Xavfsizlik texnikasi   </vt:lpstr>
      <vt:lpstr>Xavfsizlik texnikasi</vt:lpstr>
      <vt:lpstr> Mustaqil ish №1  </vt:lpstr>
      <vt:lpstr>Mustaqil ish №2</vt:lpstr>
      <vt:lpstr>  Mustaqil ish №2  To‘rtta raqamlangan probirkada</vt:lpstr>
      <vt:lpstr>Mustaqil ish №2</vt:lpstr>
      <vt:lpstr>Mustaqil ish №2</vt:lpstr>
      <vt:lpstr>Mustaqil ish № 3</vt:lpstr>
      <vt:lpstr>Mustaqil ish № 3</vt:lpstr>
      <vt:lpstr>Mustaqil ish № 3</vt:lpstr>
      <vt:lpstr>Mustaqil ish № 4</vt:lpstr>
      <vt:lpstr>Mustaqil ish № 4</vt:lpstr>
      <vt:lpstr>Mustaqil ish № 5</vt:lpstr>
      <vt:lpstr>Mustaqil ish № 5</vt:lpstr>
      <vt:lpstr>Mustaqil ish № 5</vt:lpstr>
      <vt:lpstr>Mustaqil ish №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Xulosa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1877</cp:revision>
  <dcterms:created xsi:type="dcterms:W3CDTF">2014-10-08T23:03:32Z</dcterms:created>
  <dcterms:modified xsi:type="dcterms:W3CDTF">2021-01-25T10:47:46Z</dcterms:modified>
</cp:coreProperties>
</file>