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  <p:sldMasterId id="2147484752" r:id="rId2"/>
  </p:sldMasterIdLst>
  <p:notesMasterIdLst>
    <p:notesMasterId r:id="rId30"/>
  </p:notesMasterIdLst>
  <p:sldIdLst>
    <p:sldId id="411" r:id="rId3"/>
    <p:sldId id="439" r:id="rId4"/>
    <p:sldId id="412" r:id="rId5"/>
    <p:sldId id="413" r:id="rId6"/>
    <p:sldId id="428" r:id="rId7"/>
    <p:sldId id="414" r:id="rId8"/>
    <p:sldId id="434" r:id="rId9"/>
    <p:sldId id="415" r:id="rId10"/>
    <p:sldId id="440" r:id="rId11"/>
    <p:sldId id="441" r:id="rId12"/>
    <p:sldId id="435" r:id="rId13"/>
    <p:sldId id="436" r:id="rId14"/>
    <p:sldId id="430" r:id="rId15"/>
    <p:sldId id="426" r:id="rId16"/>
    <p:sldId id="427" r:id="rId17"/>
    <p:sldId id="43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1" r:id="rId27"/>
    <p:sldId id="452" r:id="rId28"/>
    <p:sldId id="453" r:id="rId2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CC00"/>
    <a:srgbClr val="263950"/>
    <a:srgbClr val="D70B1A"/>
    <a:srgbClr val="4D4D4D"/>
    <a:srgbClr val="FF66CC"/>
    <a:srgbClr val="FF0066"/>
    <a:srgbClr val="F42A3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4AE1F3-A0BF-4672-8FD5-667225DD4166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ABC8DD-2634-488C-803D-735A63DD6A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46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9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4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6F96-1B82-49CA-9B33-84B4547DBEDC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70E7E-AC92-44FE-B2DD-68FC9B292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64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6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1123-F9F7-4EB0-8D8C-34FBCD72710A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7BF7C-E5D4-48F9-BB5B-D92355A7C4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57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3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7B1-01AB-415D-993F-CF2313EF3521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8DCC0-6441-451F-8D51-D1FA65FFF2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2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effectLst/>
                <a:latin typeface="Tw Cen M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prstClr val="black"/>
                </a:solidFill>
                <a:effectLst/>
                <a:latin typeface="Tw Cen M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800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57F7-7252-4B8B-B688-E224109DBDA6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B727E1A-0530-4FAB-AB60-EA173C689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94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5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4044-8800-462B-B392-40C6A3E33AD5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646F-2410-4767-9261-1318CB002D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1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9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2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1" y="2943359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9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4BD9-D396-496E-9BEF-BCDB414E9343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C1561DB-59B8-4760-A87F-F2B1945ECB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622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7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7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7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4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1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5" y="4781082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C4D1-320D-4DBC-B838-48A9C9D4EEDC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F453F05-1644-42B9-AC2D-E40840BB79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7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1689-2CBE-4A58-A3E6-C10F72851EE5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F66CD8-642E-42D2-9BB3-8394CF6E92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290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609605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5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6E75-B084-4B08-9AA2-52A02A651DD0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EE88D81-AD53-412D-BC46-214BF4E26F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5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3983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3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7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3" y="498057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4"/>
            <a:ext cx="10363201" cy="23258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4668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7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8" cy="541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37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6"/>
            <a:ext cx="103638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6BE1-0608-4C79-A7DA-9FF0F1AFA567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0B1D91-BB5A-4FA6-A2A4-F112946931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827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05B3-9B30-423A-A7E7-C51E163D5909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97339-0817-46DF-9999-778052B5A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777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6D3B-4BCD-4B01-963F-D8D60F8751A8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87BE0-8EB6-4E1F-8269-B58035D6A6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554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BC92-CB19-4E27-BDE5-89698755224F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224CE-FB4B-4AAF-B3C5-973CBC69EE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098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5B59-D9C8-4178-A619-E29A2000800B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0D76D-31A9-455E-9C37-A953193032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756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A772-209E-4DE9-967F-5408A1EE0EF4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310EC-55E6-4B5E-AE35-157EB89D99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886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CE05F-CD04-44CE-9DC7-69DEC0B7D671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9057B-5F85-49BD-92A8-F9216496B7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294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38E4-BFD7-40AF-820F-4F2366F638AD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B815C-B16E-4EF8-9990-274F189CC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489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1EF2C-C8CA-4237-8101-42B81DD252D6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22913-AE7A-45E0-8DD3-5021B366C2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386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EBC54-E27E-4077-A9F8-6CDD9D3C1B19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5D91B-63A8-4E67-90A8-7736569690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489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EC13-52B6-4169-80AA-88D9EC38560C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4C397-7BAF-4C3E-9C8C-666088069D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01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7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61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EFA1-8977-44D8-B088-AF67763E00A2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04697-D6E4-45B3-9E77-DA4F3D2FD5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681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16E7-CC1A-4653-B5D1-3EF5FBEF98D3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EB76D-C893-4D0B-A88B-71FD9B3FF6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71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7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8" cy="455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6"/>
            <a:ext cx="51060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6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22D7-5369-4C97-8D62-08CFF61E1B80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1FF379C-2865-49B4-B428-FC4684E5B0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44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1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6" y="3051016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2" y="3051016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159C-77C6-483A-820D-23AAB1556531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E6B300D-FD9F-4351-99EC-A15A314E04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85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814B-3539-4713-A53B-D87A94BAA641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2DDA-9FF6-4D84-96EE-DA10E9F880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696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EE8E-E8B6-4FAF-B4D2-DA5303CB8D31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90BDA-C18D-4326-BD7B-8178FF8AF5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265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4" y="609604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7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DB91-AB71-4180-BB01-7BE16C129681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1B36A92-1A24-4864-BDEA-3B98944E86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66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632856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0D8F6-AD14-441B-ACDE-F8B96FF41E73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EF563-28FC-4388-9C65-0700ACC3B3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90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902FD0A-C5FD-4ABC-9759-6CEF6B5AACAE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9015AB93-5BDD-49A3-BE49-7F398F7134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  <p:sldLayoutId id="2147485051" r:id="rId12"/>
    <p:sldLayoutId id="2147485052" r:id="rId13"/>
    <p:sldLayoutId id="2147485053" r:id="rId14"/>
    <p:sldLayoutId id="2147485054" r:id="rId15"/>
    <p:sldLayoutId id="2147485055" r:id="rId16"/>
    <p:sldLayoutId id="2147485056" r:id="rId17"/>
    <p:sldLayoutId id="2147485057" r:id="rId18"/>
    <p:sldLayoutId id="2147485058" r:id="rId1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3FAF4A-1637-43E3-BE1D-7D890C9B0D7F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98D0DA1-E858-47C0-A460-59C5C7D87C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30" r:id="rId2"/>
    <p:sldLayoutId id="2147485031" r:id="rId3"/>
    <p:sldLayoutId id="2147485032" r:id="rId4"/>
    <p:sldLayoutId id="2147485033" r:id="rId5"/>
    <p:sldLayoutId id="2147485034" r:id="rId6"/>
    <p:sldLayoutId id="2147485035" r:id="rId7"/>
    <p:sldLayoutId id="2147485036" r:id="rId8"/>
    <p:sldLayoutId id="2147485037" r:id="rId9"/>
    <p:sldLayoutId id="2147485038" r:id="rId10"/>
    <p:sldLayoutId id="2147485039" r:id="rId11"/>
    <p:sldLayoutId id="21474850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3175" y="3175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742900" y="2360232"/>
            <a:ext cx="9542408" cy="3800076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spcBef>
                <a:spcPts val="0"/>
              </a:spcBef>
              <a:defRPr/>
            </a:pPr>
            <a:r>
              <a:rPr lang="uz-Latn-UZ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endParaRPr lang="en-US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18">
              <a:spcBef>
                <a:spcPts val="0"/>
              </a:spcBef>
              <a:spcAft>
                <a:spcPts val="600"/>
              </a:spcAft>
              <a:defRPr/>
            </a:pPr>
            <a:r>
              <a:rPr lang="uz-Latn-UZ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tarqalishi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918" algn="ctr">
              <a:spcBef>
                <a:spcPts val="0"/>
              </a:spcBef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38918">
              <a:spcBef>
                <a:spcPts val="0"/>
              </a:spcBef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namunalarini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ko‘zdan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kechirish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Cyrl-UZ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819944" y="2579688"/>
            <a:ext cx="727075" cy="16265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812007" y="4438650"/>
            <a:ext cx="728662" cy="162475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4105275" y="366713"/>
            <a:ext cx="4217988" cy="1262062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ln>
                  <a:solidFill>
                    <a:sysClr val="windowText" lastClr="000000"/>
                  </a:solidFill>
                </a:ln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lang="uz-Cyrl-UZ" sz="8000" kern="0" spc="21" dirty="0">
              <a:ln>
                <a:solidFill>
                  <a:sysClr val="windowText" lastClr="000000"/>
                </a:solidFill>
              </a:ln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1042988" y="584200"/>
            <a:ext cx="241300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1220788" y="1255713"/>
            <a:ext cx="339725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755650" y="1179513"/>
            <a:ext cx="365125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object 27"/>
          <p:cNvGrpSpPr/>
          <p:nvPr/>
        </p:nvGrpSpPr>
        <p:grpSpPr>
          <a:xfrm>
            <a:off x="9932769" y="606584"/>
            <a:ext cx="1510754" cy="853332"/>
            <a:chOff x="4686759" y="212868"/>
            <a:chExt cx="634365" cy="634365"/>
          </a:xfrm>
        </p:grpSpPr>
        <p:sp>
          <p:nvSpPr>
            <p:cNvPr id="14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30"/>
          <p:cNvSpPr txBox="1"/>
          <p:nvPr/>
        </p:nvSpPr>
        <p:spPr>
          <a:xfrm>
            <a:off x="9915309" y="770492"/>
            <a:ext cx="1477303" cy="50845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421"/>
            <a:ext cx="12192000" cy="1142859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z-Latn-UZ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Gidrometallurgik usullarda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19101" y="1562328"/>
            <a:ext cx="10972800" cy="4525408"/>
          </a:xfrm>
        </p:spPr>
        <p:txBody>
          <a:bodyPr>
            <a:normAutofit/>
          </a:bodyPr>
          <a:lstStyle/>
          <a:p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CuO + H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₂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₄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CuSO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₄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₂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uz-Latn-UZ" alt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₄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Fe → FeSO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Cambria Math" panose="02040503050406030204" pitchFamily="18" charset="0"/>
              </a:rPr>
              <a:t>₄</a:t>
            </a:r>
            <a:r>
              <a:rPr lang="pt-BR" alt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Cu↓</a:t>
            </a:r>
            <a:endParaRPr lang="ru-RU" alt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1378204"/>
            <a:ext cx="4349751" cy="32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813043"/>
            <a:ext cx="7246937" cy="28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98363" cy="1257300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Cho‘yanning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2" descr="ÐÐ°ÑÑÐ¸Ð½ÐºÐ¸ Ð¿Ð¾ Ð·Ð°Ð¿ÑÐ¾ÑÑ ÐÐ¾Ð¼Ð½Ð° Ð¿ÐµÑ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538" y="1543050"/>
            <a:ext cx="4611687" cy="3463925"/>
          </a:xfrm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5471886" y="1684338"/>
            <a:ext cx="639943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Cho‘yan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tarkibi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asosan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temir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oksidlaridan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iborat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bo‘lgan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temir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rudalaridan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00B0F0"/>
                </a:solidFill>
                <a:latin typeface="Arial" charset="0"/>
                <a:ea typeface="Times New Roman" pitchFamily="18" charset="0"/>
                <a:cs typeface="Arial" charset="0"/>
              </a:rPr>
              <a:t>domna</a:t>
            </a:r>
            <a:r>
              <a:rPr lang="en-US" altLang="ru-RU" sz="3200" b="1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00B0F0"/>
                </a:solidFill>
                <a:latin typeface="Arial" charset="0"/>
                <a:ea typeface="Times New Roman" pitchFamily="18" charset="0"/>
                <a:cs typeface="Arial" charset="0"/>
              </a:rPr>
              <a:t>pechlari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–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domnalarda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suyuqlantirib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olinadi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  <a:endParaRPr lang="ru-RU" altLang="ru-RU" sz="3200" b="1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1470025" y="5159375"/>
            <a:ext cx="9067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Domna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pechlari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o‘tga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chidamli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g‘ishtlardan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qurilgan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balandligi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27–31 m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gacha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bo‘ladigan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altLang="ru-RU" sz="3200" b="1" dirty="0" err="1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minoralardir</a:t>
            </a:r>
            <a:r>
              <a:rPr lang="en-US" altLang="ru-RU" sz="3200" b="1" dirty="0">
                <a:solidFill>
                  <a:srgbClr val="181717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ru-RU" altLang="ru-RU" sz="3200" b="1" dirty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67096" y="2974114"/>
            <a:ext cx="8229600" cy="3271837"/>
          </a:xfrm>
        </p:spPr>
        <p:txBody>
          <a:bodyPr/>
          <a:lstStyle/>
          <a:p>
            <a:pPr marL="542925" indent="-542925">
              <a:buFont typeface="Wingdings" pitchFamily="2" charset="2"/>
              <a:buChar char="Ø"/>
            </a:pPr>
            <a:r>
              <a:rPr lang="uz-Latn-UZ" altLang="ru-RU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2Fe+O</a:t>
            </a:r>
            <a:r>
              <a:rPr lang="uz-Latn-UZ" altLang="ru-RU" sz="3600" b="1" dirty="0" smtClean="0">
                <a:solidFill>
                  <a:srgbClr val="0070C0"/>
                </a:solidFill>
                <a:latin typeface="Arial" charset="0"/>
                <a:ea typeface="Cambria Math" pitchFamily="18" charset="0"/>
                <a:cs typeface="Arial" charset="0"/>
              </a:rPr>
              <a:t>₂→2FeO+Q</a:t>
            </a:r>
          </a:p>
          <a:p>
            <a:pPr marL="542925" indent="-542925">
              <a:buFont typeface="Wingdings" pitchFamily="2" charset="2"/>
              <a:buChar char="Ø"/>
            </a:pPr>
            <a:r>
              <a:rPr lang="uz-Latn-UZ" altLang="ru-RU" sz="3600" b="1" dirty="0" smtClean="0">
                <a:solidFill>
                  <a:srgbClr val="7030A0"/>
                </a:solidFill>
                <a:latin typeface="Arial" charset="0"/>
                <a:ea typeface="Cambria Math" pitchFamily="18" charset="0"/>
                <a:cs typeface="Arial" charset="0"/>
              </a:rPr>
              <a:t>5FeO+2P→5Fe+P₂O₅+Q</a:t>
            </a:r>
          </a:p>
          <a:p>
            <a:pPr marL="542925" indent="-542925">
              <a:buFont typeface="Wingdings" pitchFamily="2" charset="2"/>
              <a:buChar char="Ø"/>
            </a:pPr>
            <a:r>
              <a:rPr lang="uz-Latn-UZ" altLang="ru-RU" sz="3600" b="1" dirty="0" smtClean="0">
                <a:solidFill>
                  <a:srgbClr val="00B050"/>
                </a:solidFill>
                <a:latin typeface="Arial" charset="0"/>
                <a:ea typeface="Cambria Math" pitchFamily="18" charset="0"/>
                <a:cs typeface="Arial" charset="0"/>
              </a:rPr>
              <a:t>2FeO+Si→2Fe+SiO₂+Q</a:t>
            </a:r>
          </a:p>
          <a:p>
            <a:pPr marL="542925" indent="-542925">
              <a:buFont typeface="Wingdings" pitchFamily="2" charset="2"/>
              <a:buChar char="Ø"/>
            </a:pPr>
            <a:r>
              <a:rPr lang="uz-Latn-UZ" altLang="ru-RU" sz="3600" b="1" dirty="0" smtClean="0">
                <a:solidFill>
                  <a:srgbClr val="002060"/>
                </a:solidFill>
                <a:latin typeface="Arial" charset="0"/>
                <a:ea typeface="Cambria Math" pitchFamily="18" charset="0"/>
                <a:cs typeface="Arial" charset="0"/>
              </a:rPr>
              <a:t>FeO+Mn→Fe+MnO+Q</a:t>
            </a:r>
          </a:p>
          <a:p>
            <a:pPr marL="542925" indent="-542925">
              <a:buFont typeface="Wingdings" pitchFamily="2" charset="2"/>
              <a:buChar char="Ø"/>
            </a:pPr>
            <a:r>
              <a:rPr lang="uz-Latn-UZ" altLang="ru-RU" sz="3600" b="1" dirty="0" smtClean="0">
                <a:solidFill>
                  <a:srgbClr val="FF0000"/>
                </a:solidFill>
                <a:latin typeface="Arial" charset="0"/>
                <a:ea typeface="Cambria Math" pitchFamily="18" charset="0"/>
                <a:cs typeface="Arial" charset="0"/>
              </a:rPr>
              <a:t>FeO+C→Fe+CO↑+Q</a:t>
            </a:r>
            <a:endParaRPr lang="ru-RU" altLang="ru-RU" sz="36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6" y="2830285"/>
            <a:ext cx="4128782" cy="396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93600" cy="1181100"/>
          </a:xfrm>
          <a:solidFill>
            <a:srgbClr val="0069AF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uz-Latn-UZ" sz="5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Po‘latning olinishi</a:t>
            </a:r>
            <a:endParaRPr lang="ru-RU" sz="5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58924" y="1173844"/>
            <a:ext cx="116479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z-Latn-UZ" altLang="ru-RU" dirty="0">
                <a:latin typeface="Arial" charset="0"/>
                <a:cs typeface="Arial" charset="0"/>
              </a:rPr>
              <a:t>Buning uchun havo kislorodi yordamida temirning ma’lum bir qismi oksidlanib temir (II) oksidiga va hosil bo‘lgan temir (II) oksidi yordamida cho‘yan tarkibidagi qo‘shimchalar </a:t>
            </a:r>
            <a:r>
              <a:rPr lang="uz-Latn-UZ" altLang="ru-RU" dirty="0" smtClean="0">
                <a:latin typeface="Arial" charset="0"/>
                <a:cs typeface="Arial" charset="0"/>
              </a:rPr>
              <a:t>oksidlanadi</a:t>
            </a:r>
            <a:r>
              <a:rPr lang="en-US" altLang="ru-RU" dirty="0" smtClean="0">
                <a:latin typeface="Arial" charset="0"/>
                <a:cs typeface="Arial" charset="0"/>
              </a:rPr>
              <a:t>.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z-Latn-UZ" altLang="ru-RU" sz="4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Elektrometallurgik usullar</a:t>
            </a:r>
            <a:r>
              <a:rPr lang="en-US" altLang="ru-RU" sz="4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da</a:t>
            </a:r>
            <a:endParaRPr lang="ru-RU" altLang="ru-RU" sz="4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000" y="1671638"/>
            <a:ext cx="6096000" cy="4524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just">
              <a:defRPr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Elektrometallurgik usullarda metallarni olish oksidlar, gidroksidlar, tuzlar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suyuqlanmalarini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elektroliz qilishga asoslangan.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850" algn="just">
              <a:defRPr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usullar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yordamida ishqoriy va ishqoriy-yer metallar, alyuminiy olinadi.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128838"/>
            <a:ext cx="5443537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344488" y="1600200"/>
            <a:ext cx="6778625" cy="4525963"/>
          </a:xfrm>
        </p:spPr>
        <p:txBody>
          <a:bodyPr/>
          <a:lstStyle/>
          <a:p>
            <a:pPr marL="0" indent="450850">
              <a:buFont typeface="Arial" charset="0"/>
              <a:buNone/>
            </a:pPr>
            <a:r>
              <a:rPr lang="uz-Latn-UZ" altLang="ru-RU" sz="3600" dirty="0" smtClean="0">
                <a:latin typeface="Arial" charset="0"/>
                <a:cs typeface="Arial" charset="0"/>
              </a:rPr>
              <a:t>Sanoatda natriy va kaliy ularning suyuqlantirilgan  tuzlarini elektroliz qilib olinadi.</a:t>
            </a:r>
            <a:endParaRPr lang="en-US" altLang="ru-RU" sz="3600" dirty="0" smtClean="0">
              <a:latin typeface="Arial" charset="0"/>
              <a:cs typeface="Arial" charset="0"/>
            </a:endParaRPr>
          </a:p>
          <a:p>
            <a:pPr marL="0" indent="450850">
              <a:buFont typeface="Arial" charset="0"/>
              <a:buNone/>
            </a:pPr>
            <a:r>
              <a:rPr lang="uz-Latn-UZ" altLang="ru-RU" sz="3600" dirty="0" smtClean="0">
                <a:latin typeface="Arial" charset="0"/>
                <a:cs typeface="Arial" charset="0"/>
              </a:rPr>
              <a:t>Masalan, natriy xlorid suyuqlanmasi tegishli ionlarga dissotsiatsiyalanadi:</a:t>
            </a:r>
          </a:p>
          <a:p>
            <a:pPr marL="0" indent="0">
              <a:buFont typeface="Arial" charset="0"/>
              <a:buNone/>
            </a:pPr>
            <a:r>
              <a:rPr lang="en-US" altLang="ru-RU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         </a:t>
            </a:r>
            <a:r>
              <a:rPr lang="uz-Latn-UZ" altLang="ru-RU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NaCl=Na</a:t>
            </a:r>
            <a:r>
              <a:rPr lang="uz-Latn-UZ" altLang="ru-RU" sz="3600" b="1" dirty="0" smtClean="0">
                <a:solidFill>
                  <a:srgbClr val="0070C0"/>
                </a:solidFill>
                <a:latin typeface="Arial" charset="0"/>
                <a:ea typeface="Cambria Math" pitchFamily="18" charset="0"/>
                <a:cs typeface="Arial" charset="0"/>
              </a:rPr>
              <a:t>⁺+Cl⁻</a:t>
            </a:r>
            <a:endParaRPr lang="ru-RU" altLang="ru-RU" sz="3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z-Latn-UZ" altLang="ru-RU" sz="4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Elektrometallurgik usullarda</a:t>
            </a:r>
            <a:endParaRPr lang="ru-RU" altLang="ru-RU" sz="4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789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1702593"/>
            <a:ext cx="50688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373063" y="1541463"/>
            <a:ext cx="10972800" cy="4525962"/>
          </a:xfrm>
        </p:spPr>
        <p:txBody>
          <a:bodyPr/>
          <a:lstStyle/>
          <a:p>
            <a:pPr marL="0" indent="450850">
              <a:buFont typeface="Arial" charset="0"/>
              <a:buNone/>
            </a:pPr>
            <a:r>
              <a:rPr lang="uz-Latn-UZ" altLang="ru-RU" sz="3600" dirty="0" smtClean="0">
                <a:latin typeface="Arial" charset="0"/>
                <a:cs typeface="Arial" charset="0"/>
              </a:rPr>
              <a:t>Doimiy tok o‘tkazilganda bu suyuqlanmadagi natriy ionlari katodga  tortiladi va elektron qabul qilib,</a:t>
            </a:r>
            <a:r>
              <a:rPr lang="en-US" altLang="ru-RU" sz="3600" dirty="0" smtClean="0">
                <a:latin typeface="Arial" charset="0"/>
                <a:cs typeface="Arial" charset="0"/>
              </a:rPr>
              <a:t> </a:t>
            </a:r>
            <a:r>
              <a:rPr lang="uz-Latn-UZ" altLang="ru-RU" sz="3600" dirty="0" smtClean="0">
                <a:latin typeface="Arial" charset="0"/>
                <a:cs typeface="Arial" charset="0"/>
              </a:rPr>
              <a:t>erkin holda ajraladi</a:t>
            </a:r>
            <a:r>
              <a:rPr lang="en-US" altLang="ru-RU" sz="3600" dirty="0">
                <a:latin typeface="Arial" charset="0"/>
                <a:cs typeface="Arial" charset="0"/>
              </a:rPr>
              <a:t>,</a:t>
            </a:r>
            <a:r>
              <a:rPr lang="uz-Latn-UZ" altLang="ru-RU" sz="3600" dirty="0" smtClean="0">
                <a:latin typeface="Arial" charset="0"/>
                <a:cs typeface="Arial" charset="0"/>
              </a:rPr>
              <a:t> xlor ionlari anodga tortiladi va elektron berib erkin xlor gazi holida ajralib chiqadi.</a:t>
            </a:r>
          </a:p>
          <a:p>
            <a:pPr marL="0" indent="0">
              <a:buFont typeface="Arial" charset="0"/>
              <a:buNone/>
            </a:pPr>
            <a:r>
              <a:rPr lang="uz-Latn-UZ" altLang="ru-RU" sz="36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Na</a:t>
            </a:r>
            <a:r>
              <a:rPr lang="uz-Latn-UZ" altLang="ru-RU" sz="3600" b="1" dirty="0" smtClean="0">
                <a:solidFill>
                  <a:srgbClr val="7030A0"/>
                </a:solidFill>
                <a:latin typeface="Arial" charset="0"/>
                <a:ea typeface="Cambria Math" pitchFamily="18" charset="0"/>
                <a:cs typeface="Arial" charset="0"/>
              </a:rPr>
              <a:t>⁺+ē→Na⁰</a:t>
            </a:r>
          </a:p>
          <a:p>
            <a:pPr marL="0" indent="0">
              <a:buFont typeface="Arial" charset="0"/>
              <a:buNone/>
            </a:pPr>
            <a:r>
              <a:rPr lang="uz-Latn-UZ" altLang="ru-RU" sz="3600" b="1" dirty="0" smtClean="0">
                <a:solidFill>
                  <a:srgbClr val="7030A0"/>
                </a:solidFill>
                <a:latin typeface="Arial" charset="0"/>
                <a:ea typeface="Cambria Math" pitchFamily="18" charset="0"/>
                <a:cs typeface="Arial" charset="0"/>
              </a:rPr>
              <a:t>2Cl⁻-2ē→Cl⁰₂</a:t>
            </a:r>
          </a:p>
          <a:p>
            <a:pPr marL="0" indent="0">
              <a:buFont typeface="Arial" charset="0"/>
              <a:buNone/>
            </a:pPr>
            <a:r>
              <a:rPr lang="uz-Latn-UZ" altLang="ru-RU" sz="3600" b="1" dirty="0" smtClean="0">
                <a:solidFill>
                  <a:srgbClr val="7030A0"/>
                </a:solidFill>
                <a:latin typeface="Arial" charset="0"/>
                <a:ea typeface="Cambria Math" pitchFamily="18" charset="0"/>
                <a:cs typeface="Arial" charset="0"/>
              </a:rPr>
              <a:t>Cl⁻+Cl⁻→Cl₂</a:t>
            </a:r>
            <a:endParaRPr lang="ru-RU" altLang="ru-RU" sz="3600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z-Latn-UZ" altLang="ru-RU" sz="4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Elektrometallurgik usullarda</a:t>
            </a:r>
            <a:endParaRPr lang="ru-RU" altLang="ru-RU" sz="4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501650" y="1427163"/>
            <a:ext cx="10972800" cy="4525962"/>
          </a:xfrm>
        </p:spPr>
        <p:txBody>
          <a:bodyPr/>
          <a:lstStyle/>
          <a:p>
            <a:pPr marL="0" indent="450850">
              <a:buNone/>
            </a:pPr>
            <a:r>
              <a:rPr lang="uz-Latn-UZ" altLang="ru-RU" dirty="0" smtClean="0">
                <a:latin typeface="Arial" charset="0"/>
                <a:cs typeface="Arial" charset="0"/>
              </a:rPr>
              <a:t>Elektroliz 800</a:t>
            </a:r>
            <a:r>
              <a:rPr lang="en-US" altLang="ru-RU" dirty="0" smtClean="0">
                <a:latin typeface="Arial" charset="0"/>
                <a:cs typeface="Arial" charset="0"/>
              </a:rPr>
              <a:t>-</a:t>
            </a:r>
            <a:r>
              <a:rPr lang="uz-Latn-UZ" altLang="ru-RU" dirty="0" smtClean="0">
                <a:latin typeface="Arial" charset="0"/>
                <a:cs typeface="Arial" charset="0"/>
              </a:rPr>
              <a:t>1000 °C da olib boriladi. </a:t>
            </a:r>
            <a:r>
              <a:rPr lang="uz-Latn-UZ" altLang="ru-RU" b="1" dirty="0" smtClean="0">
                <a:latin typeface="Arial" charset="0"/>
                <a:cs typeface="Arial" charset="0"/>
              </a:rPr>
              <a:t>Suyuqlanmadan </a:t>
            </a:r>
            <a:r>
              <a:rPr lang="uz-Latn-UZ" altLang="ru-RU" dirty="0" smtClean="0">
                <a:latin typeface="Arial" charset="0"/>
                <a:cs typeface="Arial" charset="0"/>
              </a:rPr>
              <a:t>5</a:t>
            </a:r>
            <a:r>
              <a:rPr lang="en-US" altLang="ru-RU" dirty="0" smtClean="0">
                <a:latin typeface="Arial" charset="0"/>
                <a:cs typeface="Arial" charset="0"/>
              </a:rPr>
              <a:t>-</a:t>
            </a:r>
            <a:r>
              <a:rPr lang="uz-Latn-UZ" altLang="ru-RU" dirty="0" smtClean="0">
                <a:latin typeface="Arial" charset="0"/>
                <a:cs typeface="Arial" charset="0"/>
              </a:rPr>
              <a:t>8 volt kuchlanishdagi, 80 000 ampergacha tok kuchiga ega bo‘lgan doimiy tok o‘tkaziladi. Bunda katodda alyuminiy, anodda kislorod ajraladi, kislorod ugleroddan tayyorlangan anod bilan ta’sirlashadi:</a:t>
            </a:r>
          </a:p>
          <a:p>
            <a:pPr marL="0" indent="450850">
              <a:buNone/>
            </a:pPr>
            <a:r>
              <a:rPr lang="uz-Latn-UZ" altLang="ru-RU" dirty="0" smtClean="0">
                <a:latin typeface="Arial" charset="0"/>
                <a:cs typeface="Arial" charset="0"/>
              </a:rPr>
              <a:t> “+” Katotda: Al</a:t>
            </a:r>
            <a:r>
              <a:rPr lang="uz-Latn-UZ" altLang="ru-RU" dirty="0" smtClean="0">
                <a:latin typeface="Arial" charset="0"/>
                <a:ea typeface="Cambria Math" pitchFamily="18" charset="0"/>
                <a:cs typeface="Arial" charset="0"/>
              </a:rPr>
              <a:t>⁺³</a:t>
            </a:r>
            <a:r>
              <a:rPr lang="uz-Latn-UZ" altLang="ru-RU" dirty="0" smtClean="0">
                <a:latin typeface="Arial" charset="0"/>
                <a:cs typeface="Arial" charset="0"/>
              </a:rPr>
              <a:t>+ 3ē </a:t>
            </a:r>
            <a:r>
              <a:rPr lang="uz-Latn-UZ" altLang="ru-RU" dirty="0" smtClean="0">
                <a:latin typeface="Arial" charset="0"/>
                <a:ea typeface="Cambria Math" pitchFamily="18" charset="0"/>
                <a:cs typeface="Cambria Math" pitchFamily="18" charset="0"/>
              </a:rPr>
              <a:t>→</a:t>
            </a:r>
            <a:r>
              <a:rPr lang="uz-Latn-UZ" altLang="ru-RU" dirty="0" smtClean="0">
                <a:latin typeface="Arial" charset="0"/>
                <a:cs typeface="Arial" charset="0"/>
              </a:rPr>
              <a:t> Al⁰</a:t>
            </a:r>
          </a:p>
          <a:p>
            <a:pPr marL="0" indent="450850">
              <a:buNone/>
            </a:pPr>
            <a:r>
              <a:rPr lang="uz-Latn-UZ" altLang="ru-RU" dirty="0" smtClean="0">
                <a:latin typeface="Arial" charset="0"/>
                <a:cs typeface="Arial" charset="0"/>
              </a:rPr>
              <a:t> “–” Anodda: 2O</a:t>
            </a:r>
            <a:r>
              <a:rPr lang="uz-Latn-UZ" altLang="ru-RU" dirty="0" smtClean="0">
                <a:latin typeface="Arial" charset="0"/>
                <a:ea typeface="Cambria Math" pitchFamily="18" charset="0"/>
                <a:cs typeface="Cambria Math" pitchFamily="18" charset="0"/>
              </a:rPr>
              <a:t>⁻²</a:t>
            </a:r>
            <a:r>
              <a:rPr lang="uz-Latn-UZ" altLang="ru-RU" dirty="0" smtClean="0">
                <a:latin typeface="Arial" charset="0"/>
                <a:cs typeface="Arial" charset="0"/>
              </a:rPr>
              <a:t> – 4ē </a:t>
            </a:r>
            <a:r>
              <a:rPr lang="uz-Latn-UZ" altLang="ru-RU" dirty="0" smtClean="0">
                <a:latin typeface="Arial" charset="0"/>
                <a:ea typeface="Cambria Math" pitchFamily="18" charset="0"/>
                <a:cs typeface="Cambria Math" pitchFamily="18" charset="0"/>
              </a:rPr>
              <a:t>→</a:t>
            </a:r>
            <a:r>
              <a:rPr lang="uz-Latn-UZ" altLang="ru-RU" dirty="0" smtClean="0">
                <a:latin typeface="Arial" charset="0"/>
                <a:cs typeface="Arial" charset="0"/>
              </a:rPr>
              <a:t>O</a:t>
            </a:r>
            <a:r>
              <a:rPr lang="uz-Latn-UZ" altLang="ru-RU" dirty="0" smtClean="0">
                <a:latin typeface="Arial" charset="0"/>
                <a:ea typeface="Cambria Math" pitchFamily="18" charset="0"/>
                <a:cs typeface="Cambria Math" pitchFamily="18" charset="0"/>
              </a:rPr>
              <a:t>₂⁰</a:t>
            </a:r>
            <a:r>
              <a:rPr lang="uz-Latn-UZ" altLang="ru-RU" dirty="0" smtClean="0">
                <a:latin typeface="Arial" charset="0"/>
                <a:cs typeface="Arial" charset="0"/>
              </a:rPr>
              <a:t> ; O</a:t>
            </a:r>
            <a:r>
              <a:rPr lang="uz-Latn-UZ" altLang="ru-RU" dirty="0" smtClean="0">
                <a:latin typeface="Arial" charset="0"/>
                <a:ea typeface="Cambria Math" pitchFamily="18" charset="0"/>
                <a:cs typeface="Cambria Math" pitchFamily="18" charset="0"/>
              </a:rPr>
              <a:t>₂</a:t>
            </a:r>
            <a:r>
              <a:rPr lang="uz-Latn-UZ" altLang="ru-RU" dirty="0" smtClean="0">
                <a:latin typeface="Arial" charset="0"/>
                <a:cs typeface="Arial" charset="0"/>
              </a:rPr>
              <a:t> + 2C </a:t>
            </a:r>
            <a:r>
              <a:rPr lang="uz-Latn-UZ" altLang="ru-RU" dirty="0" smtClean="0">
                <a:latin typeface="Arial" charset="0"/>
                <a:ea typeface="Cambria Math" pitchFamily="18" charset="0"/>
                <a:cs typeface="Cambria Math" pitchFamily="18" charset="0"/>
              </a:rPr>
              <a:t>→</a:t>
            </a:r>
            <a:r>
              <a:rPr lang="uz-Latn-UZ" altLang="ru-RU" dirty="0" smtClean="0">
                <a:latin typeface="Arial" charset="0"/>
                <a:cs typeface="Arial" charset="0"/>
              </a:rPr>
              <a:t>CO</a:t>
            </a:r>
            <a:endParaRPr lang="ru-RU" altLang="ru-RU" dirty="0" smtClean="0">
              <a:latin typeface="Arial" charset="0"/>
              <a:cs typeface="Arial" charset="0"/>
            </a:endParaRPr>
          </a:p>
          <a:p>
            <a:endParaRPr lang="uz-Latn-UZ" altLang="ru-RU" dirty="0" smtClean="0">
              <a:latin typeface="Arial" charset="0"/>
              <a:cs typeface="Arial" charset="0"/>
            </a:endParaRPr>
          </a:p>
        </p:txBody>
      </p: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976100" cy="1143000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z-Latn-UZ" altLang="ru-RU" sz="4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Elektrometallurgik usullarda</a:t>
            </a:r>
            <a:endParaRPr lang="ru-RU" altLang="ru-RU" sz="4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33" y="228686"/>
            <a:ext cx="11795537" cy="817561"/>
          </a:xfrm>
        </p:spPr>
        <p:txBody>
          <a:bodyPr>
            <a:noAutofit/>
          </a:bodyPr>
          <a:lstStyle/>
          <a:p>
            <a:pPr marL="26839">
              <a:spcAft>
                <a:spcPts val="2540"/>
              </a:spcAft>
            </a:pPr>
            <a:r>
              <a:rPr lang="en-US" sz="2800" dirty="0" err="1"/>
              <a:t>Rasmda</a:t>
            </a:r>
            <a:r>
              <a:rPr lang="en-US" sz="2800" dirty="0"/>
              <a:t> </a:t>
            </a:r>
            <a:r>
              <a:rPr lang="en-US" sz="2800" dirty="0" err="1"/>
              <a:t>oddiy</a:t>
            </a:r>
            <a:r>
              <a:rPr lang="en-US" sz="2800" dirty="0"/>
              <a:t> </a:t>
            </a:r>
            <a:r>
              <a:rPr lang="en-US" sz="2800" dirty="0" err="1"/>
              <a:t>yoritish</a:t>
            </a:r>
            <a:r>
              <a:rPr lang="en-US" sz="2800" dirty="0"/>
              <a:t>­ </a:t>
            </a:r>
            <a:r>
              <a:rPr lang="en-US" sz="2800" dirty="0" err="1"/>
              <a:t>lampochkasida</a:t>
            </a:r>
            <a:r>
              <a:rPr lang="en-US" sz="2800" dirty="0"/>
              <a:t>­ </a:t>
            </a:r>
            <a:r>
              <a:rPr lang="en-US" sz="2800" dirty="0" err="1"/>
              <a:t>ishlatiladigan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metallar</a:t>
            </a:r>
            <a:r>
              <a:rPr lang="en-US" sz="2800" dirty="0"/>
              <a:t> </a:t>
            </a:r>
            <a:r>
              <a:rPr lang="en-US" sz="2800" dirty="0" err="1"/>
              <a:t>ko‘rsatilgan</a:t>
            </a:r>
            <a:endParaRPr lang="ru-RU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79" y="1344446"/>
            <a:ext cx="4151724" cy="52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15454" y="3427319"/>
            <a:ext cx="798231" cy="995467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r>
              <a:rPr lang="en-US" sz="1733" b="1" dirty="0"/>
              <a:t>Fe</a:t>
            </a:r>
            <a:endParaRPr lang="ru-RU" sz="1733" b="1" dirty="0"/>
          </a:p>
          <a:p>
            <a:r>
              <a:rPr lang="en-US" sz="1733" b="1" dirty="0"/>
              <a:t> </a:t>
            </a:r>
            <a:endParaRPr lang="ru-RU" sz="1733" b="1" dirty="0"/>
          </a:p>
          <a:p>
            <a:r>
              <a:rPr lang="en-US" sz="1733" b="1" dirty="0"/>
              <a:t>Ni</a:t>
            </a:r>
            <a:endParaRPr lang="ru-RU" sz="1733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4391" y="4122055"/>
            <a:ext cx="621709" cy="472439"/>
          </a:xfrm>
          <a:prstGeom prst="rect">
            <a:avLst/>
          </a:prstGeom>
        </p:spPr>
        <p:txBody>
          <a:bodyPr wrap="none" lIns="193548" tIns="96775" rIns="193548" bIns="96775">
            <a:spAutoFit/>
          </a:bodyPr>
          <a:lstStyle/>
          <a:p>
            <a:r>
              <a:rPr lang="en-US" dirty="0"/>
              <a:t>W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157" y="1275271"/>
            <a:ext cx="920008" cy="749438"/>
          </a:xfrm>
          <a:prstGeom prst="rect">
            <a:avLst/>
          </a:prstGeom>
          <a:noFill/>
        </p:spPr>
        <p:txBody>
          <a:bodyPr wrap="square" lIns="193548" tIns="96775" rIns="193548" bIns="96775" rtlCol="0">
            <a:spAutoFit/>
          </a:bodyPr>
          <a:lstStyle/>
          <a:p>
            <a:r>
              <a:rPr lang="en-US" dirty="0"/>
              <a:t>Sn</a:t>
            </a:r>
            <a:endParaRPr lang="ru-RU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10589" y="1472900"/>
            <a:ext cx="767576" cy="821317"/>
          </a:xfrm>
          <a:prstGeom prst="rect">
            <a:avLst/>
          </a:prstGeom>
          <a:noFill/>
        </p:spPr>
        <p:txBody>
          <a:bodyPr wrap="square" lIns="193548" tIns="96775" rIns="193548" bIns="96775" rtlCol="0">
            <a:spAutoFit/>
          </a:bodyPr>
          <a:lstStyle/>
          <a:p>
            <a:r>
              <a:rPr lang="en-US" sz="2267" dirty="0" err="1"/>
              <a:t>Pb</a:t>
            </a:r>
            <a:endParaRPr lang="ru-RU" sz="2267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36100" y="2922188"/>
            <a:ext cx="55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10705" y="2352481"/>
            <a:ext cx="55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69369" y="1884401"/>
            <a:ext cx="55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6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33" y="433790"/>
            <a:ext cx="11795537" cy="591709"/>
          </a:xfrm>
        </p:spPr>
        <p:txBody>
          <a:bodyPr>
            <a:noAutofit/>
          </a:bodyPr>
          <a:lstStyle/>
          <a:p>
            <a:pPr marL="26839">
              <a:spcAft>
                <a:spcPts val="2540"/>
              </a:spcAft>
            </a:pPr>
            <a:r>
              <a:rPr lang="en-US" sz="2933" dirty="0" err="1"/>
              <a:t>Ishlatilish</a:t>
            </a:r>
            <a:r>
              <a:rPr lang="en-US" sz="2933" dirty="0"/>
              <a:t> </a:t>
            </a:r>
            <a:r>
              <a:rPr lang="en-US" sz="2933" dirty="0" err="1"/>
              <a:t>sohasiga</a:t>
            </a:r>
            <a:r>
              <a:rPr lang="en-US" sz="2933" dirty="0"/>
              <a:t> </a:t>
            </a:r>
            <a:r>
              <a:rPr lang="en-US" sz="2933" dirty="0" err="1"/>
              <a:t>qarab</a:t>
            </a:r>
            <a:r>
              <a:rPr lang="en-US" sz="2933" dirty="0"/>
              <a:t>, </a:t>
            </a:r>
            <a:r>
              <a:rPr lang="en-US" sz="2933" dirty="0" err="1"/>
              <a:t>qora</a:t>
            </a:r>
            <a:r>
              <a:rPr lang="en-US" sz="2933" dirty="0"/>
              <a:t> </a:t>
            </a:r>
            <a:r>
              <a:rPr lang="en-US" sz="2933" dirty="0" err="1"/>
              <a:t>va</a:t>
            </a:r>
            <a:r>
              <a:rPr lang="en-US" sz="2933" dirty="0"/>
              <a:t> </a:t>
            </a:r>
            <a:r>
              <a:rPr lang="en-US" sz="2933" dirty="0" err="1"/>
              <a:t>rangli</a:t>
            </a:r>
            <a:r>
              <a:rPr lang="en-US" sz="2933" dirty="0"/>
              <a:t> </a:t>
            </a:r>
            <a:r>
              <a:rPr lang="en-US" sz="2933" dirty="0" err="1"/>
              <a:t>metallarga</a:t>
            </a:r>
            <a:r>
              <a:rPr lang="en-US" sz="2933" dirty="0"/>
              <a:t> </a:t>
            </a:r>
            <a:r>
              <a:rPr lang="en-US" sz="2933" dirty="0" err="1" smtClean="0"/>
              <a:t>bo‘lingan</a:t>
            </a:r>
            <a:r>
              <a:rPr lang="ru-RU" sz="2933" dirty="0"/>
              <a:t/>
            </a:r>
            <a:br>
              <a:rPr lang="ru-RU" sz="2933" dirty="0"/>
            </a:br>
            <a:endParaRPr lang="ru-RU" sz="2933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3018" y="2102838"/>
            <a:ext cx="11329259" cy="2616616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pPr marR="188167" indent="351358">
              <a:spcAft>
                <a:spcPts val="1600"/>
              </a:spcAft>
              <a:buFont typeface="Arial" pitchFamily="34" charset="0"/>
              <a:buChar char="•"/>
              <a:tabLst>
                <a:tab pos="483859" algn="l"/>
                <a:tab pos="1370931" algn="l"/>
              </a:tabLst>
            </a:pP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Qora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metallar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temir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uni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qayta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ishlashning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asosiy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mahsulotlari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cho‘yan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po‘latdir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4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188167" indent="351358">
              <a:buFont typeface="Arial" pitchFamily="34" charset="0"/>
              <a:buChar char="•"/>
              <a:tabLst>
                <a:tab pos="483859" algn="l"/>
                <a:tab pos="1370931" algn="l"/>
              </a:tabLst>
            </a:pP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Rangli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metallar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temirdan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boshqa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metallar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va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ularni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qayta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ishlashdan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olingan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mahsulotlardir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24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33" y="220140"/>
            <a:ext cx="11795537" cy="817561"/>
          </a:xfrm>
        </p:spPr>
        <p:txBody>
          <a:bodyPr>
            <a:normAutofit/>
          </a:bodyPr>
          <a:lstStyle/>
          <a:p>
            <a:pPr marL="26839">
              <a:spcAft>
                <a:spcPts val="2540"/>
              </a:spcAft>
            </a:pPr>
            <a:r>
              <a:rPr lang="en-US" sz="4267" dirty="0" err="1" smtClean="0">
                <a:solidFill>
                  <a:schemeClr val="bg1"/>
                </a:solidFill>
              </a:rPr>
              <a:t>Metallar</a:t>
            </a:r>
            <a:r>
              <a:rPr lang="en-US" sz="4267" dirty="0" smtClean="0">
                <a:solidFill>
                  <a:schemeClr val="bg1"/>
                </a:solidFill>
              </a:rPr>
              <a:t> </a:t>
            </a:r>
            <a:r>
              <a:rPr lang="en-US" sz="4267" dirty="0" err="1" smtClean="0">
                <a:solidFill>
                  <a:schemeClr val="bg1"/>
                </a:solidFill>
              </a:rPr>
              <a:t>quyidagicha</a:t>
            </a:r>
            <a:r>
              <a:rPr lang="en-US" sz="4267" dirty="0" smtClean="0">
                <a:solidFill>
                  <a:schemeClr val="bg1"/>
                </a:solidFill>
              </a:rPr>
              <a:t> </a:t>
            </a:r>
            <a:r>
              <a:rPr lang="en-US" sz="4267" dirty="0" err="1" smtClean="0">
                <a:solidFill>
                  <a:schemeClr val="bg1"/>
                </a:solidFill>
              </a:rPr>
              <a:t>farqlanadi</a:t>
            </a:r>
            <a:endParaRPr lang="ru-RU" sz="4267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839" y="1721099"/>
            <a:ext cx="11400090" cy="2535183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pPr algn="ctr"/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5070" b="1" dirty="0" smtClean="0">
                <a:solidFill>
                  <a:srgbClr val="0070C0"/>
                </a:solidFill>
              </a:rPr>
              <a:t>kg/m</a:t>
            </a:r>
            <a:r>
              <a:rPr lang="en-US" sz="5070" b="1" baseline="30000" dirty="0" smtClean="0">
                <a:solidFill>
                  <a:srgbClr val="0070C0"/>
                </a:solidFill>
              </a:rPr>
              <a:t>3</a:t>
            </a:r>
            <a:r>
              <a:rPr lang="en-US" sz="5070" dirty="0">
                <a:solidFill>
                  <a:srgbClr val="0070C0"/>
                </a:solidFill>
              </a:rPr>
              <a:t> </a:t>
            </a:r>
            <a:r>
              <a:rPr lang="en-US" sz="5067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506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metallarga</a:t>
            </a:r>
            <a:r>
              <a:rPr lang="en-US" sz="50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farqlanadi</a:t>
            </a:r>
            <a:r>
              <a:rPr lang="en-US" sz="506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3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33" y="279962"/>
            <a:ext cx="11795537" cy="817561"/>
          </a:xfrm>
        </p:spPr>
        <p:txBody>
          <a:bodyPr>
            <a:normAutofit fontScale="90000"/>
          </a:bodyPr>
          <a:lstStyle/>
          <a:p>
            <a:pPr marL="26839">
              <a:spcAft>
                <a:spcPts val="2540"/>
              </a:spcAft>
            </a:pPr>
            <a:r>
              <a:rPr lang="en-US" sz="4267" cap="none" dirty="0" smtClean="0">
                <a:solidFill>
                  <a:schemeClr val="bg1"/>
                </a:solidFill>
              </a:rPr>
              <a:t/>
            </a:r>
            <a:br>
              <a:rPr lang="en-US" sz="4267" cap="none" dirty="0" smtClean="0">
                <a:solidFill>
                  <a:schemeClr val="bg1"/>
                </a:solidFill>
              </a:rPr>
            </a:br>
            <a:r>
              <a:rPr lang="en-US" sz="4267" cap="none" dirty="0" err="1" smtClean="0">
                <a:solidFill>
                  <a:schemeClr val="bg1"/>
                </a:solidFill>
              </a:rPr>
              <a:t>Metallarning</a:t>
            </a:r>
            <a:r>
              <a:rPr lang="en-US" sz="4267" cap="none" dirty="0" smtClean="0">
                <a:solidFill>
                  <a:schemeClr val="bg1"/>
                </a:solidFill>
              </a:rPr>
              <a:t> </a:t>
            </a:r>
            <a:r>
              <a:rPr lang="en-US" sz="4267" cap="none" dirty="0" err="1" smtClean="0">
                <a:solidFill>
                  <a:schemeClr val="bg1"/>
                </a:solidFill>
              </a:rPr>
              <a:t>davriy</a:t>
            </a:r>
            <a:r>
              <a:rPr lang="en-US" sz="4267" cap="none" dirty="0" smtClean="0">
                <a:solidFill>
                  <a:schemeClr val="bg1"/>
                </a:solidFill>
              </a:rPr>
              <a:t> </a:t>
            </a:r>
            <a:r>
              <a:rPr lang="en-US" sz="4267" cap="none" dirty="0" err="1" smtClean="0">
                <a:solidFill>
                  <a:schemeClr val="bg1"/>
                </a:solidFill>
              </a:rPr>
              <a:t>sistemadagi</a:t>
            </a:r>
            <a:r>
              <a:rPr lang="en-US" sz="4267" cap="none" dirty="0" smtClean="0">
                <a:solidFill>
                  <a:schemeClr val="bg1"/>
                </a:solidFill>
              </a:rPr>
              <a:t> </a:t>
            </a:r>
            <a:r>
              <a:rPr lang="en-US" sz="4267" cap="none" dirty="0" err="1" smtClean="0">
                <a:solidFill>
                  <a:schemeClr val="bg1"/>
                </a:solidFill>
              </a:rPr>
              <a:t>o‘rni</a:t>
            </a:r>
            <a:r>
              <a:rPr lang="en-US" sz="4267" cap="none" dirty="0" smtClean="0">
                <a:solidFill>
                  <a:schemeClr val="bg1"/>
                </a:solidFill>
              </a:rPr>
              <a:t/>
            </a:r>
            <a:br>
              <a:rPr lang="en-US" sz="4267" cap="none" dirty="0" smtClean="0">
                <a:solidFill>
                  <a:schemeClr val="bg1"/>
                </a:solidFill>
              </a:rPr>
            </a:br>
            <a:endParaRPr lang="ru-RU" sz="4267" cap="none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7" y="1442427"/>
            <a:ext cx="11233248" cy="4708855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pPr marL="243411" marR="134405" indent="353475">
              <a:buFont typeface="Arial" pitchFamily="34" charset="0"/>
              <a:buChar char="•"/>
              <a:tabLst>
                <a:tab pos="483859" algn="l"/>
                <a:tab pos="1317168" algn="l"/>
              </a:tabLst>
            </a:pP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Davriy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sistemadagi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118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elementning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90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dan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ortig‘i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metallardir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267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3411" marR="134405" indent="353475">
              <a:buFont typeface="Arial" pitchFamily="34" charset="0"/>
              <a:buChar char="•"/>
              <a:tabLst>
                <a:tab pos="483859" algn="l"/>
                <a:tab pos="1317168" algn="l"/>
              </a:tabLst>
            </a:pP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I, II, III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guruhning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elementlari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(H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dan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tashqari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267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3411" marR="134405" indent="353475">
              <a:buFont typeface="Arial" pitchFamily="34" charset="0"/>
              <a:buChar char="•"/>
              <a:tabLst>
                <a:tab pos="483859" algn="l"/>
                <a:tab pos="1317168" algn="l"/>
              </a:tabLst>
            </a:pP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IV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bosh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guruhchasida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Si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dan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tashqari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elementlar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267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3411" indent="353475">
              <a:buFont typeface="Arial" pitchFamily="34" charset="0"/>
              <a:buChar char="•"/>
              <a:tabLst>
                <a:tab pos="483859" algn="l"/>
                <a:tab pos="1317168" algn="l"/>
              </a:tabLst>
            </a:pP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bosh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guruhchasida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ikkita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Sb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Bi.</a:t>
            </a:r>
            <a:endParaRPr lang="ru-RU" sz="2267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3411" indent="353475">
              <a:buFont typeface="Arial" pitchFamily="34" charset="0"/>
              <a:buChar char="•"/>
              <a:tabLst>
                <a:tab pos="483859" algn="l"/>
                <a:tab pos="1317168" algn="l"/>
              </a:tabLst>
            </a:pP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bosh 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guruhchasida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bitta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Po.</a:t>
            </a:r>
            <a:endParaRPr lang="ru-RU" sz="2267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43411" indent="353475">
              <a:buFont typeface="Arial" pitchFamily="34" charset="0"/>
              <a:buChar char="•"/>
            </a:pP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IV, V, VI, VII, VIII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guruhlarning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yonaki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guruh­chalarida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barcha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elementlari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metallardir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933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33" y="245778"/>
            <a:ext cx="11795537" cy="817561"/>
          </a:xfrm>
        </p:spPr>
        <p:txBody>
          <a:bodyPr>
            <a:normAutofit/>
          </a:bodyPr>
          <a:lstStyle/>
          <a:p>
            <a:pPr marL="26839">
              <a:spcAft>
                <a:spcPts val="2540"/>
              </a:spcAft>
            </a:pPr>
            <a:r>
              <a:rPr lang="en-US" sz="4267" dirty="0" err="1">
                <a:solidFill>
                  <a:schemeClr val="bg1"/>
                </a:solidFill>
              </a:rPr>
              <a:t>Metallar</a:t>
            </a:r>
            <a:r>
              <a:rPr lang="en-US" sz="4267" dirty="0">
                <a:solidFill>
                  <a:schemeClr val="bg1"/>
                </a:solidFill>
              </a:rPr>
              <a:t> </a:t>
            </a:r>
            <a:r>
              <a:rPr lang="en-US" sz="4267" dirty="0" err="1">
                <a:solidFill>
                  <a:schemeClr val="bg1"/>
                </a:solidFill>
              </a:rPr>
              <a:t>quyidagicha</a:t>
            </a:r>
            <a:r>
              <a:rPr lang="en-US" sz="4267" dirty="0">
                <a:solidFill>
                  <a:schemeClr val="bg1"/>
                </a:solidFill>
              </a:rPr>
              <a:t> </a:t>
            </a:r>
            <a:r>
              <a:rPr lang="en-US" sz="4267" dirty="0" err="1">
                <a:solidFill>
                  <a:schemeClr val="bg1"/>
                </a:solidFill>
              </a:rPr>
              <a:t>farqlanadi</a:t>
            </a:r>
            <a:endParaRPr lang="ru-RU" sz="4267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1700809"/>
            <a:ext cx="10975067" cy="3785718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pPr lvl="0" algn="ctr"/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Yengil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metallar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litiy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natriy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kaliy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kalsiy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alyuminiy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magniy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titan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b.). </a:t>
            </a:r>
            <a:r>
              <a:rPr lang="ru-RU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ru-RU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yengil</a:t>
            </a:r>
            <a:r>
              <a:rPr lang="ru-RU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33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ru-RU" sz="3333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litiy</a:t>
            </a:r>
            <a:r>
              <a:rPr lang="ru-RU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ru-RU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zichligi</a:t>
            </a:r>
            <a:r>
              <a:rPr lang="ru-RU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0,5 </a:t>
            </a:r>
            <a:r>
              <a:rPr lang="ru-RU" sz="3333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g/cm</a:t>
            </a:r>
            <a:r>
              <a:rPr lang="ru-RU" sz="3300" b="1" baseline="30000" dirty="0" smtClean="0">
                <a:solidFill>
                  <a:srgbClr val="0070C0"/>
                </a:solidFill>
              </a:rPr>
              <a:t>3</a:t>
            </a:r>
            <a:r>
              <a:rPr lang="ru-RU" sz="3333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333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3333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Og‘ir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metallar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kadmiy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nikel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simob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qalay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qo‘rg‘oshin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kobalt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b.).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og‘ir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osmiy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zichligi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22,6 g/cm</a:t>
            </a:r>
            <a:r>
              <a:rPr lang="en-US" sz="3300" b="1" baseline="30000" dirty="0">
                <a:solidFill>
                  <a:srgbClr val="0070C0"/>
                </a:solidFill>
              </a:rPr>
              <a:t>3</a:t>
            </a:r>
            <a:r>
              <a:rPr lang="en-US" sz="33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333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33" y="245778"/>
            <a:ext cx="11795537" cy="817561"/>
          </a:xfrm>
        </p:spPr>
        <p:txBody>
          <a:bodyPr>
            <a:normAutofit/>
          </a:bodyPr>
          <a:lstStyle/>
          <a:p>
            <a:pPr marL="26839">
              <a:spcAft>
                <a:spcPts val="2540"/>
              </a:spcAft>
            </a:pPr>
            <a:r>
              <a:rPr lang="en-US" sz="4267" dirty="0" err="1"/>
              <a:t>Nodir</a:t>
            </a:r>
            <a:r>
              <a:rPr lang="en-US" sz="4267" dirty="0"/>
              <a:t> </a:t>
            </a:r>
            <a:r>
              <a:rPr lang="en-US" sz="4267" dirty="0" err="1"/>
              <a:t>metallar</a:t>
            </a:r>
            <a:endParaRPr lang="ru-RU" sz="4267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350" y="3632688"/>
            <a:ext cx="11385301" cy="749438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platina,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palladiy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232" y="1097523"/>
            <a:ext cx="11795537" cy="1898535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pPr algn="ctr"/>
            <a:endParaRPr lang="en-US" sz="33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ta’sirlarga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chidamliligi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zargarlik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ziynat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buyumlari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ishlatilishiga</a:t>
            </a:r>
            <a:r>
              <a:rPr lang="en-US" sz="3867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67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8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867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33" y="228686"/>
            <a:ext cx="11795537" cy="817561"/>
          </a:xfrm>
        </p:spPr>
        <p:txBody>
          <a:bodyPr>
            <a:normAutofit/>
          </a:bodyPr>
          <a:lstStyle/>
          <a:p>
            <a:pPr lvl="0"/>
            <a:r>
              <a:rPr lang="en-US" sz="4667" dirty="0" err="1">
                <a:solidFill>
                  <a:schemeClr val="bg1"/>
                </a:solidFill>
              </a:rPr>
              <a:t>Noyob</a:t>
            </a:r>
            <a:r>
              <a:rPr lang="en-US" sz="4667" dirty="0">
                <a:solidFill>
                  <a:schemeClr val="bg1"/>
                </a:solidFill>
              </a:rPr>
              <a:t> </a:t>
            </a:r>
            <a:r>
              <a:rPr lang="en-US" sz="4667" dirty="0" err="1">
                <a:solidFill>
                  <a:schemeClr val="bg1"/>
                </a:solidFill>
              </a:rPr>
              <a:t>metallar</a:t>
            </a:r>
            <a:endParaRPr lang="ru-RU" sz="3867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026" y="1649339"/>
            <a:ext cx="11198615" cy="3252367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pPr indent="474121"/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siyrak-yer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me­tallardan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farqlanuvchi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xossalariga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o‘tkazuv­­chanligi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radioaktivligi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haroratda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suyuqlanishiga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67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74121" algn="ctr"/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Noyob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aktinoidlar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lantanoidlar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molibden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volfram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vanadiy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niobiy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tantal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radiy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toriy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33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b.).</a:t>
            </a:r>
            <a:endParaRPr lang="ru-RU" sz="29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33" y="279962"/>
            <a:ext cx="11795537" cy="817561"/>
          </a:xfrm>
        </p:spPr>
        <p:txBody>
          <a:bodyPr>
            <a:normAutofit/>
          </a:bodyPr>
          <a:lstStyle/>
          <a:p>
            <a:pPr marL="604822" indent="-604822"/>
            <a:r>
              <a:rPr lang="en-US" sz="4267" dirty="0" err="1">
                <a:solidFill>
                  <a:schemeClr val="bg1"/>
                </a:solidFill>
              </a:rPr>
              <a:t>Turmushda</a:t>
            </a:r>
            <a:r>
              <a:rPr lang="en-US" sz="4267" dirty="0">
                <a:solidFill>
                  <a:schemeClr val="bg1"/>
                </a:solidFill>
              </a:rPr>
              <a:t> </a:t>
            </a:r>
            <a:r>
              <a:rPr lang="en-US" sz="4267" dirty="0" err="1">
                <a:solidFill>
                  <a:schemeClr val="bg1"/>
                </a:solidFill>
              </a:rPr>
              <a:t>ishlatilishi</a:t>
            </a:r>
            <a:endParaRPr lang="ru-RU" sz="2933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843" y="1392965"/>
            <a:ext cx="11264556" cy="2712324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pPr indent="474121" algn="just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Indiy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nurni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ettirganligi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projek­tor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reflektorlar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tayyorlashda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ishlatila­­di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474121" algn="just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vaqtlarda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mis­dan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to‘lov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birliklari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tayyorlanib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turmushda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ishlatilgan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33" y="245778"/>
            <a:ext cx="11795537" cy="817561"/>
          </a:xfrm>
        </p:spPr>
        <p:txBody>
          <a:bodyPr>
            <a:normAutofit/>
          </a:bodyPr>
          <a:lstStyle/>
          <a:p>
            <a:pPr marL="604822" indent="-604822"/>
            <a:r>
              <a:rPr lang="en-US" sz="4267" dirty="0" err="1">
                <a:solidFill>
                  <a:schemeClr val="bg1"/>
                </a:solidFill>
              </a:rPr>
              <a:t>Metall</a:t>
            </a:r>
            <a:r>
              <a:rPr lang="en-US" sz="4267" dirty="0">
                <a:solidFill>
                  <a:schemeClr val="bg1"/>
                </a:solidFill>
              </a:rPr>
              <a:t> </a:t>
            </a:r>
            <a:r>
              <a:rPr lang="en-US" sz="4267" dirty="0" err="1">
                <a:solidFill>
                  <a:schemeClr val="bg1"/>
                </a:solidFill>
              </a:rPr>
              <a:t>konlari</a:t>
            </a:r>
            <a:endParaRPr lang="ru-RU" sz="2933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036" y="1295222"/>
            <a:ext cx="11432361" cy="4811512"/>
          </a:xfrm>
          <a:prstGeom prst="rect">
            <a:avLst/>
          </a:prstGeom>
        </p:spPr>
        <p:txBody>
          <a:bodyPr wrap="square" lIns="193548" tIns="96775" rIns="193548" bIns="96775">
            <a:spAutoFit/>
          </a:bodyPr>
          <a:lstStyle/>
          <a:p>
            <a:pPr lvl="0" algn="ctr"/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qimmatbaho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3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3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33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4-o‘rinda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3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3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Qizilqumdagi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Muruntov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Ajibugut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3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Bulutkon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Balkantov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Aristontov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333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o‘rboy</a:t>
            </a:r>
            <a:r>
              <a:rPr lang="en-US" sz="3333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yerlarda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3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33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3"/>
            <a:ext cx="12192000" cy="76989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193548" tIns="96775" rIns="193548" bIns="96775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namunalarini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ko‘zdan</a:t>
            </a:r>
            <a:r>
              <a:rPr lang="en-US" sz="37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kechirish</a:t>
            </a:r>
            <a:endParaRPr lang="ru-RU" sz="37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33003" y="6381389"/>
            <a:ext cx="1343024" cy="33174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48" tIns="96775" rIns="193548" bIns="96775" anchor="ctr"/>
          <a:lstStyle/>
          <a:p>
            <a:pPr algn="ctr">
              <a:defRPr/>
            </a:pPr>
            <a:endParaRPr lang="ru-RU" sz="1200"/>
          </a:p>
        </p:txBody>
      </p:sp>
      <p:pic>
        <p:nvPicPr>
          <p:cNvPr id="43014" name="Picture 7" descr="Chemical Manufacturing | B2B Marketing Agency | Godfre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63" y="5570277"/>
            <a:ext cx="1284288" cy="85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93410"/>
              </p:ext>
            </p:extLst>
          </p:nvPr>
        </p:nvGraphicFramePr>
        <p:xfrm>
          <a:off x="312738" y="1300426"/>
          <a:ext cx="11634785" cy="4482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708">
                  <a:extLst>
                    <a:ext uri="{9D8B030D-6E8A-4147-A177-3AD203B41FA5}">
                      <a16:colId xmlns:a16="http://schemas.microsoft.com/office/drawing/2014/main" val="3646804930"/>
                    </a:ext>
                  </a:extLst>
                </a:gridCol>
                <a:gridCol w="3000516">
                  <a:extLst>
                    <a:ext uri="{9D8B030D-6E8A-4147-A177-3AD203B41FA5}">
                      <a16:colId xmlns:a16="http://schemas.microsoft.com/office/drawing/2014/main" val="785048073"/>
                    </a:ext>
                  </a:extLst>
                </a:gridCol>
                <a:gridCol w="2646928">
                  <a:extLst>
                    <a:ext uri="{9D8B030D-6E8A-4147-A177-3AD203B41FA5}">
                      <a16:colId xmlns:a16="http://schemas.microsoft.com/office/drawing/2014/main" val="2711018699"/>
                    </a:ext>
                  </a:extLst>
                </a:gridCol>
                <a:gridCol w="2960676">
                  <a:extLst>
                    <a:ext uri="{9D8B030D-6E8A-4147-A177-3AD203B41FA5}">
                      <a16:colId xmlns:a16="http://schemas.microsoft.com/office/drawing/2014/main" val="1393725380"/>
                    </a:ext>
                  </a:extLst>
                </a:gridCol>
                <a:gridCol w="2326957">
                  <a:extLst>
                    <a:ext uri="{9D8B030D-6E8A-4147-A177-3AD203B41FA5}">
                      <a16:colId xmlns:a16="http://schemas.microsoft.com/office/drawing/2014/main" val="534702270"/>
                    </a:ext>
                  </a:extLst>
                </a:gridCol>
              </a:tblGrid>
              <a:tr h="1456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Metallarning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Suyuqlanish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harorati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Qattiqligi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(Moos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shkalasi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2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yicha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Issiqlik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o‘tkazuvchanligi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kV/m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300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7921112"/>
                  </a:ext>
                </a:extLst>
              </a:tr>
              <a:tr h="756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Cu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1083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0,386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061491"/>
                  </a:ext>
                </a:extLst>
              </a:tr>
              <a:tr h="756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Temir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Fe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1539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0,067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722821"/>
                  </a:ext>
                </a:extLst>
              </a:tr>
              <a:tr h="756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Alyuminiy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379729"/>
                  </a:ext>
                </a:extLst>
              </a:tr>
              <a:tr h="756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Rux                       Zn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419,5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894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824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0" y="421"/>
            <a:ext cx="12192000" cy="1142859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ru-RU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5928" y="1435347"/>
            <a:ext cx="11236325" cy="46666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metalarning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suyuqlanish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Zn,Al,Cu,Fe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qattiqligi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:                                                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Zn,Al,Cu,Fe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o‘tkazuvchanligi</a:t>
            </a:r>
            <a:r>
              <a:rPr lang="en-US" sz="266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boorish:   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Fe,Zn,Al,Cu</a:t>
            </a:r>
            <a:endParaRPr lang="ru-RU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Chemical Manufacturing | B2B Marketing Agency | Godfr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07" y="3891495"/>
            <a:ext cx="3686529" cy="26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3"/>
            <a:ext cx="12192000" cy="9341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193548" tIns="96775" rIns="193548" bIns="96775">
            <a:spAutoFit/>
          </a:bodyPr>
          <a:lstStyle/>
          <a:p>
            <a:pPr algn="ctr">
              <a:defRPr/>
            </a:pPr>
            <a:endParaRPr lang="ru-RU" sz="480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33003" y="6381389"/>
            <a:ext cx="1343024" cy="33174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48" tIns="96775" rIns="193548" bIns="96775"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0800000" flipV="1">
            <a:off x="0" y="108359"/>
            <a:ext cx="12192000" cy="64444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uz-Cyrl-UZ" sz="4000" dirty="0"/>
              <a:t>Мustаqil </a:t>
            </a:r>
            <a:r>
              <a:rPr lang="en-US" sz="4000" dirty="0" err="1"/>
              <a:t>bajarish</a:t>
            </a:r>
            <a:r>
              <a:rPr lang="uz-Cyrl-UZ" sz="4000" dirty="0"/>
              <a:t> uchun </a:t>
            </a:r>
            <a:r>
              <a:rPr lang="en-US" sz="4000" dirty="0" err="1"/>
              <a:t>topshiriqlar</a:t>
            </a:r>
            <a:endParaRPr lang="ru-RU" sz="4000" dirty="0"/>
          </a:p>
        </p:txBody>
      </p:sp>
      <p:pic>
        <p:nvPicPr>
          <p:cNvPr id="450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59" y="4131235"/>
            <a:ext cx="3558791" cy="258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5" y="4348053"/>
            <a:ext cx="1554163" cy="192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6" name="Прямоугольник 1"/>
          <p:cNvSpPr>
            <a:spLocks noChangeArrowheads="1"/>
          </p:cNvSpPr>
          <p:nvPr/>
        </p:nvSpPr>
        <p:spPr bwMode="auto">
          <a:xfrm>
            <a:off x="242889" y="1192491"/>
            <a:ext cx="11714161" cy="29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548" tIns="96775" rIns="193548" bIns="9677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7412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Darslikdagi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15-mavzuni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o‘qish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12-rasmni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chizish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tegishli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atamalar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tenglamalarini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yozish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o‘rganish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7412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Metallarning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turli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sohalarda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ishlatilishi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bo‘yicha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turli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manbalar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asosida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ma’lumotlar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to‘plang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jadval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tuzing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tahlil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qiling</a:t>
            </a:r>
            <a:r>
              <a:rPr lang="en-US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3180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/>
          </p:cNvSpPr>
          <p:nvPr/>
        </p:nvSpPr>
        <p:spPr bwMode="auto">
          <a:xfrm>
            <a:off x="0" y="0"/>
            <a:ext cx="12174538" cy="1136650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uz-Latn-UZ" altLang="ru-RU" sz="4800" b="1" dirty="0">
                <a:solidFill>
                  <a:schemeClr val="bg1"/>
                </a:solidFill>
                <a:latin typeface="Arial" charset="0"/>
                <a:cs typeface="Arial" charset="0"/>
              </a:rPr>
              <a:t>Metallar</a:t>
            </a:r>
            <a:endParaRPr lang="ru-RU" altLang="ru-RU" sz="4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ject 4">
            <a:extLst/>
          </p:cNvPr>
          <p:cNvSpPr txBox="1"/>
          <p:nvPr/>
        </p:nvSpPr>
        <p:spPr>
          <a:xfrm>
            <a:off x="393700" y="2414587"/>
            <a:ext cx="3937000" cy="21329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Davriy 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sistemadagi </a:t>
            </a:r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118 elementning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dan ortig‘i metallardir. </a:t>
            </a:r>
          </a:p>
        </p:txBody>
      </p:sp>
      <p:pic>
        <p:nvPicPr>
          <p:cNvPr id="23556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92" y="1222792"/>
            <a:ext cx="7514400" cy="550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045575" y="2184400"/>
            <a:ext cx="2212975" cy="46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z-Latn-UZ" sz="2400" b="1" dirty="0">
                <a:solidFill>
                  <a:srgbClr val="FF0000"/>
                </a:solidFill>
              </a:rPr>
              <a:t>Metallmaslar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7938" y="4473575"/>
            <a:ext cx="2214562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z-Latn-UZ" sz="2400" b="1" dirty="0">
                <a:solidFill>
                  <a:srgbClr val="00CC00"/>
                </a:solidFill>
              </a:rPr>
              <a:t>Metallar</a:t>
            </a:r>
            <a:endParaRPr lang="ru-RU" sz="24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/>
          </p:cNvPr>
          <p:cNvSpPr/>
          <p:nvPr/>
        </p:nvSpPr>
        <p:spPr>
          <a:xfrm>
            <a:off x="0" y="0"/>
            <a:ext cx="12174538" cy="11365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uz-Latn-UZ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 tabiatda uchrashi</a:t>
            </a:r>
            <a:endParaRPr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4531" y="1364105"/>
            <a:ext cx="3686675" cy="44734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O‘rta faol metallar oksidlar, sulfatlar va sulfidlar holida uchraydi.</a:t>
            </a:r>
          </a:p>
          <a:p>
            <a:pPr algn="ctr">
              <a:defRPr/>
            </a:pP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Oksidlar: Fe</a:t>
            </a:r>
            <a:r>
              <a:rPr lang="uz-Latn-UZ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₂O₃ ,  Fe₃O₄</a:t>
            </a:r>
          </a:p>
          <a:p>
            <a:pPr algn="ctr">
              <a:defRPr/>
            </a:pPr>
            <a:r>
              <a:rPr lang="uz-Latn-UZ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Sulfidlar: PbS, CuS, ZnS, FeS₂</a:t>
            </a:r>
          </a:p>
          <a:p>
            <a:pPr algn="ctr">
              <a:defRPr/>
            </a:pPr>
            <a:r>
              <a:rPr lang="uz-Latn-UZ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Sulfatlar: FeSO₄ ∙ 7H₂O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538" y="1364106"/>
            <a:ext cx="3645407" cy="4473478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Faol metallar tuzlar holida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Sulfatlar: CaSO</a:t>
            </a:r>
            <a:r>
              <a:rPr lang="uz-Latn-UZ" sz="28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₄, BaSO₄</a:t>
            </a:r>
          </a:p>
          <a:p>
            <a:pPr algn="ctr">
              <a:defRPr/>
            </a:pPr>
            <a:r>
              <a:rPr lang="uz-Latn-UZ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Xloridlar: NaCl, KCl</a:t>
            </a:r>
          </a:p>
          <a:p>
            <a:pPr algn="ctr">
              <a:defRPr/>
            </a:pPr>
            <a:r>
              <a:rPr lang="uz-Latn-UZ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Karbonatlar: CaCO₃</a:t>
            </a:r>
          </a:p>
          <a:p>
            <a:pPr algn="ctr">
              <a:defRPr/>
            </a:pPr>
            <a:r>
              <a:rPr lang="uz-Latn-UZ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Fosfatlar: Ca₃(PO₄)</a:t>
            </a:r>
            <a:r>
              <a:rPr lang="uz-Latn-UZ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₂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z-Latn-UZ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Nitratlar</a:t>
            </a:r>
            <a:r>
              <a:rPr lang="uz-Latn-UZ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NaNO₃,  KNO₃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1792" y="1364105"/>
            <a:ext cx="3865506" cy="44734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200" b="1" dirty="0">
                <a:latin typeface="Arial" panose="020B0604020202020204" pitchFamily="34" charset="0"/>
                <a:cs typeface="Arial" panose="020B0604020202020204" pitchFamily="34" charset="0"/>
              </a:rPr>
              <a:t>Passiv metallar erkin holda </a:t>
            </a:r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>
              <a:defRPr/>
            </a:pPr>
            <a:r>
              <a:rPr lang="uz-Latn-UZ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Cu-mis</a:t>
            </a:r>
          </a:p>
          <a:p>
            <a:pPr marL="622300">
              <a:defRPr/>
            </a:pPr>
            <a:r>
              <a:rPr lang="uz-Latn-UZ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Hg-simob</a:t>
            </a:r>
          </a:p>
          <a:p>
            <a:pPr marL="622300">
              <a:defRPr/>
            </a:pPr>
            <a:r>
              <a:rPr lang="uz-Latn-UZ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Ag-kumush</a:t>
            </a:r>
          </a:p>
          <a:p>
            <a:pPr marL="622300">
              <a:defRPr/>
            </a:pPr>
            <a:r>
              <a:rPr lang="uz-Latn-UZ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Au-oltin</a:t>
            </a:r>
          </a:p>
          <a:p>
            <a:pPr marL="622300">
              <a:defRPr/>
            </a:pPr>
            <a:r>
              <a:rPr lang="uz-Latn-UZ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Pt-platina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z-Latn-UZ" alt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Metallarning olinishi</a:t>
            </a:r>
            <a:endParaRPr lang="ru-RU" altLang="ru-RU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474" y="1503556"/>
            <a:ext cx="6084606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5600" algn="just">
              <a:defRPr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Metallarni birikmalaridan ajratib olish bilan metallurgiya shug‘ullanadi.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>
              <a:defRPr/>
            </a:pP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Metallurgiyaning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asosiy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metallarni birikmalaridan qaytarish va metallarni boshqa moddalardan ajratishdan iborat.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79" y="2344144"/>
            <a:ext cx="48768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/>
          </p:cNvPr>
          <p:cNvSpPr/>
          <p:nvPr/>
        </p:nvSpPr>
        <p:spPr>
          <a:xfrm>
            <a:off x="17462" y="0"/>
            <a:ext cx="12174538" cy="11365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 anchor="ctr"/>
          <a:lstStyle/>
          <a:p>
            <a:pPr algn="ctr">
              <a:defRPr/>
            </a:pPr>
            <a:r>
              <a:rPr lang="uz-Latn-UZ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 olinish usullari</a:t>
            </a:r>
            <a:endParaRPr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144" y="1294813"/>
            <a:ext cx="3696744" cy="2579077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Pirometallurgik usullar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15" y="1294814"/>
            <a:ext cx="3696744" cy="2579077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Gidrometallurgik usullar 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19752" y="1294813"/>
            <a:ext cx="3799678" cy="2579077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z-Latn-UZ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Elektrometallurgik usullar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6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5" y="4032251"/>
            <a:ext cx="3180896" cy="268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49" y="4030664"/>
            <a:ext cx="3506789" cy="26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302" y="4030664"/>
            <a:ext cx="3356848" cy="26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z-Latn-UZ" alt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Pirometallurgik usulla</a:t>
            </a:r>
            <a:r>
              <a:rPr lang="en-US" altLang="ru-RU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rda</a:t>
            </a:r>
            <a:endParaRPr lang="ru-RU" altLang="ru-RU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863" y="1493842"/>
            <a:ext cx="7018337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536575" algn="just">
              <a:defRPr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Pirometallurgik usullarda metallarni olish yuqori haroratlarda metall birikmalarini bevosita termik ishlovdan o‘tkazishga (passiv metallarni olish) yoki uglerod, uglerod (II)-oksid, alyuminiy, kremniy yoki vodorod yordamida metall oksidlarini qaytarishga asoslangan.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36575" algn="just">
              <a:defRPr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usullar yordamida po‘lat va cho‘yan olinad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endParaRPr lang="ru-RU" sz="3200" dirty="0"/>
          </a:p>
        </p:txBody>
      </p:sp>
      <p:pic>
        <p:nvPicPr>
          <p:cNvPr id="2765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1266825"/>
            <a:ext cx="43910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4083050"/>
            <a:ext cx="43910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z-Latn-UZ" alt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Pirometallurgik usullar</a:t>
            </a:r>
            <a:r>
              <a:rPr lang="en-US" altLang="ru-RU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da</a:t>
            </a:r>
            <a:endParaRPr lang="ru-RU" altLang="ru-RU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377825" y="1601788"/>
            <a:ext cx="10972800" cy="4525962"/>
          </a:xfrm>
        </p:spPr>
        <p:txBody>
          <a:bodyPr/>
          <a:lstStyle/>
          <a:p>
            <a:pPr marL="449263" indent="-449263">
              <a:buFont typeface="Wingdings" pitchFamily="2" charset="2"/>
              <a:buChar char="Ø"/>
            </a:pPr>
            <a:r>
              <a:rPr lang="uz-Latn-UZ" altLang="ru-RU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ZnO + C → CO↑ + Zn ↓</a:t>
            </a:r>
          </a:p>
          <a:p>
            <a:pPr marL="449263" indent="-449263">
              <a:buFont typeface="Wingdings" pitchFamily="2" charset="2"/>
              <a:buChar char="Ø"/>
            </a:pPr>
            <a:r>
              <a:rPr lang="uz-Latn-UZ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Cr</a:t>
            </a:r>
            <a:r>
              <a:rPr lang="uz-Latn-UZ" altLang="ru-RU" b="1" dirty="0" smtClean="0">
                <a:solidFill>
                  <a:srgbClr val="0070C0"/>
                </a:solidFill>
                <a:latin typeface="Arial" charset="0"/>
                <a:ea typeface="Cambria Math" pitchFamily="18" charset="0"/>
                <a:cs typeface="Arial" charset="0"/>
              </a:rPr>
              <a:t>₂</a:t>
            </a:r>
            <a:r>
              <a:rPr lang="uz-Latn-UZ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</a:t>
            </a:r>
            <a:r>
              <a:rPr lang="uz-Latn-UZ" altLang="ru-RU" b="1" dirty="0" smtClean="0">
                <a:solidFill>
                  <a:srgbClr val="0070C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₃</a:t>
            </a:r>
            <a:r>
              <a:rPr lang="uz-Latn-UZ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+ 2Al → Al</a:t>
            </a:r>
            <a:r>
              <a:rPr lang="uz-Latn-UZ" altLang="ru-RU" b="1" dirty="0" smtClean="0">
                <a:solidFill>
                  <a:srgbClr val="0070C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₂</a:t>
            </a:r>
            <a:r>
              <a:rPr lang="uz-Latn-UZ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O</a:t>
            </a:r>
            <a:r>
              <a:rPr lang="uz-Latn-UZ" altLang="ru-RU" b="1" dirty="0" smtClean="0">
                <a:solidFill>
                  <a:srgbClr val="0070C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₃</a:t>
            </a:r>
            <a:r>
              <a:rPr lang="uz-Latn-UZ" alt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+ 2Cr ↓</a:t>
            </a:r>
          </a:p>
          <a:p>
            <a:pPr marL="449263" indent="-449263">
              <a:buFont typeface="Wingdings" pitchFamily="2" charset="2"/>
              <a:buChar char="Ø"/>
            </a:pPr>
            <a:r>
              <a:rPr lang="uz-Latn-UZ" altLang="ru-RU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Fe</a:t>
            </a:r>
            <a:r>
              <a:rPr lang="uz-Latn-UZ" altLang="ru-RU" b="1" dirty="0" smtClean="0">
                <a:solidFill>
                  <a:srgbClr val="7030A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₃</a:t>
            </a:r>
            <a:r>
              <a:rPr lang="uz-Latn-UZ" altLang="ru-RU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O</a:t>
            </a:r>
            <a:r>
              <a:rPr lang="uz-Latn-UZ" altLang="ru-RU" b="1" dirty="0" smtClean="0">
                <a:solidFill>
                  <a:srgbClr val="7030A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₄</a:t>
            </a:r>
            <a:r>
              <a:rPr lang="uz-Latn-UZ" altLang="ru-RU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+ 4CO → 3Fe + 4CO</a:t>
            </a:r>
            <a:r>
              <a:rPr lang="uz-Latn-UZ" altLang="ru-RU" b="1" dirty="0" smtClean="0">
                <a:solidFill>
                  <a:srgbClr val="7030A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₂↑</a:t>
            </a:r>
            <a:endParaRPr lang="uz-Latn-UZ" altLang="ru-RU" b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  <a:p>
            <a:pPr marL="449263" indent="-449263">
              <a:buFont typeface="Wingdings" pitchFamily="2" charset="2"/>
              <a:buChar char="Ø"/>
            </a:pPr>
            <a:r>
              <a:rPr lang="uz-Latn-UZ" altLang="ru-RU" b="1" dirty="0" smtClean="0">
                <a:solidFill>
                  <a:srgbClr val="263950"/>
                </a:solidFill>
                <a:latin typeface="Arial" charset="0"/>
                <a:cs typeface="Arial" charset="0"/>
              </a:rPr>
              <a:t>WO</a:t>
            </a:r>
            <a:r>
              <a:rPr lang="uz-Latn-UZ" altLang="ru-RU" b="1" dirty="0" smtClean="0">
                <a:solidFill>
                  <a:srgbClr val="26395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₃</a:t>
            </a:r>
            <a:r>
              <a:rPr lang="uz-Latn-UZ" altLang="ru-RU" b="1" dirty="0" smtClean="0">
                <a:solidFill>
                  <a:srgbClr val="263950"/>
                </a:solidFill>
                <a:latin typeface="Arial" charset="0"/>
                <a:cs typeface="Arial" charset="0"/>
              </a:rPr>
              <a:t> + 3H</a:t>
            </a:r>
            <a:r>
              <a:rPr lang="uz-Latn-UZ" altLang="ru-RU" b="1" dirty="0" smtClean="0">
                <a:solidFill>
                  <a:srgbClr val="26395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₂</a:t>
            </a:r>
            <a:r>
              <a:rPr lang="uz-Latn-UZ" altLang="ru-RU" b="1" dirty="0" smtClean="0">
                <a:solidFill>
                  <a:srgbClr val="263950"/>
                </a:solidFill>
                <a:latin typeface="Arial" charset="0"/>
                <a:cs typeface="Arial" charset="0"/>
              </a:rPr>
              <a:t> → W + 3H</a:t>
            </a:r>
            <a:r>
              <a:rPr lang="uz-Latn-UZ" altLang="ru-RU" b="1" dirty="0" smtClean="0">
                <a:solidFill>
                  <a:srgbClr val="26395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₂</a:t>
            </a:r>
            <a:r>
              <a:rPr lang="uz-Latn-UZ" altLang="ru-RU" b="1" dirty="0" smtClean="0">
                <a:solidFill>
                  <a:srgbClr val="263950"/>
                </a:solidFill>
                <a:latin typeface="Arial" charset="0"/>
                <a:cs typeface="Arial" charset="0"/>
              </a:rPr>
              <a:t>O </a:t>
            </a:r>
          </a:p>
          <a:p>
            <a:pPr marL="449263" indent="-449263">
              <a:buFont typeface="Wingdings" pitchFamily="2" charset="2"/>
              <a:buChar char="Ø"/>
            </a:pPr>
            <a:r>
              <a:rPr lang="uz-Latn-UZ" alt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2HgO → 2Hg ↓+ O</a:t>
            </a:r>
            <a:r>
              <a:rPr lang="uz-Latn-UZ" altLang="ru-RU" b="1" dirty="0" smtClean="0">
                <a:solidFill>
                  <a:srgbClr val="FF0000"/>
                </a:solidFill>
                <a:latin typeface="Arial" charset="0"/>
                <a:ea typeface="Cambria Math" pitchFamily="18" charset="0"/>
                <a:cs typeface="Cambria Math" pitchFamily="18" charset="0"/>
              </a:rPr>
              <a:t>₂↑</a:t>
            </a:r>
            <a:endParaRPr lang="ru-RU" altLang="ru-RU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1371600"/>
            <a:ext cx="32639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879" y="4012519"/>
            <a:ext cx="3344862" cy="268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995738"/>
            <a:ext cx="315595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421"/>
            <a:ext cx="12192000" cy="1142859"/>
          </a:xfrm>
          <a:solidFill>
            <a:srgbClr val="0070C0"/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uz-Latn-UZ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Gidrometallurgik usullarda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5894" y="1555982"/>
            <a:ext cx="6816757" cy="4627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93548" tIns="96775" rIns="193548" bIns="96775">
            <a:spAutoFit/>
          </a:bodyPr>
          <a:lstStyle/>
          <a:p>
            <a:pPr indent="474121" algn="just">
              <a:defRPr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Gidrometallurgik usullarda metallar olish ularning birikmalarini eritmaga o‘tkazib, yuqori haroratlarsiz, elektroliz yordamida yoki boshqa metallar ta’sir ettirib qaytarishga asoslangan.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74121" algn="just">
              <a:defRPr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Bu usullar yordamida oltin, kumush, rux, uran va boshqa metallar olinadi.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7412"/>
            <a:ext cx="3716339" cy="259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80" y="3817893"/>
            <a:ext cx="3568700" cy="285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4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2928</TotalTime>
  <Words>1001</Words>
  <Application>Microsoft Office PowerPoint</Application>
  <PresentationFormat>Широкоэкранный</PresentationFormat>
  <Paragraphs>151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Tw Cen MT</vt:lpstr>
      <vt:lpstr>Wingdings</vt:lpstr>
      <vt:lpstr>1_Капля</vt:lpstr>
      <vt:lpstr>Тема Office</vt:lpstr>
      <vt:lpstr>Презентация PowerPoint</vt:lpstr>
      <vt:lpstr> Metallarning davriy sistemadagi o‘rni </vt:lpstr>
      <vt:lpstr>Презентация PowerPoint</vt:lpstr>
      <vt:lpstr>Презентация PowerPoint</vt:lpstr>
      <vt:lpstr>Metallarning olinishi</vt:lpstr>
      <vt:lpstr>Презентация PowerPoint</vt:lpstr>
      <vt:lpstr>Pirometallurgik usullarda</vt:lpstr>
      <vt:lpstr>Pirometallurgik usullarda</vt:lpstr>
      <vt:lpstr>Gidrometallurgik usullarda</vt:lpstr>
      <vt:lpstr>Gidrometallurgik usullarda</vt:lpstr>
      <vt:lpstr>Cho‘yanning olinishi</vt:lpstr>
      <vt:lpstr>Po‘latning olinishi</vt:lpstr>
      <vt:lpstr>Elektrometallurgik usullarda</vt:lpstr>
      <vt:lpstr>Elektrometallurgik usullarda</vt:lpstr>
      <vt:lpstr>Elektrometallurgik usullarda</vt:lpstr>
      <vt:lpstr>Elektrometallurgik usullarda</vt:lpstr>
      <vt:lpstr>Rasmda oddiy yoritish­ lampochkasida­ ishlatiladigan metallar ko‘rsatilgan</vt:lpstr>
      <vt:lpstr>Ishlatilish sohasiga qarab, qora va rangli metallarga bo‘lingan </vt:lpstr>
      <vt:lpstr>Metallar quyidagicha farqlanadi</vt:lpstr>
      <vt:lpstr>Metallar quyidagicha farqlanadi</vt:lpstr>
      <vt:lpstr>Nodir metallar</vt:lpstr>
      <vt:lpstr>Noyob metallar</vt:lpstr>
      <vt:lpstr>Turmushda ishlatilishi</vt:lpstr>
      <vt:lpstr>Metall konlari</vt:lpstr>
      <vt:lpstr>Презентация PowerPoint</vt:lpstr>
      <vt:lpstr>Xulosa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290</cp:revision>
  <dcterms:created xsi:type="dcterms:W3CDTF">2020-05-11T10:31:43Z</dcterms:created>
  <dcterms:modified xsi:type="dcterms:W3CDTF">2020-12-19T10:55:39Z</dcterms:modified>
</cp:coreProperties>
</file>