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8" r:id="rId2"/>
    <p:sldMasterId id="2147483820" r:id="rId3"/>
  </p:sldMasterIdLst>
  <p:sldIdLst>
    <p:sldId id="294" r:id="rId4"/>
    <p:sldId id="285" r:id="rId5"/>
    <p:sldId id="274" r:id="rId6"/>
    <p:sldId id="291" r:id="rId7"/>
    <p:sldId id="292" r:id="rId8"/>
    <p:sldId id="290" r:id="rId9"/>
    <p:sldId id="293" r:id="rId10"/>
    <p:sldId id="276" r:id="rId11"/>
    <p:sldId id="282" r:id="rId12"/>
    <p:sldId id="286" r:id="rId13"/>
    <p:sldId id="283" r:id="rId14"/>
    <p:sldId id="277" r:id="rId15"/>
    <p:sldId id="278" r:id="rId16"/>
    <p:sldId id="279" r:id="rId17"/>
    <p:sldId id="280" r:id="rId18"/>
    <p:sldId id="268" r:id="rId19"/>
    <p:sldId id="267" r:id="rId20"/>
    <p:sldId id="266" r:id="rId21"/>
    <p:sldId id="265" r:id="rId22"/>
    <p:sldId id="264" r:id="rId23"/>
    <p:sldId id="263" r:id="rId24"/>
    <p:sldId id="262" r:id="rId25"/>
    <p:sldId id="261" r:id="rId26"/>
    <p:sldId id="260" r:id="rId27"/>
    <p:sldId id="258" r:id="rId28"/>
    <p:sldId id="25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38628-1236-411D-9FEF-FD28E8519AF9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76CE6C1-1E73-4BDD-B487-7DA062CAE0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705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018433-755E-48CD-A2D0-51EC26381201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1247B16B-0928-41B6-B279-A2B5DB595D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734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4C88F9-6342-4653-B7BF-05A2BF24DFBF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8C1B561-1207-4BDF-8496-155C6E127F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995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64DAC7-BFC0-4B32-8E20-5608C2627610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79280FC-159F-4BC3-AB1E-448F525F49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6468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9" y="279970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7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9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103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9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2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0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8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6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8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3FECC4-BB78-4887-BF70-BDD8B95D3607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8007E1D3-748A-49B4-888C-FE161430A0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238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0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4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4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6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5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6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8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3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0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55AF05-F52E-44AF-8AF3-BB4E602D0222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46E45C8-7FFF-4452-AA46-65F1285F5C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766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2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0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4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7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7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C69198-12F0-497B-8C7D-7A87E618C5D7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91439DC9-57AB-4C28-A45A-E303DB6EC1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518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E0C7CE-1072-4078-8185-2D7055351519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492B986F-8458-465E-A8F1-8604EA7BF9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139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372075-C10C-4E09-A199-8F71CE5CDE4E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E6BF7478-1EEF-467D-83FB-E15DD6C57A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741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D2142-ADCF-4BD0-9163-2B683D24CA78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99D06353-2199-4C98-8316-087539CE629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982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989306-F49C-4AA7-B61E-241DB122C520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86B8616-0990-478D-BD26-FC7AAB6EF0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106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17D4F2-2C5A-4A95-AE0B-7156D7DFF251}" type="datetimeFigureOut">
              <a:rPr lang="en-US"/>
              <a:pPr>
                <a:defRPr/>
              </a:pPr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131A9C3-1917-4C2A-B40E-0336E1F72E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946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CAE50FD-1E0C-4451-A1F6-94DE9BFC5702}" type="datetimeFigureOut">
              <a:rPr lang="en-US">
                <a:cs typeface="Arial" pitchFamily="34" charset="0"/>
              </a:rPr>
              <a:pPr>
                <a:defRPr/>
              </a:pPr>
              <a:t>11/19/2020</a:t>
            </a:fld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31AC78-F6D3-4C47-8A1E-0E96136D8BD2}" type="slidenum">
              <a:rPr lang="en-US" alt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6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AE50FD-1E0C-4451-A1F6-94DE9BFC5702}" type="datetimeFigureOut">
              <a:rPr lang="en-US" smtClean="0">
                <a:cs typeface="Arial" pitchFamily="34" charset="0"/>
              </a:rPr>
              <a:pPr>
                <a:defRPr/>
              </a:pPr>
              <a:t>11/19/2020</a:t>
            </a:fld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31AC78-F6D3-4C47-8A1E-0E96136D8BD2}" type="slidenum">
              <a:rPr lang="en-US" alt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2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AE50FD-1E0C-4451-A1F6-94DE9BFC5702}" type="datetimeFigureOut">
              <a:rPr lang="en-US" smtClean="0">
                <a:cs typeface="Arial" pitchFamily="34" charset="0"/>
              </a:rPr>
              <a:pPr>
                <a:defRPr/>
              </a:pPr>
              <a:t>11/19/2020</a:t>
            </a:fld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31AC78-F6D3-4C47-8A1E-0E96136D8BD2}" type="slidenum">
              <a:rPr lang="en-US" alt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9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ru/imgres?imgurl=http://www.domfarfora.ru/images/catalog/meissen156/RedDragon3205101138/meissen_01_400_300.jpg&amp;imgrefurl=http://www.domfarfora.ru/catalog/farfor/meissen/RedDragon320510/&amp;usg=__wEQ-WakGYFVlHumhQ-FX7wxezEc=&amp;h=300&amp;w=400&amp;sz=78&amp;hl=ru&amp;start=6&amp;tbnid=6G5RFsn3jCP9rM:&amp;tbnh=93&amp;tbnw=124&amp;prev=/images?q%3D%D1%84%D0%B0%D1%80%D1%84%D0%BE%D1%80%26gbv%3D2%26hl%3Dru%26sa%3DG%26newwindow%3D1" TargetMode="External"/><Relationship Id="rId13" Type="http://schemas.openxmlformats.org/officeDocument/2006/relationships/image" Target="../media/image32.jpeg"/><Relationship Id="rId18" Type="http://schemas.openxmlformats.org/officeDocument/2006/relationships/hyperlink" Target="http://images.google.ru/imgres?imgurl=http://mirmramora.ru/kamni/gr6.jpg&amp;imgrefurl=http://mirmramora.ru/granit6.html&amp;usg=__ot9MOMRfHAsf8tXlmqylynHnuKA=&amp;h=1022&amp;w=800&amp;sz=299&amp;hl=ru&amp;start=20&amp;tbnid=WDi5dYsd7eqGuM:&amp;tbnh=150&amp;tbnw=117&amp;prev=/images?q%3D%D0%B3%D1%80%D0%B0%D0%BD%D0%B8%D1%82%26gbv%3D2%26hl%3Dru%26sa%3DG%26newwindow%3D1" TargetMode="External"/><Relationship Id="rId3" Type="http://schemas.openxmlformats.org/officeDocument/2006/relationships/image" Target="../media/image27.jpeg"/><Relationship Id="rId21" Type="http://schemas.openxmlformats.org/officeDocument/2006/relationships/image" Target="../media/image36.jpeg"/><Relationship Id="rId7" Type="http://schemas.openxmlformats.org/officeDocument/2006/relationships/image" Target="../media/image29.jpeg"/><Relationship Id="rId12" Type="http://schemas.openxmlformats.org/officeDocument/2006/relationships/hyperlink" Target="http://images.google.ru/imgres?imgurl=http://www.kamimax.ru/prod.files/kley.jpg&amp;imgrefurl=http://www.kamimax.ru/prod_con_1.htm&amp;usg=__q4Zh16HiEPKRmsgrikG-Pe785p0=&amp;h=500&amp;w=500&amp;sz=40&amp;hl=ru&amp;start=9&amp;tbnid=FAIV6_fCEuLlyM:&amp;tbnh=130&amp;tbnw=130&amp;prev=/images?q%3D%D1%81%D0%B8%D0%BB%D0%B8%D0%BA%D0%B0%D1%82%D0%BD%D1%8B%D0%B9%2B%D0%BA%D0%BB%D0%B5%D0%B9%26gbv%3D2%26hl%3Dru%26sa%3DG%26newwindow%3D1" TargetMode="External"/><Relationship Id="rId17" Type="http://schemas.openxmlformats.org/officeDocument/2006/relationships/image" Target="../media/image34.jpeg"/><Relationship Id="rId2" Type="http://schemas.openxmlformats.org/officeDocument/2006/relationships/hyperlink" Target="http://images.google.ru/imgres?imgurl=http://stroymat4you.ru/images/stories/glass_steklo_1.jpg&amp;imgrefurl=http://stroymat4you.ru/vidi-stroymaterials/123.html&amp;usg=__yH1ov6NX4iZzMgfoeHK7TkfWfV8=&amp;h=360&amp;w=360&amp;sz=23&amp;hl=ru&amp;start=3&amp;tbnid=3XmlE-oIZxT0dM:&amp;tbnh=121&amp;tbnw=121&amp;prev=/images?q%3D%D1%81%D1%82%D0%B5%D0%BA%D0%BB%D0%BE%26gbv%3D2%26hl%3Dru%26sa%3DG%26newwindow%3D1" TargetMode="External"/><Relationship Id="rId16" Type="http://schemas.openxmlformats.org/officeDocument/2006/relationships/hyperlink" Target="http://images.google.ru/imgres?imgurl=http://nosorogdent.ru/wp-content/asbest.jpg&amp;imgrefurl=http://nosorogdent.ru/?m%3D200901&amp;usg=__Wut0BKhXPxvnhGgSJKs81n0SWPY=&amp;h=634&amp;w=800&amp;sz=153&amp;hl=ru&amp;start=6&amp;tbnid=QRMCmierB79inM:&amp;tbnh=113&amp;tbnw=143&amp;prev=/images?q%3D%D0%B0%D1%81%D0%B1%D0%B5%D1%81%D1%82%26gbv%3D2%26hl%3Dru%26sa%3DG%26newwindow%3D1" TargetMode="External"/><Relationship Id="rId20" Type="http://schemas.openxmlformats.org/officeDocument/2006/relationships/hyperlink" Target="http://images.google.ru/imgres?imgurl=http://nkeramika.com/articles/wp-content/uploads/2009/02/keramika-350.jpg&amp;imgrefurl=http://nkeramika.com/articles/&amp;usg=__qVR0Wnez5COhUlfnhfA2Dg1S3o4=&amp;h=321&amp;w=350&amp;sz=34&amp;hl=ru&amp;start=1&amp;tbnid=EgmlL3CX17ERAM:&amp;tbnh=110&amp;tbnw=120&amp;prev=/images?q%3D%D0%BA%D0%B5%D1%80%D0%B0%D0%BC%D0%B8%D0%BA%D0%B0%26gbv%3D2%26hl%3Dru%26sa%3DG%26newwindow%3D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ru/imgres?imgurl=http://postroim-ca.ru/wp-content/uploads/2009/05/kirpich.jpg&amp;imgrefurl=http://postroim-ca.ru/?attachment_id%3D181&amp;usg=__E-ffNFZlzs9xj_Qms9nalY9R6tY=&amp;h=560&amp;w=678&amp;sz=23&amp;hl=ru&amp;start=13&amp;tbnid=nR0tkSEAVkfGyM:&amp;tbnh=115&amp;tbnw=139&amp;prev=/images?q%3D%D0%BA%D0%B8%D1%80%D0%BF%D0%B8%D1%87%26gbv%3D2%26hl%3Dru%26sa%3DG%26newwindow%3D1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5" Type="http://schemas.openxmlformats.org/officeDocument/2006/relationships/image" Target="../media/image33.jpeg"/><Relationship Id="rId10" Type="http://schemas.openxmlformats.org/officeDocument/2006/relationships/hyperlink" Target="http://images.google.ru/imgres?imgurl=http://www.slando.ru/photos/live/32/13403432_1_F.jpg&amp;imgrefurl=http://prodam.slando.ru/moscow/statuetka_lebedi_fayans_avtorskaya_rabota_P_13403432.html&amp;usg=__iMTvLAp6T3xOd0QOGI6za-KFQpc=&amp;h=300&amp;w=400&amp;sz=42&amp;hl=ru&amp;start=8&amp;tbnid=IX8jsTQVM8kEEM:&amp;tbnh=93&amp;tbnw=124&amp;prev=/images?q%3D%D1%84%D0%B0%D1%8F%D0%BD%D1%81%26gbv%3D2%26hl%3Dru%26sa%3DG%26newwindow%3D1" TargetMode="External"/><Relationship Id="rId19" Type="http://schemas.openxmlformats.org/officeDocument/2006/relationships/image" Target="../media/image35.jpeg"/><Relationship Id="rId4" Type="http://schemas.openxmlformats.org/officeDocument/2006/relationships/hyperlink" Target="http://images.google.ru/imgres?imgurl=http://www.plitsnab.ru/im/cement.jpg&amp;imgrefurl=http://www.plitsnab.ru/cement.html&amp;usg=__f0-I8o8k0a_WCf2lX6aKvtmw3uw=&amp;h=229&amp;w=190&amp;sz=17&amp;hl=ru&amp;start=6&amp;tbnid=jHgtwJjEMfgJhM:&amp;tbnh=108&amp;tbnw=90&amp;prev=/images?q%3D%D1%86%D0%B5%D0%BC%D0%B5%D0%BD%D1%82%26gbv%3D2%26hl%3Dru%26sa%3DG%26newwindow%3D1" TargetMode="External"/><Relationship Id="rId9" Type="http://schemas.openxmlformats.org/officeDocument/2006/relationships/image" Target="../media/image30.jpeg"/><Relationship Id="rId14" Type="http://schemas.openxmlformats.org/officeDocument/2006/relationships/hyperlink" Target="http://images.google.ru/imgres?imgurl=http://www.evrosalon.ru/_mod_files/ce_images/KATALOG_Instrumenty_i_aksessuary/silikon.jpg&amp;imgrefurl=http://www.evrosalon.ru/katalog/hair_care&amp;usg=__k9gvsKEk3L-bKLIohzmmuTZIy-s=&amp;h=352&amp;w=300&amp;sz=25&amp;hl=ru&amp;start=10&amp;tbnid=neyoNC3b_D7lPM:&amp;tbnh=120&amp;tbnw=102&amp;prev=/images?q%3D%D1%81%D0%B8%D0%BB%D0%B8%D0%BA%D0%BE%D0%BD%26gbv%3D2%26hl%3Dru%26sa%3DG%26newwindow%3D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0" y="0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6" name="object 5"/>
          <p:cNvSpPr/>
          <p:nvPr/>
        </p:nvSpPr>
        <p:spPr>
          <a:xfrm>
            <a:off x="436563" y="2642394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434976" y="4567237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/>
          <p:cNvSpPr txBox="1">
            <a:spLocks/>
          </p:cNvSpPr>
          <p:nvPr/>
        </p:nvSpPr>
        <p:spPr>
          <a:xfrm>
            <a:off x="2679700" y="420687"/>
            <a:ext cx="6981825" cy="138588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en-US" sz="8800" kern="0" spc="21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lang="uz-Cyrl-UZ" sz="5400" kern="0" spc="2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11"/>
          <p:cNvSpPr/>
          <p:nvPr/>
        </p:nvSpPr>
        <p:spPr>
          <a:xfrm>
            <a:off x="1042988" y="584200"/>
            <a:ext cx="241300" cy="496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/>
          <p:cNvSpPr/>
          <p:nvPr/>
        </p:nvSpPr>
        <p:spPr>
          <a:xfrm>
            <a:off x="1220788" y="1255713"/>
            <a:ext cx="339725" cy="188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/>
          <p:cNvSpPr/>
          <p:nvPr/>
        </p:nvSpPr>
        <p:spPr>
          <a:xfrm>
            <a:off x="755650" y="1179513"/>
            <a:ext cx="365125" cy="265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15538" y="512763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lIns="0" tIns="0" rIns="0" bIns="0"/>
          <a:lstStyle/>
          <a:p>
            <a:pPr>
              <a:defRPr/>
            </a:pPr>
            <a:endParaRPr lang="ru-RU" sz="2396" dirty="0"/>
          </a:p>
          <a:p>
            <a:pPr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181" name="object 4"/>
          <p:cNvSpPr txBox="1">
            <a:spLocks noChangeArrowheads="1"/>
          </p:cNvSpPr>
          <p:nvPr/>
        </p:nvSpPr>
        <p:spPr bwMode="auto">
          <a:xfrm>
            <a:off x="1270943" y="2576826"/>
            <a:ext cx="10716914" cy="144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uz-Latn-UZ" altLang="ru-RU" sz="4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ru-RU" sz="48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lang="uz-Latn-UZ" altLang="ru-RU" sz="4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4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Kremniyning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82" name="Object 4"/>
          <p:cNvGraphicFramePr>
            <a:graphicFrameLocks noChangeAspect="1"/>
          </p:cNvGraphicFramePr>
          <p:nvPr/>
        </p:nvGraphicFramePr>
        <p:xfrm>
          <a:off x="2189163" y="4833938"/>
          <a:ext cx="1573212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em3D" r:id="rId6" imgW="5108514" imgH="5028381" progId="Chem3D.Document.8">
                  <p:embed/>
                </p:oleObj>
              </mc:Choice>
              <mc:Fallback>
                <p:oleObj name="Chem3D" r:id="rId6" imgW="5108514" imgH="5028381" progId="Chem3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4833938"/>
                        <a:ext cx="1573212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2"/>
          <p:cNvGraphicFramePr>
            <a:graphicFrameLocks noChangeAspect="1"/>
          </p:cNvGraphicFramePr>
          <p:nvPr/>
        </p:nvGraphicFramePr>
        <p:xfrm>
          <a:off x="4570413" y="4808538"/>
          <a:ext cx="1719262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em3D" r:id="rId8" imgW="4986926" imgH="4486231" progId="Chem3D.Document.8">
                  <p:embed/>
                </p:oleObj>
              </mc:Choice>
              <mc:Fallback>
                <p:oleObj name="Chem3D" r:id="rId8" imgW="4986926" imgH="4486231" progId="Chem3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4808538"/>
                        <a:ext cx="1719262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13"/>
          <p:cNvGraphicFramePr>
            <a:graphicFrameLocks noChangeAspect="1"/>
          </p:cNvGraphicFramePr>
          <p:nvPr/>
        </p:nvGraphicFramePr>
        <p:xfrm>
          <a:off x="7023100" y="4711700"/>
          <a:ext cx="1709738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hem3D" r:id="rId10" imgW="5328881" imgH="5427538" progId="Chem3D.Document.8">
                  <p:embed/>
                </p:oleObj>
              </mc:Choice>
              <mc:Fallback>
                <p:oleObj name="Chem3D" r:id="rId10" imgW="5328881" imgH="5427538" progId="Chem3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4711700"/>
                        <a:ext cx="1709738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8510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/>
          </p:cNvPr>
          <p:cNvSpPr/>
          <p:nvPr/>
        </p:nvSpPr>
        <p:spPr>
          <a:xfrm>
            <a:off x="26614" y="1"/>
            <a:ext cx="12165385" cy="10527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lvl="0" algn="ctr"/>
            <a:endParaRPr lang="en-US" sz="4800" b="1" dirty="0">
              <a:solidFill>
                <a:prstClr val="white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03244" y="172426"/>
            <a:ext cx="5003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Kremniy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(IV)-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8287" y="1225162"/>
            <a:ext cx="108732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ru-RU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+ 2Mg =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+ 2MgO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ru-RU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+ 4Mg = Mg</a:t>
            </a:r>
            <a:r>
              <a:rPr lang="ru-RU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+ 2MgO</a:t>
            </a:r>
          </a:p>
          <a:p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Metalmaslar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bilab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ta’sirlashadi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ru-RU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+ 2Н</a:t>
            </a:r>
            <a:r>
              <a:rPr lang="ru-RU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+ 2Н</a:t>
            </a:r>
            <a:r>
              <a:rPr lang="ru-RU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ru-RU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+ 3С = </a:t>
            </a:r>
            <a:r>
              <a:rPr lang="ru-RU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SiС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+ 2СO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247" y="3164154"/>
            <a:ext cx="11593287" cy="311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xossasiga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ishqorlar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ishqoriy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karbonatlar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oksidlar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suyuqlantirilganda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kremniy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silikatlar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ru-RU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+ 2KOH =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0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ru-RU" sz="2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ru-RU" sz="2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MgО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MgSiO</a:t>
            </a:r>
            <a:r>
              <a:rPr lang="ru-RU" sz="2000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ru-RU" sz="2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K</a:t>
            </a:r>
            <a:r>
              <a:rPr lang="ru-RU" sz="2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2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0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ru-RU" sz="2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ru-RU" sz="2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+ 6HF =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20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</a:t>
            </a:r>
            <a:r>
              <a:rPr lang="ru-RU" sz="20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ru-RU" sz="2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7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Содержимое 7" descr="жидкое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47" y="2951163"/>
            <a:ext cx="1524000" cy="1190625"/>
          </a:xfrm>
        </p:spPr>
      </p:pic>
      <p:sp>
        <p:nvSpPr>
          <p:cNvPr id="84995" name="Rectangle 1"/>
          <p:cNvSpPr>
            <a:spLocks noChangeArrowheads="1"/>
          </p:cNvSpPr>
          <p:nvPr/>
        </p:nvSpPr>
        <p:spPr bwMode="auto">
          <a:xfrm>
            <a:off x="8794460" y="3130978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2400">
              <a:solidFill>
                <a:srgbClr val="003366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240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84996" name="Rectangle 3"/>
          <p:cNvSpPr>
            <a:spLocks noChangeArrowheads="1"/>
          </p:cNvSpPr>
          <p:nvPr/>
        </p:nvSpPr>
        <p:spPr bwMode="auto">
          <a:xfrm>
            <a:off x="8794460" y="3604053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2400">
              <a:solidFill>
                <a:srgbClr val="003366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240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84998" name="Рисунок 8" descr="клей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5" y="3031787"/>
            <a:ext cx="2855913" cy="307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591580" y="1394387"/>
            <a:ext cx="114492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Natriy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sili­katlar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eritmalari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shisha deb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">
            <a:extLst/>
          </p:cNvPr>
          <p:cNvSpPr/>
          <p:nvPr/>
        </p:nvSpPr>
        <p:spPr>
          <a:xfrm>
            <a:off x="0" y="1"/>
            <a:ext cx="12192000" cy="11348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lvl="0" algn="ctr"/>
            <a:endParaRPr lang="en-US" sz="6600" b="1" kern="0" dirty="0">
              <a:solidFill>
                <a:schemeClr val="bg1"/>
              </a:solidFill>
              <a:latin typeface="Times New Roman"/>
              <a:ea typeface="Times New Roman"/>
              <a:cs typeface="Arial"/>
            </a:endParaRPr>
          </a:p>
        </p:txBody>
      </p:sp>
      <p:sp>
        <p:nvSpPr>
          <p:cNvPr id="3" name="AutoShape 2" descr="Силикатный клей – производители, способы и области применения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3023053"/>
            <a:ext cx="2411760" cy="187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212" y="3691421"/>
            <a:ext cx="856951" cy="278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93" y="5001694"/>
            <a:ext cx="2348830" cy="15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9931" y="135539"/>
            <a:ext cx="61125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Silikat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tuzlari</a:t>
            </a:r>
            <a:endParaRPr lang="en-US" sz="4800" b="1" kern="0" dirty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8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5" descr="glass_steklo_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5" y="1154410"/>
            <a:ext cx="1675827" cy="184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208213" y="3141664"/>
            <a:ext cx="142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Стекло</a:t>
            </a:r>
          </a:p>
        </p:txBody>
      </p:sp>
      <p:pic>
        <p:nvPicPr>
          <p:cNvPr id="30725" name="Picture 8" descr="cemen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00" y="1235077"/>
            <a:ext cx="1617089" cy="13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3935414" y="3141664"/>
            <a:ext cx="1081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Цемент</a:t>
            </a:r>
          </a:p>
        </p:txBody>
      </p:sp>
      <p:pic>
        <p:nvPicPr>
          <p:cNvPr id="30727" name="Picture 11" descr="kirpich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34" y="1200554"/>
            <a:ext cx="1594916" cy="14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5664201" y="3141664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Кирпич</a:t>
            </a:r>
          </a:p>
        </p:txBody>
      </p:sp>
      <p:pic>
        <p:nvPicPr>
          <p:cNvPr id="30729" name="Picture 14" descr="meissen_01_400_30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299085"/>
            <a:ext cx="1594916" cy="13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 Box 15"/>
          <p:cNvSpPr txBox="1">
            <a:spLocks noChangeArrowheads="1"/>
          </p:cNvSpPr>
          <p:nvPr/>
        </p:nvSpPr>
        <p:spPr bwMode="auto">
          <a:xfrm>
            <a:off x="7391401" y="3141664"/>
            <a:ext cx="1065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Фарфор</a:t>
            </a:r>
          </a:p>
        </p:txBody>
      </p:sp>
      <p:pic>
        <p:nvPicPr>
          <p:cNvPr id="30731" name="Picture 17" descr="13403432_1_F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04" y="3867855"/>
            <a:ext cx="1661539" cy="125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Text Box 18"/>
          <p:cNvSpPr txBox="1">
            <a:spLocks noChangeArrowheads="1"/>
          </p:cNvSpPr>
          <p:nvPr/>
        </p:nvSpPr>
        <p:spPr bwMode="auto">
          <a:xfrm>
            <a:off x="2208214" y="5445126"/>
            <a:ext cx="1241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Фаянс</a:t>
            </a:r>
          </a:p>
        </p:txBody>
      </p:sp>
      <p:pic>
        <p:nvPicPr>
          <p:cNvPr id="30733" name="Picture 20" descr="kley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54" y="3883314"/>
            <a:ext cx="17097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4" name="Text Box 21"/>
          <p:cNvSpPr txBox="1">
            <a:spLocks noChangeArrowheads="1"/>
          </p:cNvSpPr>
          <p:nvPr/>
        </p:nvSpPr>
        <p:spPr bwMode="auto">
          <a:xfrm>
            <a:off x="4079876" y="5445126"/>
            <a:ext cx="72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Клей</a:t>
            </a:r>
          </a:p>
        </p:txBody>
      </p:sp>
      <p:pic>
        <p:nvPicPr>
          <p:cNvPr id="30735" name="Picture 23" descr="silikon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07" y="3990803"/>
            <a:ext cx="169408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6" name="Text Box 24"/>
          <p:cNvSpPr txBox="1">
            <a:spLocks noChangeArrowheads="1"/>
          </p:cNvSpPr>
          <p:nvPr/>
        </p:nvSpPr>
        <p:spPr bwMode="auto">
          <a:xfrm>
            <a:off x="7248525" y="5454651"/>
            <a:ext cx="1697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Силикон</a:t>
            </a:r>
          </a:p>
        </p:txBody>
      </p:sp>
      <p:pic>
        <p:nvPicPr>
          <p:cNvPr id="30737" name="Picture 26" descr="asbest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43" y="3925001"/>
            <a:ext cx="1661539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8" name="Text Box 27"/>
          <p:cNvSpPr txBox="1">
            <a:spLocks noChangeArrowheads="1"/>
          </p:cNvSpPr>
          <p:nvPr/>
        </p:nvSpPr>
        <p:spPr bwMode="auto">
          <a:xfrm>
            <a:off x="5808664" y="5445126"/>
            <a:ext cx="1323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Асбест</a:t>
            </a:r>
          </a:p>
        </p:txBody>
      </p:sp>
      <p:pic>
        <p:nvPicPr>
          <p:cNvPr id="30739" name="Picture 29" descr="gr6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182" y="4010472"/>
            <a:ext cx="1661539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0" name="Text Box 30"/>
          <p:cNvSpPr txBox="1">
            <a:spLocks noChangeArrowheads="1"/>
          </p:cNvSpPr>
          <p:nvPr/>
        </p:nvSpPr>
        <p:spPr bwMode="auto">
          <a:xfrm>
            <a:off x="8904288" y="5445126"/>
            <a:ext cx="1084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Гранит</a:t>
            </a:r>
          </a:p>
        </p:txBody>
      </p:sp>
      <p:pic>
        <p:nvPicPr>
          <p:cNvPr id="30741" name="Picture 32" descr="keramika-350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484" y="1320248"/>
            <a:ext cx="1544637" cy="131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2" name="Text Box 33"/>
          <p:cNvSpPr txBox="1">
            <a:spLocks noChangeArrowheads="1"/>
          </p:cNvSpPr>
          <p:nvPr/>
        </p:nvSpPr>
        <p:spPr bwMode="auto">
          <a:xfrm>
            <a:off x="8904289" y="3141664"/>
            <a:ext cx="1546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FFFF"/>
                </a:solidFill>
              </a:rPr>
              <a:t>Керамика</a:t>
            </a:r>
          </a:p>
        </p:txBody>
      </p:sp>
      <p:sp>
        <p:nvSpPr>
          <p:cNvPr id="23" name="object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14288"/>
            <a:ext cx="12192000" cy="75041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8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 descr="amorfniy_kremni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8" y="1119561"/>
            <a:ext cx="266541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Rectifier_bridge_Diode_Bridge_Silicon_Brid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23" y="1290935"/>
            <a:ext cx="2232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Silicon_case_for_iPod_Nano_4th_gene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257497"/>
            <a:ext cx="23050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к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714009"/>
            <a:ext cx="26654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карб кр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891" y="3631109"/>
            <a:ext cx="22320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0" descr="кр для жагигало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3789040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9596" y="26192"/>
            <a:ext cx="12211596" cy="10081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03512" y="86297"/>
            <a:ext cx="100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Texnikada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kremniyning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2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 descr="gigiena23 крем противокариес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4" y="1270429"/>
            <a:ext cx="1745185" cy="20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Kremniy_prirodnyiy_filtr-aktivator_vodyi__small_480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87" y="1294266"/>
            <a:ext cx="1698625" cy="223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к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41" y="1191608"/>
            <a:ext cx="15636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к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354926"/>
            <a:ext cx="1873474" cy="220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 descr="к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852157"/>
            <a:ext cx="230346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9" descr="к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11" y="4038757"/>
            <a:ext cx="2214928" cy="185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0" descr="кремний эл жизн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010207"/>
            <a:ext cx="2305522" cy="210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780" y="14494"/>
            <a:ext cx="12211596" cy="10081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4094" y="101872"/>
            <a:ext cx="11646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Tibbiyotda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kremniyning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ishlatilishi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4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крений в продукт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556792"/>
            <a:ext cx="9116566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596" y="26192"/>
            <a:ext cx="12211596" cy="10081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17750" y="0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ovqatda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kremniy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5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37096" y="-41145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2018452" y="2651447"/>
            <a:ext cx="54530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017265" y="4438658"/>
            <a:ext cx="546497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3753" y="852903"/>
            <a:ext cx="920445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9-sinf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8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37096" y="-41145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2018452" y="2651447"/>
            <a:ext cx="54530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017265" y="4438658"/>
            <a:ext cx="546497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3753" y="852903"/>
            <a:ext cx="920445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9-sinf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8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37096" y="-41145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2018452" y="2651447"/>
            <a:ext cx="54530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017265" y="4438658"/>
            <a:ext cx="546497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3753" y="852903"/>
            <a:ext cx="920445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9-sinf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8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37096" y="-41145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2018452" y="2651447"/>
            <a:ext cx="54530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017265" y="4438658"/>
            <a:ext cx="546497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3753" y="852903"/>
            <a:ext cx="920445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9-sinf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8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384" y="1132846"/>
            <a:ext cx="10945216" cy="5229200"/>
          </a:xfrm>
        </p:spPr>
        <p:txBody>
          <a:bodyPr>
            <a:normAutofit fontScale="85000" lnSpcReduction="20000"/>
          </a:bodyPr>
          <a:lstStyle/>
          <a:p>
            <a:endParaRPr lang="en-US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Laborotoriyada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Kremniy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(IV)-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oksididan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magniy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qaytarib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ru-RU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+ 2Mg =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2MgO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3SiO</a:t>
            </a:r>
            <a:r>
              <a:rPr lang="ru-RU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+ 4Al = 3Si +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2Al</a:t>
            </a:r>
            <a:r>
              <a:rPr lang="ru-RU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Sanoatda</a:t>
            </a: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Kremniy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(IV)-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oksidni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qaytarib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kremniy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+ 2C =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2CO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SiCl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+ 2H</a:t>
            </a:r>
            <a:r>
              <a:rPr lang="ru-RU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4HCl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Bundan </a:t>
            </a:r>
            <a:r>
              <a:rPr lang="uz-Latn-U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tashqari, toza kremniy silanni termal parchalash </a:t>
            </a:r>
            <a:r>
              <a:rPr lang="uz-Latn-U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</a:t>
            </a:r>
            <a:r>
              <a:rPr lang="uz-Latn-U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olinadi</a:t>
            </a:r>
            <a:r>
              <a:rPr lang="uz-Latn-U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SiH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ru-RU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>
            <a:extLst/>
          </p:cNvPr>
          <p:cNvSpPr/>
          <p:nvPr/>
        </p:nvSpPr>
        <p:spPr>
          <a:xfrm>
            <a:off x="8334" y="-26441"/>
            <a:ext cx="12183666" cy="117179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3832" y="140584"/>
            <a:ext cx="3561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OLINISHI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6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37096" y="-41145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2018452" y="2651447"/>
            <a:ext cx="54530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017265" y="4438658"/>
            <a:ext cx="546497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3753" y="852903"/>
            <a:ext cx="920445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9-sinf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8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37096" y="-41145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2018452" y="2651447"/>
            <a:ext cx="54530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017265" y="4438658"/>
            <a:ext cx="546497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3753" y="852903"/>
            <a:ext cx="920445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9-sinf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8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37096" y="-41145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2018452" y="2651447"/>
            <a:ext cx="54530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017265" y="4438658"/>
            <a:ext cx="546497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3753" y="852903"/>
            <a:ext cx="920445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9-sinf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8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37096" y="-41145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2018452" y="2651447"/>
            <a:ext cx="54530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017265" y="4438658"/>
            <a:ext cx="546497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3753" y="852903"/>
            <a:ext cx="920445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9-sinf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8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37096" y="-41145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2018452" y="2651447"/>
            <a:ext cx="54530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017265" y="4438658"/>
            <a:ext cx="546497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3753" y="852903"/>
            <a:ext cx="920445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9-sinf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8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37096" y="-41145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2018452" y="2651447"/>
            <a:ext cx="54530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017265" y="4438658"/>
            <a:ext cx="546497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3753" y="852903"/>
            <a:ext cx="920445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9-sinf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8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37096" y="-41145"/>
            <a:ext cx="9130904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2018452" y="2651447"/>
            <a:ext cx="54530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017265" y="4438658"/>
            <a:ext cx="546497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defRPr/>
            </a:pPr>
            <a:endParaRPr sz="2396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3753" y="852903"/>
            <a:ext cx="920445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9-sinf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8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-13916" y="18901"/>
            <a:ext cx="12192000" cy="110135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85440" y="1154665"/>
                <a:ext cx="11593288" cy="5004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400" indent="288290" algn="just">
                  <a:lnSpc>
                    <a:spcPct val="114000"/>
                  </a:lnSpc>
                </a:pPr>
                <a:r>
                  <a:rPr lang="en-US" b="1" dirty="0" smtClean="0">
                    <a:latin typeface="Times New Roman"/>
                    <a:ea typeface="Times New Roman"/>
                    <a:cs typeface="Arial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Kremniy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tashqi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ko‘rinishidan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metallarga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o‘xshab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ketadi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Kristall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kremniy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kulrang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—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po‘lat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rangli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metall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yaltiroqligiga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ega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modda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.</a:t>
                </a:r>
              </a:p>
              <a:p>
                <a:pPr marL="482600" indent="-457200" algn="just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Suyuqlanish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harorati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1420°C 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 marL="482600" indent="-457200" algn="just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Qaynash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harorati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2355°C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 marL="482600" indent="-457200" algn="just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Zichligi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2329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 marL="482600" indent="-457200" algn="just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Izotop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soni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11 (24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→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34)</a:t>
                </a:r>
                <a:endParaRPr lang="ru-RU" sz="4000" dirty="0">
                  <a:solidFill>
                    <a:srgbClr val="00206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40" y="1154665"/>
                <a:ext cx="11593288" cy="5004447"/>
              </a:xfrm>
              <a:prstGeom prst="rect">
                <a:avLst/>
              </a:prstGeom>
              <a:blipFill rotWithShape="0">
                <a:blip r:embed="rId2"/>
                <a:stretch>
                  <a:fillRect l="-1682" t="-1583" r="-1840" b="-3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63752" y="107914"/>
            <a:ext cx="545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Fizik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xossalari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979496"/>
            <a:ext cx="3411503" cy="32642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07028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0" y="-19967"/>
            <a:ext cx="12192000" cy="10727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/>
                <a:ea typeface="Times New Roman"/>
                <a:cs typeface="Arial"/>
              </a:rPr>
              <a:t>       </a:t>
            </a:r>
          </a:p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Times New Roman"/>
                <a:ea typeface="Times New Roman"/>
                <a:cs typeface="Arial"/>
              </a:rPr>
              <a:t>        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344" y="1287631"/>
            <a:ext cx="66266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Uglerodga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qaraganda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kremniyda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etallmaslik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xossalari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kuchsiz­roq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namoyon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chunki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atom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radiusi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kattaroq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tashqi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elektronlar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yadrodan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uzoqroqda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joylashgan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Строение атома кремния - Презентация 255688-25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7" y="1844824"/>
            <a:ext cx="377991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57962" y="2060848"/>
            <a:ext cx="288032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Atom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tuzilishi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7648" y="-19967"/>
            <a:ext cx="71545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Kimyoviy</a:t>
            </a:r>
            <a:r>
              <a:rPr lang="en-US" sz="6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xossalari</a:t>
            </a:r>
            <a:endParaRPr lang="en-US" sz="6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8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688" y="836712"/>
            <a:ext cx="11712624" cy="6480720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7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Kremniy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bevosita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ftor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kirishadi</a:t>
            </a:r>
            <a:r>
              <a:rPr lang="en-US" sz="1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ru-RU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+ 2F</a:t>
            </a:r>
            <a:r>
              <a:rPr lang="ru-RU" sz="11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1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</a:t>
            </a:r>
            <a:r>
              <a:rPr lang="ru-RU" sz="112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qizdirilganda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 </a:t>
            </a:r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kremniy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havoda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yonib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kremniy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IV)</a:t>
            </a:r>
            <a:r>
              <a:rPr lang="en-US" sz="1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1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oksidni</a:t>
            </a:r>
            <a:r>
              <a:rPr lang="en-US" sz="1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1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sz="1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O</a:t>
            </a:r>
            <a:r>
              <a:rPr lang="ru-RU" sz="11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SiO</a:t>
            </a:r>
            <a:r>
              <a:rPr lang="ru-RU" sz="112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Qizdirilganda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kremniy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</a:t>
            </a:r>
            <a:r>
              <a:rPr lang="en-US" sz="1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  <a:r>
              <a:rPr lang="en-US" sz="1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1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1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</a:t>
            </a:r>
            <a:r>
              <a:rPr lang="en-US" sz="1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ta’sirlashadi</a:t>
            </a:r>
            <a:r>
              <a:rPr lang="en-US" sz="1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 = </a:t>
            </a:r>
            <a:r>
              <a:rPr lang="ru-RU" sz="8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80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karborund</a:t>
            </a: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en-US" sz="8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kremniy</a:t>
            </a: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karbid</a:t>
            </a: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en-US" sz="8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sz="8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+ 2Cl</a:t>
            </a:r>
            <a:r>
              <a:rPr lang="ru-RU" sz="8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SiCl</a:t>
            </a:r>
            <a:r>
              <a:rPr lang="ru-RU" sz="8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8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    </a:t>
            </a:r>
            <a:endParaRPr lang="en-US" sz="80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</a:t>
            </a:r>
            <a:r>
              <a:rPr lang="en-US" sz="8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            </a:t>
            </a:r>
            <a:r>
              <a:rPr lang="en-US" sz="8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 </a:t>
            </a: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+ 2S = </a:t>
            </a:r>
            <a:r>
              <a:rPr lang="en-US" sz="8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SiS</a:t>
            </a:r>
            <a:r>
              <a:rPr lang="en-US" sz="6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ru-RU" sz="64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ru-RU" sz="8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+ 3B = </a:t>
            </a:r>
            <a:r>
              <a:rPr lang="ru-RU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8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endParaRPr lang="en-US" sz="8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3Si + 2N</a:t>
            </a:r>
            <a:r>
              <a:rPr lang="ru-RU" sz="80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ru-RU" sz="8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8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80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 °С </a:t>
            </a:r>
            <a:r>
              <a:rPr lang="en-US" sz="8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</a:t>
            </a: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 </a:t>
            </a: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+ 2Mg = Mg</a:t>
            </a:r>
            <a:r>
              <a:rPr lang="en-US" sz="8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</a:t>
            </a:r>
            <a:endParaRPr lang="ru-RU" sz="80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en-US" sz="80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12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112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1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ta’sirlashmaydi</a:t>
            </a:r>
            <a:r>
              <a:rPr lang="ru-RU" sz="1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8600" dirty="0">
              <a:solidFill>
                <a:srgbClr val="0070C0"/>
              </a:solidFill>
            </a:endParaRPr>
          </a:p>
        </p:txBody>
      </p:sp>
      <p:sp>
        <p:nvSpPr>
          <p:cNvPr id="4" name="object 2">
            <a:extLst/>
          </p:cNvPr>
          <p:cNvSpPr/>
          <p:nvPr/>
        </p:nvSpPr>
        <p:spPr>
          <a:xfrm>
            <a:off x="0" y="-19967"/>
            <a:ext cx="12192000" cy="10727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/>
                <a:ea typeface="Times New Roman"/>
                <a:cs typeface="Arial"/>
              </a:rPr>
              <a:t>       </a:t>
            </a:r>
          </a:p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Times New Roman"/>
                <a:ea typeface="Times New Roman"/>
                <a:cs typeface="Arial"/>
              </a:rPr>
              <a:t>        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7648" y="-19967"/>
            <a:ext cx="71545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Kimyoviy</a:t>
            </a:r>
            <a:r>
              <a:rPr lang="en-US" sz="6000" b="1" dirty="0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xossalari</a:t>
            </a:r>
            <a:endParaRPr lang="en-US" sz="6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6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272" y="1088728"/>
            <a:ext cx="11093456" cy="558063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3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Silan</a:t>
            </a:r>
            <a:r>
              <a:rPr lang="en-US" sz="3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3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rangsiz</a:t>
            </a:r>
            <a:r>
              <a:rPr lang="en-US" sz="3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3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qaytaruvchi</a:t>
            </a:r>
            <a:r>
              <a:rPr lang="en-US" sz="3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havoda</a:t>
            </a:r>
            <a:r>
              <a:rPr lang="en-US" sz="3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o‘z-o‘zidan</a:t>
            </a:r>
            <a:r>
              <a:rPr lang="en-US" sz="3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alangalanib</a:t>
            </a:r>
            <a:r>
              <a:rPr lang="en-US" sz="3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SiH</a:t>
            </a:r>
            <a:r>
              <a:rPr lang="ru-RU" sz="38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+ 2O</a:t>
            </a:r>
            <a:r>
              <a:rPr lang="ru-RU" sz="38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SiO</a:t>
            </a:r>
            <a:r>
              <a:rPr lang="ru-RU" sz="38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ru-RU" sz="3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3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ta’sirlashmaydi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Ishqorlarning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eritmalari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bi­lan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ta’sirlashadi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SiH</a:t>
            </a:r>
            <a:r>
              <a:rPr lang="ru-RU" sz="3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+ 2NaOH + H</a:t>
            </a:r>
            <a:r>
              <a:rPr lang="ru-RU" sz="38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 = Na</a:t>
            </a:r>
            <a:r>
              <a:rPr lang="ru-RU" sz="38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ru-RU" sz="38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4H</a:t>
            </a:r>
            <a:r>
              <a:rPr lang="ru-RU" sz="3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Qizdirilganda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parchalanadi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SiH</a:t>
            </a:r>
            <a:r>
              <a:rPr lang="ru-RU" sz="3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ru-RU" sz="3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silitsidlariga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kremniy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SiH</a:t>
            </a:r>
            <a:r>
              <a:rPr lang="en-US" sz="3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ru-RU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+ 4HCl = 2MgCl</a:t>
            </a:r>
            <a:r>
              <a:rPr lang="ru-RU" sz="38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SiH</a:t>
            </a:r>
            <a:r>
              <a:rPr lang="ru-RU" sz="38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ido.tsu.ru/schools/chem/data/res/neorg/uchpos/text/img/g3_9_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2464" y="3375169"/>
            <a:ext cx="1358688" cy="1145007"/>
          </a:xfrm>
          <a:prstGeom prst="rect">
            <a:avLst/>
          </a:prstGeom>
          <a:solidFill>
            <a:srgbClr val="FF0000"/>
          </a:solidFill>
          <a:ln w="127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object 2">
            <a:extLst/>
          </p:cNvPr>
          <p:cNvSpPr/>
          <p:nvPr/>
        </p:nvSpPr>
        <p:spPr>
          <a:xfrm>
            <a:off x="0" y="1"/>
            <a:ext cx="12192000" cy="10527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/>
                <a:ea typeface="Times New Roman"/>
                <a:cs typeface="Arial"/>
              </a:rPr>
              <a:t>                     </a:t>
            </a:r>
            <a:r>
              <a:rPr lang="en-US" sz="5400" b="1" dirty="0" smtClean="0">
                <a:solidFill>
                  <a:prstClr val="white"/>
                </a:solidFill>
                <a:latin typeface="Times New Roman"/>
                <a:ea typeface="Times New Roman"/>
                <a:cs typeface="Arial"/>
              </a:rPr>
              <a:t>       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31904" y="-10244"/>
            <a:ext cx="20217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Silan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2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7" name="Содержимое 6"/>
          <p:cNvSpPr>
            <a:spLocks noGrp="1"/>
          </p:cNvSpPr>
          <p:nvPr>
            <p:ph idx="1"/>
          </p:nvPr>
        </p:nvSpPr>
        <p:spPr>
          <a:xfrm>
            <a:off x="2063552" y="2738949"/>
            <a:ext cx="8604448" cy="31689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altLang="ru-RU" dirty="0" smtClean="0"/>
          </a:p>
          <a:p>
            <a:pPr>
              <a:buFont typeface="Wingdings 2" pitchFamily="18" charset="2"/>
              <a:buNone/>
            </a:pPr>
            <a:endParaRPr lang="ru-RU" altLang="ru-RU" dirty="0" smtClean="0"/>
          </a:p>
          <a:p>
            <a:pPr>
              <a:buFont typeface="Wingdings 2" pitchFamily="18" charset="2"/>
              <a:buNone/>
            </a:pPr>
            <a:endParaRPr lang="ru-RU" altLang="ru-RU" dirty="0" smtClean="0"/>
          </a:p>
          <a:p>
            <a:pPr>
              <a:buFont typeface="Wingdings 2" pitchFamily="18" charset="2"/>
              <a:buNone/>
            </a:pPr>
            <a:endParaRPr lang="ru-RU" altLang="ru-RU" dirty="0" smtClean="0"/>
          </a:p>
          <a:p>
            <a:pPr>
              <a:buFont typeface="Wingdings 2" pitchFamily="18" charset="2"/>
              <a:buNone/>
            </a:pPr>
            <a:endParaRPr lang="ru-RU" altLang="ru-RU" dirty="0" smtClean="0"/>
          </a:p>
          <a:p>
            <a:pPr>
              <a:buFont typeface="Wingdings 2" pitchFamily="18" charset="2"/>
              <a:buNone/>
            </a:pPr>
            <a:endParaRPr lang="ru-RU" altLang="ru-RU" dirty="0" smtClean="0"/>
          </a:p>
          <a:p>
            <a:pPr>
              <a:buFont typeface="Wingdings 2" pitchFamily="18" charset="2"/>
              <a:buNone/>
            </a:pPr>
            <a:endParaRPr lang="ru-RU" altLang="ru-RU" dirty="0" smtClean="0"/>
          </a:p>
          <a:p>
            <a:pPr>
              <a:buFont typeface="Wingdings 2" pitchFamily="18" charset="2"/>
              <a:buNone/>
            </a:pPr>
            <a:endParaRPr lang="ru-RU" altLang="ru-RU" dirty="0" smtClean="0"/>
          </a:p>
          <a:p>
            <a:pPr>
              <a:buFont typeface="Wingdings 2" pitchFamily="18" charset="2"/>
              <a:buNone/>
            </a:pPr>
            <a:endParaRPr lang="ru-RU" alt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60562" y="1939488"/>
            <a:ext cx="2605980" cy="3416320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Kremniy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(IV)-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2228" y="4140090"/>
            <a:ext cx="3514699" cy="2431435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Metakremniy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42118" y="1975231"/>
            <a:ext cx="2607696" cy="3662541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Kremniy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silikatl</a:t>
            </a:r>
            <a:r>
              <a:rPr lang="en-US" sz="3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endParaRPr lang="en-US" sz="3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SiO</a:t>
            </a:r>
            <a:r>
              <a:rPr lang="en-US" sz="3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</a:t>
            </a:r>
            <a:r>
              <a:rPr lang="en-US" sz="36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SiO</a:t>
            </a:r>
            <a:r>
              <a:rPr lang="en-US" sz="36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1" name="TextBox 10"/>
          <p:cNvSpPr txBox="1">
            <a:spLocks noChangeArrowheads="1"/>
          </p:cNvSpPr>
          <p:nvPr/>
        </p:nvSpPr>
        <p:spPr bwMode="auto">
          <a:xfrm>
            <a:off x="5483931" y="1419525"/>
            <a:ext cx="1224135" cy="1107996"/>
          </a:xfrm>
          <a:prstGeom prst="rect">
            <a:avLst/>
          </a:prstGeom>
          <a:solidFill>
            <a:srgbClr val="FFC000"/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ru-RU" altLang="ru-RU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523679" y="2034023"/>
            <a:ext cx="1857946" cy="8753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095998" y="2711634"/>
            <a:ext cx="32564" cy="12306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853772" y="1973523"/>
            <a:ext cx="1946310" cy="11115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70"/>
            <a:ext cx="12191999" cy="129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9888" y="148336"/>
            <a:ext cx="7648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Eng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muhim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birikmalari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9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92122" y="1080257"/>
            <a:ext cx="11207755" cy="3062514"/>
          </a:xfrm>
        </p:spPr>
        <p:txBody>
          <a:bodyPr/>
          <a:lstStyle/>
          <a:p>
            <a:pPr eaLnBrk="1" hangingPunct="1"/>
            <a:r>
              <a:rPr lang="en-US" alt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A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AU" altLang="ru-RU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 </a:t>
            </a:r>
            <a:r>
              <a:rPr lang="en-US" alt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kristall</a:t>
            </a:r>
            <a:r>
              <a:rPr lang="en-US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panjaraga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erimaydi</a:t>
            </a: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(SiO</a:t>
            </a:r>
            <a:r>
              <a:rPr lang="en-AU" altLang="ru-RU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AU" altLang="ru-RU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→)</a:t>
            </a:r>
          </a:p>
          <a:p>
            <a:pPr eaLnBrk="1" hangingPunct="1"/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iyin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suyuqlanuvchan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A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ru-RU" b="1" baseline="-25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1700</a:t>
            </a:r>
            <a:r>
              <a:rPr lang="ru-RU" altLang="ru-RU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kvars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pic>
        <p:nvPicPr>
          <p:cNvPr id="12292" name="Picture 5" descr="2cbe2bacf0e6cbbc69b0311e9d4e9c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5" y="4293097"/>
            <a:ext cx="2160587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22923" y="6082037"/>
            <a:ext cx="18889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3200" b="1" dirty="0" err="1">
                <a:solidFill>
                  <a:srgbClr val="000000"/>
                </a:solidFill>
              </a:rPr>
              <a:t>kvars</a:t>
            </a:r>
            <a:endParaRPr lang="ru-RU" altLang="ru-RU" sz="3200" b="1" dirty="0">
              <a:solidFill>
                <a:srgbClr val="000000"/>
              </a:solidFill>
            </a:endParaRPr>
          </a:p>
        </p:txBody>
      </p:sp>
      <p:pic>
        <p:nvPicPr>
          <p:cNvPr id="12294" name="Picture 8" descr="3_YAsh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22" y="4305002"/>
            <a:ext cx="244792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536871" y="6082037"/>
            <a:ext cx="1524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dirty="0" err="1"/>
              <a:t>yashma</a:t>
            </a:r>
            <a:endParaRPr lang="ru-RU" altLang="ru-RU" sz="2800" b="1" dirty="0"/>
          </a:p>
        </p:txBody>
      </p:sp>
      <p:pic>
        <p:nvPicPr>
          <p:cNvPr id="12296" name="Picture 11" descr="106628816_2948198_agate_akik_ta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17" y="4305002"/>
            <a:ext cx="1944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6869842" y="6122293"/>
            <a:ext cx="925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dirty="0" err="1">
                <a:solidFill>
                  <a:srgbClr val="000000"/>
                </a:solidFill>
              </a:rPr>
              <a:t>agat</a:t>
            </a:r>
            <a:endParaRPr lang="ru-RU" altLang="ru-RU" sz="2800" b="1" dirty="0">
              <a:solidFill>
                <a:srgbClr val="000000"/>
              </a:solidFill>
            </a:endParaRPr>
          </a:p>
        </p:txBody>
      </p:sp>
      <p:pic>
        <p:nvPicPr>
          <p:cNvPr id="12298" name="Picture 14" descr="Serdol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976" y="4281812"/>
            <a:ext cx="1908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9886334" y="6117134"/>
            <a:ext cx="1544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 dirty="0" err="1">
                <a:solidFill>
                  <a:srgbClr val="000000"/>
                </a:solidFill>
              </a:rPr>
              <a:t>serdalik</a:t>
            </a:r>
            <a:endParaRPr lang="ru-RU" altLang="ru-RU" sz="2800" b="1" dirty="0">
              <a:solidFill>
                <a:srgbClr val="000000"/>
              </a:solidFill>
            </a:endParaRP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8688388" y="2276476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9"/>
            <a:ext cx="12192000" cy="98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87440" y="149008"/>
            <a:ext cx="11233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muhim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birikmalari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Kremniy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(IV)-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7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Содержимое 5" descr="песок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762" y="1734789"/>
            <a:ext cx="3539864" cy="1572473"/>
          </a:xfrm>
        </p:spPr>
      </p:pic>
      <p:pic>
        <p:nvPicPr>
          <p:cNvPr id="78852" name="Рисунок 6" descr="кварц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13" y="3441826"/>
            <a:ext cx="33575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Рисунок 7" descr="горхр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9" y="3736705"/>
            <a:ext cx="29718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Рисунок 8" descr="песок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5" y="1553555"/>
            <a:ext cx="2643188" cy="187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TextBox 9"/>
          <p:cNvSpPr txBox="1">
            <a:spLocks noChangeArrowheads="1"/>
          </p:cNvSpPr>
          <p:nvPr/>
        </p:nvSpPr>
        <p:spPr bwMode="auto">
          <a:xfrm>
            <a:off x="1393846" y="3357858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2000" b="1" dirty="0" err="1">
                <a:solidFill>
                  <a:srgbClr val="003366"/>
                </a:solidFill>
              </a:rPr>
              <a:t>qum</a:t>
            </a:r>
            <a:endParaRPr lang="ru-RU" altLang="ru-RU" sz="2000" b="1" dirty="0">
              <a:solidFill>
                <a:srgbClr val="003366"/>
              </a:solidFill>
            </a:endParaRPr>
          </a:p>
        </p:txBody>
      </p:sp>
      <p:sp>
        <p:nvSpPr>
          <p:cNvPr id="78856" name="TextBox 11"/>
          <p:cNvSpPr txBox="1">
            <a:spLocks noChangeArrowheads="1"/>
          </p:cNvSpPr>
          <p:nvPr/>
        </p:nvSpPr>
        <p:spPr bwMode="auto">
          <a:xfrm>
            <a:off x="4488327" y="6299326"/>
            <a:ext cx="2071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2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 </a:t>
            </a:r>
            <a:r>
              <a:rPr lang="en-US" altLang="ru-RU" sz="20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xrustali</a:t>
            </a:r>
            <a:endParaRPr lang="ru-RU" altLang="ru-RU" sz="2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57" name="TextBox 12"/>
          <p:cNvSpPr txBox="1">
            <a:spLocks noChangeArrowheads="1"/>
          </p:cNvSpPr>
          <p:nvPr/>
        </p:nvSpPr>
        <p:spPr bwMode="auto">
          <a:xfrm>
            <a:off x="6438927" y="6299326"/>
            <a:ext cx="1228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2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2000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kvars</a:t>
            </a:r>
            <a:r>
              <a:rPr lang="en-US" altLang="ru-RU" sz="2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858" name="Рисунок 9" descr="аметист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235" y="1418664"/>
            <a:ext cx="2720437" cy="173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9" name="Рисунок 10" descr="кварц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3736705"/>
            <a:ext cx="3143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0" name="TextBox 13"/>
          <p:cNvSpPr txBox="1">
            <a:spLocks noChangeArrowheads="1"/>
          </p:cNvSpPr>
          <p:nvPr/>
        </p:nvSpPr>
        <p:spPr bwMode="auto">
          <a:xfrm>
            <a:off x="8310563" y="3214688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 b="1" dirty="0">
                <a:solidFill>
                  <a:srgbClr val="003366"/>
                </a:solidFill>
              </a:rPr>
              <a:t>а</a:t>
            </a:r>
            <a:r>
              <a:rPr lang="en-US" altLang="ru-RU" sz="2000" b="1" dirty="0" err="1">
                <a:solidFill>
                  <a:srgbClr val="003366"/>
                </a:solidFill>
              </a:rPr>
              <a:t>mestesit</a:t>
            </a:r>
            <a:endParaRPr lang="ru-RU" altLang="ru-RU" sz="2000" b="1" dirty="0">
              <a:solidFill>
                <a:srgbClr val="003366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" y="-14014"/>
            <a:ext cx="12184979" cy="135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84" y="52155"/>
            <a:ext cx="11417571" cy="105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" marR="12700" indent="287655" algn="just">
              <a:lnSpc>
                <a:spcPct val="112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Kvarsning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tiniq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rangsiz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kristalli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tog‘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xrustali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deb ham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ataladi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.­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yashma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,­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kvarsning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shakl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o‘zgarishlari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hisoblanadi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32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edge/>
      </p:transition>
    </mc:Choice>
    <mc:Fallback>
      <p:transition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575</Words>
  <Application>Microsoft Office PowerPoint</Application>
  <PresentationFormat>Широкоэкранный</PresentationFormat>
  <Paragraphs>156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Garamond</vt:lpstr>
      <vt:lpstr>Times New Roman</vt:lpstr>
      <vt:lpstr>Wingdings</vt:lpstr>
      <vt:lpstr>Wingdings 2</vt:lpstr>
      <vt:lpstr>Office Theme</vt:lpstr>
      <vt:lpstr>Тема Office</vt:lpstr>
      <vt:lpstr>1_Тема Office</vt:lpstr>
      <vt:lpstr>CS Chem3D Model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Гулзинат</dc:creator>
  <cp:lastModifiedBy>Учетная запись Майкрософт</cp:lastModifiedBy>
  <cp:revision>24</cp:revision>
  <dcterms:created xsi:type="dcterms:W3CDTF">2020-11-13T16:25:44Z</dcterms:created>
  <dcterms:modified xsi:type="dcterms:W3CDTF">2020-11-19T05:12:08Z</dcterms:modified>
</cp:coreProperties>
</file>