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279" r:id="rId3"/>
    <p:sldId id="278" r:id="rId4"/>
    <p:sldId id="292" r:id="rId5"/>
    <p:sldId id="261" r:id="rId6"/>
    <p:sldId id="281" r:id="rId7"/>
    <p:sldId id="280" r:id="rId8"/>
    <p:sldId id="282" r:id="rId9"/>
    <p:sldId id="260" r:id="rId10"/>
    <p:sldId id="267" r:id="rId11"/>
    <p:sldId id="283" r:id="rId12"/>
    <p:sldId id="268" r:id="rId13"/>
    <p:sldId id="287" r:id="rId14"/>
    <p:sldId id="288" r:id="rId15"/>
    <p:sldId id="289" r:id="rId16"/>
    <p:sldId id="274" r:id="rId17"/>
    <p:sldId id="275" r:id="rId18"/>
    <p:sldId id="276" r:id="rId19"/>
    <p:sldId id="277" r:id="rId20"/>
    <p:sldId id="284" r:id="rId21"/>
    <p:sldId id="285" r:id="rId22"/>
    <p:sldId id="29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14" autoAdjust="0"/>
  </p:normalViewPr>
  <p:slideViewPr>
    <p:cSldViewPr>
      <p:cViewPr varScale="1">
        <p:scale>
          <a:sx n="62" d="100"/>
          <a:sy n="62" d="100"/>
        </p:scale>
        <p:origin x="95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667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2309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7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7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0573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1684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9" y="279970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9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3325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4469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1252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5866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8245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2655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0687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9063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7134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11/12/2020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80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-1021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211137" y="2383393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222776" y="461016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2420938" y="358775"/>
            <a:ext cx="6981825" cy="1139825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7200" kern="0" spc="21" dirty="0" err="1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4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736138" y="512763"/>
            <a:ext cx="19780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9736138" y="527050"/>
            <a:ext cx="19780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chemeClr val="bg1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421" name="object 4"/>
          <p:cNvSpPr txBox="1">
            <a:spLocks noChangeArrowheads="1"/>
          </p:cNvSpPr>
          <p:nvPr/>
        </p:nvSpPr>
        <p:spPr bwMode="auto">
          <a:xfrm>
            <a:off x="1046480" y="2359025"/>
            <a:ext cx="10904537" cy="261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uz-Latn-UZ" altLang="ru-RU" sz="4000" b="1" dirty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US" altLang="ru-RU" sz="4000" b="1" dirty="0" err="1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4000" b="1" dirty="0" smtClean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b="1" dirty="0" smtClean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(IV)-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ioniga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4000" b="1" dirty="0" smtClean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22" name="Прямоугольник 1"/>
          <p:cNvSpPr>
            <a:spLocks noChangeArrowheads="1"/>
          </p:cNvSpPr>
          <p:nvPr/>
        </p:nvSpPr>
        <p:spPr bwMode="auto">
          <a:xfrm>
            <a:off x="9855200" y="782638"/>
            <a:ext cx="18293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9-sinf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763" y="4797152"/>
            <a:ext cx="1728192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5268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484785"/>
            <a:ext cx="112332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ml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o‘yuvchi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fenolftalein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tomizing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tajribadan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86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3-tajriba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9" t="5073" r="6686" b="13994"/>
          <a:stretch/>
        </p:blipFill>
        <p:spPr bwMode="auto">
          <a:xfrm>
            <a:off x="8040216" y="4077235"/>
            <a:ext cx="2808312" cy="183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030" y="4041312"/>
            <a:ext cx="1938348" cy="190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666" y="4149080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5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724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2413338"/>
            <a:ext cx="11161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suyul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CO2 = NaHCO3</a:t>
            </a:r>
          </a:p>
          <a:p>
            <a:endParaRPr lang="en-US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CO2 + 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2NaOH (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</a:t>
            </a: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H2O + Na2CO3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86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87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556792"/>
            <a:ext cx="116652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g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soling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suyultirilgan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og‘ziga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nayli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tiqin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o‘rnating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86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4-tajriba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05" y="0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1484784"/>
            <a:ext cx="1130525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g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soling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suyultirilgan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+ 2HCl = CaCl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+ 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064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  <a:endParaRPr lang="ru-RU" sz="5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8277446" y="4072104"/>
            <a:ext cx="0" cy="42829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3284984"/>
            <a:ext cx="2808312" cy="309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97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1412776"/>
            <a:ext cx="1137726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0713"/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ohakli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620713"/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Ohakli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Ca(OH)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CO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CaCO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+H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= Ca(HCO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293096"/>
            <a:ext cx="2160240" cy="216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4437112"/>
            <a:ext cx="2474410" cy="228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373307"/>
            <a:ext cx="12191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2-tajriba</a:t>
            </a:r>
            <a:endParaRPr lang="ru-RU" sz="5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70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336119"/>
            <a:ext cx="113052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tajribadan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distillangan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2-3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lakmus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tomizing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71323" y="188640"/>
            <a:ext cx="3112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3-tajriba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933056"/>
            <a:ext cx="16097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64152" y="5733256"/>
            <a:ext cx="2552411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9736" y="4437112"/>
            <a:ext cx="68299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+ CO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3933056"/>
            <a:ext cx="1630352" cy="245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78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3392" y="1484784"/>
            <a:ext cx="10585176" cy="4113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75"/>
              </a:lnSpc>
            </a:pPr>
            <a:r>
              <a:rPr lang="ru-RU" sz="1600" dirty="0">
                <a:latin typeface="Times New Roman"/>
                <a:ea typeface="Times New Roman"/>
                <a:cs typeface="Arial"/>
              </a:rPr>
              <a:t> </a:t>
            </a:r>
            <a:endParaRPr lang="ru-RU" sz="1600" dirty="0">
              <a:ea typeface="Calibri"/>
              <a:cs typeface="Arial"/>
            </a:endParaRPr>
          </a:p>
          <a:p>
            <a:pPr marL="571500" indent="-571500" algn="just">
              <a:lnSpc>
                <a:spcPct val="113000"/>
              </a:lnSpc>
              <a:spcAft>
                <a:spcPts val="1200"/>
              </a:spcAft>
              <a:buFont typeface="Wingdings" panose="05000000000000000000" pitchFamily="2" charset="2"/>
              <a:buChar char="q"/>
              <a:tabLst>
                <a:tab pos="228600" algn="l"/>
                <a:tab pos="647700" algn="l"/>
              </a:tabLst>
            </a:pP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Yuqorida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bajarilgan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tajribalardagi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reaksiyalar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tenglamalarini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yozing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571500" indent="-571500" algn="just">
              <a:spcAft>
                <a:spcPts val="1200"/>
              </a:spcAft>
              <a:buFont typeface="Wingdings" panose="05000000000000000000" pitchFamily="2" charset="2"/>
              <a:buChar char="q"/>
              <a:tabLst>
                <a:tab pos="228600" algn="l"/>
                <a:tab pos="647700" algn="l"/>
              </a:tabLst>
            </a:pP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Bajarilgan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tajribalar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yuzasidan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xulosa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tayyorlang</a:t>
            </a:r>
            <a:r>
              <a:rPr lang="en-US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4400" b="1" dirty="0">
              <a:solidFill>
                <a:srgbClr val="0070C0"/>
              </a:solidFill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9576" y="188640"/>
            <a:ext cx="7207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Topshiriqlar</a:t>
            </a:r>
            <a:endParaRPr lang="ru-RU" sz="5400" b="1" dirty="0">
              <a:solidFill>
                <a:schemeClr val="bg1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25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384" y="1677007"/>
            <a:ext cx="11161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2700" indent="-342900">
              <a:buFont typeface="Wingdings" panose="05000000000000000000" pitchFamily="2" charset="2"/>
              <a:buChar char="q"/>
              <a:tabLst>
                <a:tab pos="228600" algn="l"/>
                <a:tab pos="635000" algn="l"/>
              </a:tabLst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xil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zarur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tenglamalarini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yozing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" y="188641"/>
            <a:ext cx="12192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 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</a:t>
            </a:r>
            <a:r>
              <a:rPr lang="ru-RU" sz="5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opshiriqlar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1464" y="3212976"/>
            <a:ext cx="10081120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77800" algn="l"/>
              </a:tabLst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+ CO</a:t>
            </a:r>
            <a:r>
              <a:rPr lang="ru-RU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H</a:t>
            </a:r>
            <a:r>
              <a:rPr lang="ru-RU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b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177800" algn="l"/>
              </a:tabLst>
            </a:pPr>
            <a:endParaRPr lang="en-US" sz="4000" b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177800" algn="l"/>
              </a:tabLst>
            </a:pP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Ca(HCO</a:t>
            </a:r>
            <a:r>
              <a:rPr lang="en-US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r>
              <a:rPr lang="en-US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→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CaCO</a:t>
            </a:r>
            <a:r>
              <a:rPr lang="en-US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+ CO</a:t>
            </a:r>
            <a:r>
              <a:rPr lang="en-US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	+ H</a:t>
            </a:r>
            <a:r>
              <a:rPr lang="en-US" sz="40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</a:t>
            </a:r>
          </a:p>
          <a:p>
            <a:pPr algn="ctr">
              <a:tabLst>
                <a:tab pos="177800" algn="l"/>
              </a:tabLst>
            </a:pPr>
            <a:endParaRPr lang="ru-RU" sz="4000" dirty="0">
              <a:ea typeface="Calibri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51584" y="5229200"/>
            <a:ext cx="8036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H2CO3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CaCO3+ H2O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3552" y="3068961"/>
            <a:ext cx="8136904" cy="1200329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177800" algn="l"/>
              </a:tabLst>
            </a:pPr>
            <a:endParaRPr lang="en-US" sz="3600" b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177800" algn="l"/>
              </a:tabLst>
            </a:pP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Ca(HCO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→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+ H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</a:p>
          <a:p>
            <a:pPr algn="ctr">
              <a:tabLst>
                <a:tab pos="177800" algn="l"/>
              </a:tabLst>
            </a:pPr>
            <a:endParaRPr lang="ru-RU" sz="1200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3552" y="4573590"/>
            <a:ext cx="8496943" cy="1446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Ca(OH)</a:t>
            </a:r>
            <a:r>
              <a:rPr lang="en-US" sz="48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</a:t>
            </a:r>
            <a:r>
              <a:rPr lang="en-US" sz="4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↓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CaCO</a:t>
            </a:r>
            <a:r>
              <a:rPr lang="en-US" sz="4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H</a:t>
            </a:r>
            <a:r>
              <a:rPr lang="en-US" sz="48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3672" y="1844825"/>
            <a:ext cx="5814596" cy="9848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CO</a:t>
            </a:r>
            <a:r>
              <a:rPr lang="ru-RU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H</a:t>
            </a:r>
            <a:r>
              <a:rPr lang="ru-RU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b="1" baseline="-25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6064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4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31504" y="1556792"/>
            <a:ext cx="8784976" cy="5268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80"/>
              </a:lnSpc>
            </a:pPr>
            <a:r>
              <a:rPr lang="ru-RU" sz="1400" dirty="0">
                <a:latin typeface="Times New Roman"/>
                <a:ea typeface="Times New Roman"/>
                <a:cs typeface="Arial"/>
              </a:rPr>
              <a:t> </a:t>
            </a:r>
            <a:endParaRPr lang="ru-RU" sz="1400" dirty="0">
              <a:ea typeface="Calibri"/>
              <a:cs typeface="Arial"/>
            </a:endParaRPr>
          </a:p>
          <a:p>
            <a:pPr marL="939800">
              <a:tabLst>
                <a:tab pos="2832100" algn="l"/>
              </a:tabLst>
            </a:pPr>
            <a:endParaRPr lang="en-US" sz="44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939800">
              <a:tabLst>
                <a:tab pos="2832100" algn="l"/>
              </a:tabLst>
            </a:pPr>
            <a:r>
              <a:rPr lang="ru-RU" sz="4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KOH 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44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?</a:t>
            </a:r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  <a:p>
            <a:pPr marL="939800">
              <a:tabLst>
                <a:tab pos="2832100" algn="l"/>
              </a:tabLst>
            </a:pP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	</a:t>
            </a:r>
            <a:endParaRPr lang="en-US" sz="36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939800">
              <a:tabLst>
                <a:tab pos="2832100" algn="l"/>
              </a:tabLst>
            </a:pPr>
            <a:endParaRPr lang="en-US" sz="36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939800">
              <a:tabLst>
                <a:tab pos="2832100" algn="l"/>
              </a:tabLst>
            </a:pPr>
            <a:r>
              <a:rPr lang="ru-RU" sz="44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MgO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+ 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44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?</a:t>
            </a:r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  <a:p>
            <a:pPr>
              <a:lnSpc>
                <a:spcPts val="330"/>
              </a:lnSpc>
            </a:pP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  <a:p>
            <a:pPr marL="939800"/>
            <a:endParaRPr lang="en-US" sz="44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algn="ctr"/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Na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+ H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 + 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</a:t>
            </a:r>
            <a:r>
              <a:rPr lang="ru-RU" sz="44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?</a:t>
            </a:r>
            <a:endParaRPr lang="ru-RU" sz="2400" b="1" dirty="0">
              <a:solidFill>
                <a:srgbClr val="0070C0"/>
              </a:solidFill>
              <a:ea typeface="Calibri"/>
              <a:cs typeface="Arial"/>
            </a:endParaRPr>
          </a:p>
          <a:p>
            <a:pPr marL="939800"/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355303"/>
            <a:ext cx="119533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28600" algn="l"/>
                <a:tab pos="647700" algn="l"/>
              </a:tabLst>
            </a:pPr>
            <a:r>
              <a:rPr lang="ru-RU" sz="4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Quyidagi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tenglamalarini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tugallang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1628800"/>
            <a:ext cx="11017223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O‘quvchilarda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(IV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malakalarni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- </a:t>
            </a:r>
            <a:r>
              <a:rPr lang="ru-RU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uproqda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88640"/>
            <a:ext cx="11593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29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6551"/>
            <a:ext cx="12192000" cy="140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9496" y="1934344"/>
            <a:ext cx="8784976" cy="459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80"/>
              </a:lnSpc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400" dirty="0">
              <a:solidFill>
                <a:prstClr val="black"/>
              </a:solidFill>
              <a:ea typeface="Calibri"/>
              <a:cs typeface="Arial"/>
            </a:endParaRPr>
          </a:p>
          <a:p>
            <a:pPr marL="939800">
              <a:tabLst>
                <a:tab pos="2832100" algn="l"/>
              </a:tabLst>
            </a:pP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KOH + 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44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</a:t>
            </a:r>
            <a:r>
              <a:rPr lang="en-US" sz="28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</a:t>
            </a:r>
            <a:r>
              <a:rPr lang="en-US" sz="3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  <a:p>
            <a:pPr marL="939800">
              <a:tabLst>
                <a:tab pos="2832100" algn="l"/>
              </a:tabLst>
            </a:pP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	</a:t>
            </a:r>
            <a:endParaRPr lang="en-US" sz="36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939800">
              <a:tabLst>
                <a:tab pos="2832100" algn="l"/>
              </a:tabLst>
            </a:pPr>
            <a:endParaRPr lang="en-US" sz="36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939800">
              <a:tabLst>
                <a:tab pos="2832100" algn="l"/>
              </a:tabLst>
            </a:pPr>
            <a:r>
              <a:rPr lang="ru-RU" sz="44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MgO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+ 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44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44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Mg</a:t>
            </a:r>
            <a:r>
              <a:rPr lang="en-US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</a:t>
            </a:r>
            <a:r>
              <a:rPr lang="en-US" sz="3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  <a:p>
            <a:pPr>
              <a:lnSpc>
                <a:spcPts val="330"/>
              </a:lnSpc>
            </a:pP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  <a:p>
            <a:pPr marL="939800"/>
            <a:endParaRPr lang="en-US" sz="44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algn="ctr"/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Na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+ H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 + CO</a:t>
            </a:r>
            <a:r>
              <a:rPr lang="ru-RU" sz="5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4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</a:t>
            </a:r>
            <a:r>
              <a:rPr lang="ru-RU" sz="44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2NaHCO</a:t>
            </a:r>
            <a:r>
              <a:rPr lang="en-US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endParaRPr lang="ru-RU" sz="2400" b="1" dirty="0">
              <a:solidFill>
                <a:srgbClr val="0070C0"/>
              </a:solidFill>
              <a:ea typeface="Calibri"/>
              <a:cs typeface="Arial"/>
            </a:endParaRPr>
          </a:p>
          <a:p>
            <a:pPr marL="939800"/>
            <a:endParaRPr lang="ru-RU" sz="3600" b="1" dirty="0">
              <a:solidFill>
                <a:srgbClr val="0070C0"/>
              </a:solidFill>
              <a:ea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427311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28600" algn="l"/>
                <a:tab pos="647700" algn="l"/>
              </a:tabLst>
            </a:pPr>
            <a:r>
              <a:rPr lang="ru-RU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Quyidagi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tenglamalarini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tugallang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39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47729" y="1"/>
            <a:ext cx="3408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12191999" cy="93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Xulosa</a:t>
            </a:r>
            <a:endParaRPr lang="ru-RU" sz="5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384" y="1700808"/>
            <a:ext cx="11161240" cy="4669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0713"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Laboratoriyada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C(IY)-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oksidni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marmarga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xlorid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ettirib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olinadi.CO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rangsiz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hidsiz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havodan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og‘ir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Ohakli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suvdan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</a:t>
            </a:r>
            <a:r>
              <a:rPr lang="en-US" sz="40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o‘tkazilganda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loyqalanadi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karbonat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angidridga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sifat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hisoblanadi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CO</a:t>
            </a:r>
            <a:r>
              <a:rPr lang="en-US" sz="40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kislotali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kuchsiz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karbonat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kislotani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14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12"/>
            <a:ext cx="12288688" cy="102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47729" y="1"/>
            <a:ext cx="3408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6632"/>
            <a:ext cx="12191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1293550"/>
            <a:ext cx="11305256" cy="3956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Darslikdagi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8-11-mavzularni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takrorlash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atamalar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tenglamalarini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o‘rganish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3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CO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gazini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tipdagi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tenglamalarini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3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Hajmi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67,2l (n.sh.)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karbonat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angidrid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gazining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miqdorini</a:t>
            </a:r>
            <a:r>
              <a:rPr lang="en-US" sz="36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molekula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6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556792"/>
            <a:ext cx="1152128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Probirkalar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2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o‘tkazgich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tiqin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Rezina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             4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stakanlar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5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Shtativlar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2060848"/>
            <a:ext cx="136815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4581128"/>
            <a:ext cx="165618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4437112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4437112"/>
            <a:ext cx="169327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2132856"/>
            <a:ext cx="237626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992" y="0"/>
            <a:ext cx="12211992" cy="131075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35360" y="188640"/>
            <a:ext cx="11593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60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7408" y="1556792"/>
            <a:ext cx="111612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bo‘lakchalari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Ohakli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en-US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    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Fenolftalein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O‘yuvchi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5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Suyultirilgan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2492896"/>
            <a:ext cx="216024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564904"/>
            <a:ext cx="2160240" cy="151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4869160"/>
            <a:ext cx="1728192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4828369"/>
            <a:ext cx="2016224" cy="184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992" y="0"/>
            <a:ext cx="12211992" cy="131075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63352" y="260648"/>
            <a:ext cx="11593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reaktivlar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оляная кислота вместо серной - ТЕХЭНЕРГОХИМ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725144"/>
            <a:ext cx="1872208" cy="194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15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241"/>
            <a:ext cx="12192000" cy="158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772816"/>
            <a:ext cx="1152128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/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bo‘lakchalaridan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suyultirilgan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ettiramiz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12788"/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+ 2HCl = CaCl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+ 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96688" y="26064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3284984"/>
            <a:ext cx="2414469" cy="330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8586976" y="5157192"/>
            <a:ext cx="0" cy="43204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5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0025" cy="143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9"/>
          <a:stretch/>
        </p:blipFill>
        <p:spPr bwMode="auto">
          <a:xfrm>
            <a:off x="1190455" y="1950531"/>
            <a:ext cx="9658073" cy="25921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</p:pic>
      <p:sp>
        <p:nvSpPr>
          <p:cNvPr id="5" name="Прямоугольник 4"/>
          <p:cNvSpPr/>
          <p:nvPr/>
        </p:nvSpPr>
        <p:spPr>
          <a:xfrm>
            <a:off x="10560496" y="2244249"/>
            <a:ext cx="107504" cy="2185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896" y="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qisqartirilgan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00057" y="3789040"/>
            <a:ext cx="456446" cy="497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336" y="1412776"/>
            <a:ext cx="120726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0713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angidridni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620713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20713"/>
            <a:endParaRPr lang="en-US" sz="1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Ca(OH)2 + CO2 = CaCO3  +H2O </a:t>
            </a:r>
          </a:p>
          <a:p>
            <a:pPr indent="357188"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CaCO3 + CO2 + H2O = Ca(HCO3)2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4725144"/>
            <a:ext cx="2376264" cy="213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4725144"/>
            <a:ext cx="2618426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18864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2-tajriba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55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700808"/>
            <a:ext cx="9001000" cy="374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58268" y="5085184"/>
            <a:ext cx="153022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28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3071819" y="4286250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2850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68444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529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407565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958269" y="434657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246275" y="4365625"/>
            <a:ext cx="336947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1319" y="476679"/>
            <a:ext cx="318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1634" y="188640"/>
            <a:ext cx="6642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412776"/>
            <a:ext cx="1130525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tajribadan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distillangan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lakmus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tomizing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86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3-tajriba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789040"/>
            <a:ext cx="2113781" cy="274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38147" y="5713090"/>
            <a:ext cx="2552411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19736" y="4509120"/>
            <a:ext cx="68299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+ CO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3645024"/>
            <a:ext cx="1800200" cy="28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5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527</Words>
  <Application>Microsoft Office PowerPoint</Application>
  <PresentationFormat>Широкоэкранный</PresentationFormat>
  <Paragraphs>152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Учетная запись Майкрософт</cp:lastModifiedBy>
  <cp:revision>58</cp:revision>
  <dcterms:created xsi:type="dcterms:W3CDTF">2020-10-23T15:27:15Z</dcterms:created>
  <dcterms:modified xsi:type="dcterms:W3CDTF">2020-11-12T08:53:40Z</dcterms:modified>
</cp:coreProperties>
</file>