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8" r:id="rId3"/>
    <p:sldId id="271" r:id="rId4"/>
    <p:sldId id="273" r:id="rId5"/>
    <p:sldId id="277" r:id="rId6"/>
    <p:sldId id="274" r:id="rId7"/>
    <p:sldId id="275" r:id="rId8"/>
    <p:sldId id="276" r:id="rId9"/>
    <p:sldId id="278" r:id="rId10"/>
    <p:sldId id="266" r:id="rId11"/>
    <p:sldId id="265" r:id="rId12"/>
    <p:sldId id="279" r:id="rId13"/>
    <p:sldId id="264" r:id="rId14"/>
    <p:sldId id="263" r:id="rId15"/>
    <p:sldId id="262" r:id="rId16"/>
    <p:sldId id="261" r:id="rId17"/>
    <p:sldId id="260" r:id="rId18"/>
    <p:sldId id="25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756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57565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/>
          </p:cNvPr>
          <p:cNvSpPr/>
          <p:nvPr/>
        </p:nvSpPr>
        <p:spPr>
          <a:xfrm>
            <a:off x="0" y="-3175"/>
            <a:ext cx="12174538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6147" name="object 4"/>
          <p:cNvSpPr txBox="1">
            <a:spLocks noChangeArrowheads="1"/>
          </p:cNvSpPr>
          <p:nvPr/>
        </p:nvSpPr>
        <p:spPr bwMode="auto">
          <a:xfrm>
            <a:off x="1148705" y="2741613"/>
            <a:ext cx="7607126" cy="3082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marL="381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uz-Cyrl-UZ" altLang="ru-RU" b="1" dirty="0" smtClean="0">
                <a:solidFill>
                  <a:srgbClr val="2846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Mavzu:</a:t>
            </a:r>
            <a:r>
              <a:rPr lang="en-US" altLang="ru-RU" b="1" dirty="0" smtClean="0">
                <a:solidFill>
                  <a:srgbClr val="2846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Karbonat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kislota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va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karbonatlarning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xossalari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</a:t>
            </a:r>
            <a:endParaRPr lang="en-US" b="1" dirty="0" smtClean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№1-Laboratoriya </a:t>
            </a:r>
            <a:r>
              <a:rPr lang="en-US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ishi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</a:t>
            </a:r>
            <a:r>
              <a:rPr lang="en-US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Karbonatlar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va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gidrokarbonatlarning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bir-biriga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aylanishi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hamda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xossalari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bilan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tanishish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/>
          </p:cNvPr>
          <p:cNvSpPr/>
          <p:nvPr/>
        </p:nvSpPr>
        <p:spPr>
          <a:xfrm>
            <a:off x="367561" y="2741613"/>
            <a:ext cx="727075" cy="143986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7" name="object 6">
            <a:extLst/>
          </p:cNvPr>
          <p:cNvSpPr/>
          <p:nvPr/>
        </p:nvSpPr>
        <p:spPr>
          <a:xfrm>
            <a:off x="367561" y="4437654"/>
            <a:ext cx="728662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5" name="object 2">
            <a:extLst/>
          </p:cNvPr>
          <p:cNvSpPr txBox="1">
            <a:spLocks/>
          </p:cNvSpPr>
          <p:nvPr/>
        </p:nvSpPr>
        <p:spPr>
          <a:xfrm>
            <a:off x="3322985" y="383381"/>
            <a:ext cx="4902200" cy="1384300"/>
          </a:xfrm>
          <a:prstGeom prst="rect">
            <a:avLst/>
          </a:prstGeom>
        </p:spPr>
        <p:txBody>
          <a:bodyPr lIns="0" tIns="3091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 eaLnBrk="1" fontAlgn="auto" hangingPunct="1">
              <a:spcBef>
                <a:spcPts val="241"/>
              </a:spcBef>
              <a:spcAft>
                <a:spcPts val="0"/>
              </a:spcAft>
              <a:defRPr/>
            </a:pPr>
            <a:r>
              <a:rPr lang="en-US" sz="8800" kern="0" spc="21" dirty="0" smtClean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z-Cyrl-UZ" sz="8800" kern="0" spc="21" dirty="0" smtClean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</a:t>
            </a:r>
            <a:endParaRPr lang="uz-Cyrl-UZ" sz="8800" kern="0" spc="21" dirty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bject 11">
            <a:extLst/>
          </p:cNvPr>
          <p:cNvSpPr/>
          <p:nvPr/>
        </p:nvSpPr>
        <p:spPr>
          <a:xfrm>
            <a:off x="1042988" y="584200"/>
            <a:ext cx="241300" cy="496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/>
          </p:cNvPr>
          <p:cNvSpPr/>
          <p:nvPr/>
        </p:nvSpPr>
        <p:spPr>
          <a:xfrm>
            <a:off x="1165225" y="896938"/>
            <a:ext cx="452438" cy="601662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/>
          </p:cNvPr>
          <p:cNvSpPr/>
          <p:nvPr/>
        </p:nvSpPr>
        <p:spPr>
          <a:xfrm>
            <a:off x="1220788" y="1255713"/>
            <a:ext cx="339725" cy="188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/>
          </p:cNvPr>
          <p:cNvSpPr/>
          <p:nvPr/>
        </p:nvSpPr>
        <p:spPr>
          <a:xfrm>
            <a:off x="701675" y="896938"/>
            <a:ext cx="474663" cy="603250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/>
          </p:cNvPr>
          <p:cNvSpPr/>
          <p:nvPr/>
        </p:nvSpPr>
        <p:spPr>
          <a:xfrm>
            <a:off x="755650" y="1179513"/>
            <a:ext cx="365125" cy="265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9">
            <a:extLst/>
          </p:cNvPr>
          <p:cNvSpPr/>
          <p:nvPr/>
        </p:nvSpPr>
        <p:spPr>
          <a:xfrm>
            <a:off x="10015538" y="657225"/>
            <a:ext cx="1936750" cy="90170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0" name="object 10">
            <a:extLst/>
          </p:cNvPr>
          <p:cNvSpPr/>
          <p:nvPr/>
        </p:nvSpPr>
        <p:spPr>
          <a:xfrm>
            <a:off x="10015538" y="657225"/>
            <a:ext cx="1936750" cy="84137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1" name="object 13">
            <a:extLst/>
          </p:cNvPr>
          <p:cNvSpPr txBox="1"/>
          <p:nvPr/>
        </p:nvSpPr>
        <p:spPr>
          <a:xfrm>
            <a:off x="10728325" y="822325"/>
            <a:ext cx="1111250" cy="517525"/>
          </a:xfrm>
          <a:prstGeom prst="rect">
            <a:avLst/>
          </a:prstGeom>
        </p:spPr>
        <p:txBody>
          <a:bodyPr lIns="0" tIns="25499" rIns="0" bIns="0">
            <a:spAutoFit/>
          </a:bodyPr>
          <a:lstStyle/>
          <a:p>
            <a:pPr>
              <a:spcBef>
                <a:spcPts val="201"/>
              </a:spcBef>
              <a:defRPr/>
            </a:pPr>
            <a:r>
              <a:rPr lang="en-US" sz="3200" b="1" spc="-11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sz="3200" b="1" spc="-11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3200" b="1" dirty="0">
              <a:latin typeface="Arial"/>
              <a:cs typeface="Arial"/>
            </a:endParaRPr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323513" y="685800"/>
            <a:ext cx="365125" cy="766763"/>
          </a:xfrm>
          <a:prstGeom prst="rect">
            <a:avLst/>
          </a:prstGeom>
        </p:spPr>
        <p:txBody>
          <a:bodyPr lIns="0" tIns="33552" rIns="0" bIns="0">
            <a:spAutoFit/>
          </a:bodyPr>
          <a:lstStyle/>
          <a:p>
            <a:pPr>
              <a:spcBef>
                <a:spcPts val="265"/>
              </a:spcBef>
              <a:defRPr/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4800" dirty="0">
              <a:latin typeface="Arial"/>
              <a:cs typeface="Arial"/>
            </a:endParaRPr>
          </a:p>
        </p:txBody>
      </p:sp>
      <p:pic>
        <p:nvPicPr>
          <p:cNvPr id="6164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314" y="2564904"/>
            <a:ext cx="3031262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07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5"/>
            <a:ext cx="12192000" cy="119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5360" y="2022589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Odamlar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sovun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nimaligini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bilmagan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qadimgi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zamonlarda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ayrim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xalqlar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kulning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tozalash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xossasi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borligini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bilishgan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Kulning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bunday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xususiyatining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sababchisi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kaliy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karbonatining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mavjudligi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bog‘liqdir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Kaliy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karbonat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moylarning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molekulasini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parchalash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xossasiga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260649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Karbonat</a:t>
            </a:r>
            <a:r>
              <a:rPr lang="ru-RU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kislota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tuzlar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xossalari</a:t>
            </a:r>
            <a:r>
              <a:rPr lang="ru-RU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endParaRPr lang="ru-RU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4" y="2276872"/>
            <a:ext cx="2607171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71464" y="1303491"/>
            <a:ext cx="101717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ru-RU" altLang="ru-RU" sz="3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ru-RU" altLang="ru-RU" sz="3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alt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Potash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ishqor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o‘yuvchi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moddadir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30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9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2936" y="1326520"/>
            <a:ext cx="744342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0070C0"/>
                </a:solidFill>
                <a:latin typeface="Arial"/>
              </a:rPr>
              <a:t>   </a:t>
            </a:r>
            <a:r>
              <a:rPr lang="en-US" sz="3200" dirty="0" err="1" smtClean="0">
                <a:solidFill>
                  <a:srgbClr val="0070C0"/>
                </a:solidFill>
                <a:latin typeface="Arial"/>
              </a:rPr>
              <a:t>Xalqimiz</a:t>
            </a:r>
            <a:r>
              <a:rPr lang="en-US" sz="3200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/>
              </a:rPr>
              <a:t>maishiy</a:t>
            </a:r>
            <a:r>
              <a:rPr lang="en-US" sz="320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/>
              </a:rPr>
              <a:t>turmushida</a:t>
            </a:r>
            <a:r>
              <a:rPr lang="en-US" sz="320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/>
              </a:rPr>
              <a:t>avvallari</a:t>
            </a:r>
            <a:r>
              <a:rPr lang="en-US" sz="3200" dirty="0">
                <a:solidFill>
                  <a:srgbClr val="0070C0"/>
                </a:solidFill>
                <a:latin typeface="Arial"/>
              </a:rPr>
              <a:t> (</a:t>
            </a:r>
            <a:r>
              <a:rPr lang="en-US" sz="3200" dirty="0" err="1">
                <a:solidFill>
                  <a:srgbClr val="0070C0"/>
                </a:solidFill>
                <a:latin typeface="Arial"/>
              </a:rPr>
              <a:t>hali</a:t>
            </a:r>
            <a:r>
              <a:rPr lang="en-US" sz="320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/>
              </a:rPr>
              <a:t>kir</a:t>
            </a:r>
            <a:r>
              <a:rPr lang="en-US" sz="320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/>
              </a:rPr>
              <a:t>sovun</a:t>
            </a:r>
            <a:r>
              <a:rPr lang="en-US" sz="320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/>
              </a:rPr>
              <a:t>va</a:t>
            </a:r>
            <a:r>
              <a:rPr lang="en-US" sz="320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/>
              </a:rPr>
              <a:t>sodalar</a:t>
            </a:r>
            <a:r>
              <a:rPr lang="en-US" sz="320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/>
              </a:rPr>
              <a:t>mavjud</a:t>
            </a:r>
            <a:r>
              <a:rPr lang="en-US" sz="320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/>
              </a:rPr>
              <a:t>bo‘lmagan</a:t>
            </a:r>
            <a:r>
              <a:rPr lang="en-US" sz="320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/>
              </a:rPr>
              <a:t>paytlarda</a:t>
            </a:r>
            <a:r>
              <a:rPr lang="en-US" sz="3200" dirty="0">
                <a:solidFill>
                  <a:srgbClr val="0070C0"/>
                </a:solidFill>
                <a:latin typeface="Arial"/>
              </a:rPr>
              <a:t>) </a:t>
            </a:r>
            <a:r>
              <a:rPr lang="en-US" sz="3200" dirty="0" err="1">
                <a:solidFill>
                  <a:srgbClr val="0070C0"/>
                </a:solidFill>
                <a:latin typeface="Arial"/>
              </a:rPr>
              <a:t>kir</a:t>
            </a:r>
            <a:r>
              <a:rPr lang="en-US" sz="320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/>
              </a:rPr>
              <a:t>yuvish</a:t>
            </a:r>
            <a:r>
              <a:rPr lang="en-US" sz="320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/>
              </a:rPr>
              <a:t>uchun</a:t>
            </a:r>
            <a:r>
              <a:rPr lang="en-US" sz="320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/>
              </a:rPr>
              <a:t>qaynatilgan</a:t>
            </a:r>
            <a:r>
              <a:rPr lang="en-US" sz="320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/>
              </a:rPr>
              <a:t>kul</a:t>
            </a:r>
            <a:r>
              <a:rPr lang="en-US" sz="320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/>
              </a:rPr>
              <a:t>suvidan</a:t>
            </a:r>
            <a:r>
              <a:rPr lang="en-US" sz="320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/>
              </a:rPr>
              <a:t>foydalanishgan</a:t>
            </a:r>
            <a:r>
              <a:rPr lang="en-US" sz="3200" dirty="0">
                <a:solidFill>
                  <a:srgbClr val="0070C0"/>
                </a:solidFill>
                <a:latin typeface="Arial"/>
              </a:rPr>
              <a:t>. </a:t>
            </a:r>
            <a:r>
              <a:rPr lang="en-US" sz="3200" dirty="0" err="1">
                <a:solidFill>
                  <a:srgbClr val="0070C0"/>
                </a:solidFill>
                <a:latin typeface="Arial"/>
              </a:rPr>
              <a:t>Bunda</a:t>
            </a:r>
            <a:r>
              <a:rPr lang="en-US" sz="320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/>
              </a:rPr>
              <a:t>ishqoriy</a:t>
            </a:r>
            <a:r>
              <a:rPr lang="en-US" sz="320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/>
              </a:rPr>
              <a:t>eritma</a:t>
            </a:r>
            <a:r>
              <a:rPr lang="en-US" sz="320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/>
              </a:rPr>
              <a:t>hosil</a:t>
            </a:r>
            <a:r>
              <a:rPr lang="en-US" sz="320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/>
              </a:rPr>
              <a:t>bo‘ladi</a:t>
            </a:r>
            <a:r>
              <a:rPr lang="en-US" sz="320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/>
              </a:rPr>
              <a:t>va</a:t>
            </a:r>
            <a:r>
              <a:rPr lang="en-US" sz="320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/>
              </a:rPr>
              <a:t>kirlarni</a:t>
            </a:r>
            <a:r>
              <a:rPr lang="en-US" sz="3200" dirty="0">
                <a:solidFill>
                  <a:srgbClr val="0070C0"/>
                </a:solidFill>
                <a:latin typeface="Arial"/>
              </a:rPr>
              <a:t>, </a:t>
            </a:r>
            <a:r>
              <a:rPr lang="en-US" sz="320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/>
              </a:rPr>
              <a:t>matolarni</a:t>
            </a:r>
            <a:r>
              <a:rPr lang="en-US" sz="320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/>
              </a:rPr>
              <a:t>yuvishda</a:t>
            </a:r>
            <a:r>
              <a:rPr lang="en-US" sz="320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/>
              </a:rPr>
              <a:t>osonlik</a:t>
            </a:r>
            <a:r>
              <a:rPr lang="en-US" sz="320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/>
              </a:rPr>
              <a:t>beradi</a:t>
            </a:r>
            <a:r>
              <a:rPr lang="en-US" sz="3200" dirty="0">
                <a:solidFill>
                  <a:srgbClr val="0070C0"/>
                </a:solidFill>
                <a:latin typeface="Arial"/>
              </a:rPr>
              <a:t>. Bu </a:t>
            </a:r>
            <a:r>
              <a:rPr lang="en-US" sz="3200" dirty="0" err="1">
                <a:solidFill>
                  <a:srgbClr val="0070C0"/>
                </a:solidFill>
                <a:latin typeface="Arial"/>
              </a:rPr>
              <a:t>amaliyot</a:t>
            </a:r>
            <a:r>
              <a:rPr lang="en-US" sz="320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/>
              </a:rPr>
              <a:t>tandir-o‘choqqa</a:t>
            </a:r>
            <a:r>
              <a:rPr lang="en-US" sz="320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/>
              </a:rPr>
              <a:t>ega</a:t>
            </a:r>
            <a:r>
              <a:rPr lang="en-US" sz="320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/>
              </a:rPr>
              <a:t>xonadonlarda</a:t>
            </a:r>
            <a:r>
              <a:rPr lang="en-US" sz="320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/>
              </a:rPr>
              <a:t>balki</a:t>
            </a:r>
            <a:r>
              <a:rPr lang="en-US" sz="320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/>
              </a:rPr>
              <a:t>hozir</a:t>
            </a:r>
            <a:r>
              <a:rPr lang="en-US" sz="3200" dirty="0">
                <a:solidFill>
                  <a:srgbClr val="0070C0"/>
                </a:solidFill>
                <a:latin typeface="Arial"/>
              </a:rPr>
              <a:t> ham bor. </a:t>
            </a:r>
            <a:r>
              <a:rPr lang="en-US" sz="3200" dirty="0" err="1">
                <a:solidFill>
                  <a:srgbClr val="0070C0"/>
                </a:solidFill>
                <a:latin typeface="Arial"/>
              </a:rPr>
              <a:t>Xususan</a:t>
            </a:r>
            <a:r>
              <a:rPr lang="en-US" sz="3200" dirty="0">
                <a:solidFill>
                  <a:srgbClr val="0070C0"/>
                </a:solidFill>
                <a:latin typeface="Arial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"/>
              </a:rPr>
              <a:t>piyola</a:t>
            </a:r>
            <a:r>
              <a:rPr lang="en-US" sz="320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/>
              </a:rPr>
              <a:t>va</a:t>
            </a:r>
            <a:r>
              <a:rPr lang="en-US" sz="320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/>
              </a:rPr>
              <a:t>shunga</a:t>
            </a:r>
            <a:r>
              <a:rPr lang="en-US" sz="320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/>
              </a:rPr>
              <a:t>o‘xshash</a:t>
            </a:r>
            <a:r>
              <a:rPr lang="en-US" sz="320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/>
              </a:rPr>
              <a:t>idishlarni</a:t>
            </a:r>
            <a:r>
              <a:rPr lang="en-US" sz="320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/>
              </a:rPr>
              <a:t>kullab</a:t>
            </a:r>
            <a:r>
              <a:rPr lang="en-US" sz="320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/>
              </a:rPr>
              <a:t>yuvishni</a:t>
            </a:r>
            <a:r>
              <a:rPr lang="en-US" sz="320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/>
              </a:rPr>
              <a:t>opa-singillarimiz</a:t>
            </a:r>
            <a:r>
              <a:rPr lang="en-US" sz="320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/>
              </a:rPr>
              <a:t>qotirishadi</a:t>
            </a:r>
            <a:r>
              <a:rPr lang="en-US" sz="3200" dirty="0">
                <a:solidFill>
                  <a:srgbClr val="0070C0"/>
                </a:solidFill>
                <a:latin typeface="Arial"/>
              </a:rPr>
              <a:t>.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485" y="1223045"/>
            <a:ext cx="2165163" cy="243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214" y="4405552"/>
            <a:ext cx="2170546" cy="243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648" y="2499336"/>
            <a:ext cx="2165163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6190" y="129768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qiziq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304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44" y="1522493"/>
            <a:ext cx="3084994" cy="214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78"/>
            <a:ext cx="12192000" cy="144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 descr="J:\Мама\мама\Химия\Презентации\рисунки для химии\малахит\малахит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38" y="4555024"/>
            <a:ext cx="3084994" cy="215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J:\Мама\мама\Химия\Презентации\рисунки для химии\известняк и мел\изв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122" y="3247955"/>
            <a:ext cx="3051135" cy="212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19"/>
          <a:stretch/>
        </p:blipFill>
        <p:spPr bwMode="auto">
          <a:xfrm>
            <a:off x="8104503" y="1590314"/>
            <a:ext cx="3036971" cy="221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33"/>
          <a:stretch/>
        </p:blipFill>
        <p:spPr bwMode="auto">
          <a:xfrm>
            <a:off x="7941625" y="4476265"/>
            <a:ext cx="3196177" cy="224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89348" y="5598757"/>
            <a:ext cx="31435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ru-RU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CuOH</a:t>
            </a:r>
            <a:r>
              <a:rPr lang="ru-RU" alt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altLang="ru-RU" sz="32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ru-RU" altLang="ru-RU" sz="32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alt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ru-RU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malaxit</a:t>
            </a:r>
            <a:endParaRPr lang="ru-RU" altLang="ru-RU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76107" y="1798359"/>
            <a:ext cx="4221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CaCO</a:t>
            </a:r>
            <a:r>
              <a:rPr lang="ru-RU" altLang="ru-RU" sz="28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alt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                                  </a:t>
            </a:r>
            <a:r>
              <a:rPr lang="en-US" altLang="ru-RU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</a:t>
            </a:r>
            <a:r>
              <a:rPr lang="ru-RU" alt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so‘ndirilgan</a:t>
            </a:r>
            <a:r>
              <a:rPr lang="en-US" alt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ohak</a:t>
            </a:r>
            <a:endParaRPr lang="ru-RU" alt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58774" y="4031804"/>
            <a:ext cx="2952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CaCO</a:t>
            </a:r>
            <a:r>
              <a:rPr lang="ru-RU" altLang="ru-RU" sz="28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ru-RU" sz="28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marmar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8570" y="3829934"/>
            <a:ext cx="2200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shisha</a:t>
            </a:r>
            <a:endParaRPr lang="ru-RU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368" y="188640"/>
            <a:ext cx="114492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CaCO</a:t>
            </a:r>
            <a:r>
              <a:rPr lang="en-US" sz="2400" b="1" baseline="-25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ohaktosh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ahamiyatga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qurilish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materiali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sement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so‘ndirilgan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ohak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shisha </a:t>
            </a:r>
            <a:r>
              <a:rPr lang="en-US" sz="24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chiqarish</a:t>
            </a:r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xomashyodir</a:t>
            </a:r>
            <a:endParaRPr lang="ru-R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76320" y="5413989"/>
            <a:ext cx="936104" cy="18476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sement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335872" y="5440621"/>
            <a:ext cx="640448" cy="15813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924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5082720"/>
            <a:ext cx="2302371" cy="1442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78"/>
            <a:ext cx="12192000" cy="1181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1364" y="1360757"/>
            <a:ext cx="11701300" cy="1784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Natriy</a:t>
            </a:r>
            <a:r>
              <a:rPr lang="en-US" sz="3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karbonat</a:t>
            </a:r>
            <a:r>
              <a:rPr lang="en-US" sz="3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Na</a:t>
            </a:r>
            <a:r>
              <a:rPr lang="en-US" sz="3200" b="1" baseline="-25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3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CO</a:t>
            </a:r>
            <a:r>
              <a:rPr lang="en-US" sz="3200" b="1" baseline="-25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en-US" sz="3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– </a:t>
            </a:r>
            <a:r>
              <a:rPr lang="en-US" sz="32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suvsizlantirilgan</a:t>
            </a:r>
            <a:r>
              <a:rPr lang="en-US" sz="3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soda </a:t>
            </a:r>
            <a:r>
              <a:rPr lang="en-US" sz="3200" b="1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sun’iy</a:t>
            </a:r>
            <a:endParaRPr lang="ru-RU" sz="32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lnSpc>
                <a:spcPts val="420"/>
              </a:lnSpc>
            </a:pPr>
            <a:r>
              <a:rPr lang="en-US" sz="3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ru-RU" sz="3200" b="1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5400" marR="12700" algn="ctr">
              <a:lnSpc>
                <a:spcPct val="114000"/>
              </a:lnSpc>
            </a:pPr>
            <a:r>
              <a:rPr lang="en-US" sz="3200" b="1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ravishda</a:t>
            </a:r>
            <a:r>
              <a:rPr lang="en-US" sz="32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olinadi</a:t>
            </a:r>
            <a:r>
              <a:rPr lang="en-US" sz="32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en-US" sz="32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shisha, </a:t>
            </a:r>
            <a:r>
              <a:rPr lang="en-US" sz="3200" b="1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sovun</a:t>
            </a:r>
            <a:r>
              <a:rPr lang="en-US" sz="32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olishda</a:t>
            </a:r>
            <a:r>
              <a:rPr lang="en-US" sz="32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qog‘oz</a:t>
            </a:r>
            <a:r>
              <a:rPr lang="en-US" sz="32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to‘qimachilik</a:t>
            </a:r>
            <a:r>
              <a:rPr lang="en-US" sz="32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neft</a:t>
            </a:r>
            <a:r>
              <a:rPr lang="en-US" sz="32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sanoatida</a:t>
            </a:r>
            <a:r>
              <a:rPr lang="en-US" sz="32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turmushda</a:t>
            </a:r>
            <a:r>
              <a:rPr lang="en-US" sz="32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ishlatiladi</a:t>
            </a:r>
            <a:endParaRPr lang="ru-RU" sz="3200" b="1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lnSpc>
                <a:spcPts val="155"/>
              </a:lnSpc>
            </a:pPr>
            <a:r>
              <a:rPr lang="en-US" sz="3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ru-RU" sz="32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91544" y="260648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Karbonat</a:t>
            </a:r>
            <a:r>
              <a:rPr lang="ru-RU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kislota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tuzlar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xossalari</a:t>
            </a:r>
            <a:r>
              <a:rPr lang="ru-RU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endParaRPr lang="ru-RU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1364" y="3145220"/>
            <a:ext cx="11197244" cy="2113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0" algn="ctr"/>
            <a:r>
              <a:rPr lang="en-US" sz="32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Natriy</a:t>
            </a:r>
            <a:r>
              <a:rPr lang="en-US" sz="3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gidrokarbonat</a:t>
            </a:r>
            <a:r>
              <a:rPr lang="en-US" sz="3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NaHCO</a:t>
            </a:r>
            <a:r>
              <a:rPr lang="en-US" sz="3200" b="1" baseline="-25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en-US" sz="3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– </a:t>
            </a:r>
            <a:r>
              <a:rPr lang="en-US" sz="32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ichimlik</a:t>
            </a:r>
            <a:r>
              <a:rPr lang="en-US" sz="3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sodasi</a:t>
            </a:r>
            <a:r>
              <a:rPr lang="en-US" sz="3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tibbiyotda</a:t>
            </a:r>
            <a:r>
              <a:rPr lang="en-US" sz="32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3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non </a:t>
            </a:r>
            <a:r>
              <a:rPr lang="en-US" sz="32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mahsulotlari</a:t>
            </a:r>
            <a:r>
              <a:rPr lang="en-US" sz="3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tayyorlashda</a:t>
            </a:r>
            <a:r>
              <a:rPr lang="en-US" sz="3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o‘t</a:t>
            </a:r>
            <a:r>
              <a:rPr lang="en-US" sz="3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o‘chirish</a:t>
            </a:r>
            <a:r>
              <a:rPr lang="en-US" sz="3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ballonlarini</a:t>
            </a:r>
            <a:r>
              <a:rPr lang="en-US" sz="3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zaryad­­lash</a:t>
            </a:r>
            <a:r>
              <a:rPr lang="en-US" sz="3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(</a:t>
            </a:r>
            <a:r>
              <a:rPr lang="en-US" sz="32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to‘ldirish</a:t>
            </a:r>
            <a:r>
              <a:rPr lang="en-US" sz="3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)da </a:t>
            </a:r>
            <a:r>
              <a:rPr lang="en-US" sz="32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ishlatiladi</a:t>
            </a:r>
            <a:r>
              <a:rPr lang="en-US" sz="3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32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04800" algn="ctr"/>
            <a:endParaRPr lang="ru-RU" sz="32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lnSpc>
                <a:spcPts val="420"/>
              </a:lnSpc>
            </a:pPr>
            <a:r>
              <a:rPr lang="en-US" sz="3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ru-RU" sz="3200" b="1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814" y="5014194"/>
            <a:ext cx="3096344" cy="175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4929683"/>
            <a:ext cx="1368152" cy="1487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0304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03"/>
            <a:ext cx="12192000" cy="99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1344" y="1779226"/>
            <a:ext cx="11557284" cy="4960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1563" indent="-1071563" algn="just">
              <a:spcAft>
                <a:spcPts val="800"/>
              </a:spcAft>
            </a:pP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I.  </a:t>
            </a:r>
            <a:r>
              <a:rPr lang="en-US" sz="28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1.Yanga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tayyorlangan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2-3 ml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ohakli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suv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eritmasidan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uglerod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(IY)-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oksidni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o‘tkazing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2.Eritmada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uglerod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(IY)-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oksid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o‘tkazishni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davom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ettiring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3.Tiniq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eritmali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probirkani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qaynating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Mustaqil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xulosa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qilish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uchun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topshiriqlar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Ohakli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suvdan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uglerod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(IY)-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oksidni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o‘tkazganda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nima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uchun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loyqalandi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Uglerod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(IY)-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oksid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o‘tkazish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davom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ettirilganda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eritma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nima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uchun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yana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tiniq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bo‘lib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qoldi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Bu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eritma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qizdirilganda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nima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uchun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cho‘kma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hosil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bo‘lishini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tushuntiring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Tegishli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reaksiyalarning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tenglamalarini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molekulyar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ionli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qisqartirilgan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ionli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ko‘rinishda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yozing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3392" y="4259489"/>
            <a:ext cx="11856640" cy="367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35560" y="158967"/>
            <a:ext cx="7344815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1-laboratoriya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ishi</a:t>
            </a:r>
            <a:endParaRPr lang="ru-RU" sz="4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1344" y="892658"/>
            <a:ext cx="118093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Karbonatlar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va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gidrokarbonatlarning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bir-biriga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aylanishi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endParaRPr lang="ru-RU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304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674" y="1074068"/>
            <a:ext cx="11886982" cy="5573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Karbonat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ioniga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xos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sifat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reaksiya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probirkaga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ikkinchi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probirkaga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magniy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karbonat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soling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Birinchi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probirkaga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1-2 ml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suyultirilgan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xlorod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kislota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ikkkinchisiga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shuncha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sulfat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kislota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quying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Ikkala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probirkaning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og‘zini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gaz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o‘tkazgich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nayi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tiqinlar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berkiting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naylarning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uchini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ohakli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suvi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probirkaga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tushurib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qo‘ying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Mustaqil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xulosa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qilish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uchun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topshiriqlar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Bajarilgan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tajribalarga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asoslanib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qaysi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reaksiyalar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karbonat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ioniga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xos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reaksiya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ekanligi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haqida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xulosa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chiqaring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Tegishli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reaksiyalarning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tenglamalarini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molekulyar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ionli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qisqartirilgan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ionli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ko‘rinishida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yozing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  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03512" y="3861049"/>
            <a:ext cx="8712968" cy="37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03"/>
            <a:ext cx="12192000" cy="99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35560" y="158967"/>
            <a:ext cx="7344815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1-laboratoriya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ishi</a:t>
            </a:r>
            <a:endParaRPr lang="ru-RU" sz="4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304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7820" cy="119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24001" y="219340"/>
            <a:ext cx="9684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</a:t>
            </a:r>
            <a:endParaRPr lang="ru-RU" sz="3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77055" y="1416092"/>
            <a:ext cx="11663710" cy="3825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2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Darslikdagi</a:t>
            </a:r>
            <a:r>
              <a:rPr lang="en-US" sz="2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11-mavzuni </a:t>
            </a:r>
            <a:r>
              <a:rPr lang="en-US" sz="2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o‘qish</a:t>
            </a:r>
            <a:r>
              <a:rPr lang="en-US" sz="2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tegishli</a:t>
            </a:r>
            <a:r>
              <a:rPr lang="en-US" sz="2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atamalar</a:t>
            </a:r>
            <a:r>
              <a:rPr lang="en-US" sz="2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reaksiya</a:t>
            </a:r>
            <a:r>
              <a:rPr lang="en-US" sz="2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tenglamalarini</a:t>
            </a:r>
            <a:r>
              <a:rPr lang="en-US" sz="2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yozish</a:t>
            </a:r>
            <a:r>
              <a:rPr lang="en-US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</a:t>
            </a:r>
            <a:r>
              <a:rPr lang="en-US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o‘rganish</a:t>
            </a:r>
            <a:r>
              <a:rPr lang="en-US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Quyidagi</a:t>
            </a:r>
            <a:r>
              <a:rPr lang="en-US" sz="2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reaksiya</a:t>
            </a:r>
            <a:r>
              <a:rPr lang="en-US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tenglamalarni</a:t>
            </a:r>
            <a:r>
              <a:rPr lang="en-US" sz="2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amalga</a:t>
            </a:r>
            <a:r>
              <a:rPr lang="en-US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oshirish</a:t>
            </a:r>
            <a:r>
              <a:rPr lang="en-US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uchun</a:t>
            </a:r>
            <a:r>
              <a:rPr lang="en-US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imkon</a:t>
            </a:r>
            <a:r>
              <a:rPr lang="en-US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beruvchi</a:t>
            </a:r>
            <a:r>
              <a:rPr lang="en-US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reaksiya</a:t>
            </a:r>
            <a:r>
              <a:rPr lang="en-US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tenglamalarini</a:t>
            </a:r>
            <a:r>
              <a:rPr lang="en-US" sz="2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CaCO</a:t>
            </a:r>
            <a:r>
              <a:rPr lang="en-US" sz="2600" b="1" baseline="-25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=CO</a:t>
            </a:r>
            <a:r>
              <a:rPr lang="en-US" sz="2600" b="1" baseline="-25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=Na2CO3</a:t>
            </a:r>
            <a:r>
              <a:rPr lang="en-US" sz="2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NaHCO3=</a:t>
            </a:r>
            <a:r>
              <a:rPr lang="en-US" sz="2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NaCI</a:t>
            </a:r>
            <a:endParaRPr lang="ru-RU" sz="2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14,4 </a:t>
            </a:r>
            <a:r>
              <a:rPr lang="en-US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 Fe </a:t>
            </a:r>
            <a:r>
              <a:rPr lang="en-US" sz="2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</a:t>
            </a:r>
            <a:r>
              <a:rPr lang="en-US" sz="2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</a:t>
            </a:r>
            <a:r>
              <a:rPr lang="en-US" sz="2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</a:t>
            </a:r>
            <a:r>
              <a:rPr lang="en-US" sz="2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gazi</a:t>
            </a:r>
            <a:r>
              <a:rPr lang="en-US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yordamida</a:t>
            </a:r>
            <a:r>
              <a:rPr lang="en-US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qaytarish</a:t>
            </a:r>
            <a:r>
              <a:rPr lang="en-US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yo‘li</a:t>
            </a:r>
            <a:r>
              <a:rPr lang="en-US" sz="2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bilan</a:t>
            </a:r>
            <a:r>
              <a:rPr lang="en-US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qancha</a:t>
            </a:r>
            <a:r>
              <a:rPr lang="en-US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2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temir</a:t>
            </a:r>
            <a:r>
              <a:rPr lang="en-US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olinadi</a:t>
            </a:r>
            <a:r>
              <a:rPr lang="en-US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ru-RU" sz="2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2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10 </a:t>
            </a:r>
            <a:r>
              <a:rPr lang="en-US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 </a:t>
            </a:r>
            <a:r>
              <a:rPr lang="en-US" sz="2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ohaktosh</a:t>
            </a:r>
            <a:r>
              <a:rPr lang="en-US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kuydirilganda</a:t>
            </a:r>
            <a:r>
              <a:rPr lang="en-US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 g </a:t>
            </a:r>
            <a:r>
              <a:rPr lang="en-US" sz="2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uglerod</a:t>
            </a:r>
            <a:r>
              <a:rPr lang="en-US" sz="2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IY)-</a:t>
            </a:r>
            <a:r>
              <a:rPr lang="en-US" sz="2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oksid</a:t>
            </a:r>
            <a:r>
              <a:rPr lang="en-US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olindi</a:t>
            </a:r>
            <a:r>
              <a:rPr lang="en-US" sz="2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Kuydirish</a:t>
            </a:r>
            <a:r>
              <a:rPr lang="en-US" sz="2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uchun</a:t>
            </a:r>
            <a:r>
              <a:rPr lang="en-US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olingan</a:t>
            </a:r>
            <a:r>
              <a:rPr lang="en-US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namuna</a:t>
            </a:r>
            <a:r>
              <a:rPr lang="en-US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tarkibidagi</a:t>
            </a:r>
            <a:r>
              <a:rPr lang="en-US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kalsiy</a:t>
            </a:r>
            <a:r>
              <a:rPr lang="en-US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karbonatni</a:t>
            </a:r>
            <a:r>
              <a:rPr lang="en-US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hammasi</a:t>
            </a:r>
            <a:r>
              <a:rPr lang="en-US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parchalangan</a:t>
            </a:r>
            <a:r>
              <a:rPr lang="en-US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bo‘lsa</a:t>
            </a:r>
            <a:r>
              <a:rPr lang="en-US" sz="2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uning</a:t>
            </a:r>
            <a:r>
              <a:rPr lang="en-US" sz="2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necha</a:t>
            </a:r>
            <a:r>
              <a:rPr lang="en-US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foizi</a:t>
            </a:r>
            <a:r>
              <a:rPr lang="en-US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CaCO</a:t>
            </a:r>
            <a:r>
              <a:rPr lang="en-US" sz="2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bo‘lgan</a:t>
            </a:r>
            <a:r>
              <a:rPr lang="en-US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ru-RU" sz="2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4869160"/>
            <a:ext cx="3024336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0304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078"/>
            <a:ext cx="91440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0304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078"/>
            <a:ext cx="91440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0304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9376" y="188640"/>
            <a:ext cx="11305256" cy="1102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Karbonat</a:t>
            </a:r>
            <a:r>
              <a:rPr lang="en-US" sz="32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kislota</a:t>
            </a:r>
            <a:r>
              <a:rPr lang="en-US" sz="32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en-US" sz="32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karbonatlarning</a:t>
            </a:r>
            <a:r>
              <a:rPr lang="en-US" sz="32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o‘ziga</a:t>
            </a:r>
            <a:r>
              <a:rPr lang="en-US" sz="32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xos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ts val="180"/>
              </a:lnSpc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/>
            <a:r>
              <a:rPr lang="en-US" sz="32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kimyoviy</a:t>
            </a:r>
            <a:r>
              <a:rPr lang="en-US" sz="32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xossalari</a:t>
            </a:r>
            <a:r>
              <a:rPr lang="en-US" sz="32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qanday</a:t>
            </a:r>
            <a:r>
              <a:rPr lang="en-US" sz="32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?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344" y="1601416"/>
            <a:ext cx="115932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400" indent="288290" algn="ctr">
              <a:lnSpc>
                <a:spcPct val="110000"/>
              </a:lnSpc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Karbonat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kislota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</a:t>
            </a:r>
            <a:r>
              <a:rPr lang="en-US" sz="4000" b="1" baseline="-25000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CO</a:t>
            </a:r>
            <a:r>
              <a:rPr lang="en-US" sz="4000" b="1" baseline="-25000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–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beqaror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modda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bo‘lib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faqat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suvli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eritmalardagina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mavjud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bo‘la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oladi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27448" y="4437112"/>
            <a:ext cx="5472608" cy="13336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H</a:t>
            </a:r>
            <a:r>
              <a:rPr lang="ru-RU" sz="4000" b="1" baseline="-250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2</a:t>
            </a:r>
            <a:r>
              <a:rPr lang="ru-RU" sz="3600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O + CO</a:t>
            </a:r>
            <a:r>
              <a:rPr lang="ru-RU" sz="4000" b="1" baseline="-250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2</a:t>
            </a:r>
            <a:r>
              <a:rPr lang="ru-RU" sz="3600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 = </a:t>
            </a:r>
            <a:r>
              <a:rPr lang="ru-RU" sz="3600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H</a:t>
            </a:r>
            <a:r>
              <a:rPr lang="ru-RU" sz="4000" b="1" baseline="-250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2</a:t>
            </a:r>
            <a:r>
              <a:rPr lang="ru-RU" sz="3600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CO</a:t>
            </a:r>
            <a:r>
              <a:rPr lang="ru-RU" sz="4000" b="1" baseline="-250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3</a:t>
            </a:r>
            <a:endParaRPr lang="en-US" sz="4000" b="1" baseline="-25000" dirty="0">
              <a:solidFill>
                <a:srgbClr val="0070C0"/>
              </a:solidFill>
              <a:latin typeface="Times New Roman"/>
              <a:ea typeface="Times New Roman"/>
              <a:cs typeface="Arial"/>
            </a:endParaRPr>
          </a:p>
          <a:p>
            <a:endParaRPr lang="en-US" sz="4000" b="1" baseline="-25000" dirty="0">
              <a:solidFill>
                <a:srgbClr val="0070C0"/>
              </a:solidFill>
              <a:latin typeface="Times New Roman"/>
              <a:ea typeface="Times New Roman"/>
              <a:cs typeface="Arial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022559"/>
              </p:ext>
            </p:extLst>
          </p:nvPr>
        </p:nvGraphicFramePr>
        <p:xfrm>
          <a:off x="7510738" y="4437112"/>
          <a:ext cx="2736304" cy="1280160"/>
        </p:xfrm>
        <a:graphic>
          <a:graphicData uri="http://schemas.openxmlformats.org/drawingml/2006/table">
            <a:tbl>
              <a:tblPr/>
              <a:tblGrid>
                <a:gridCol w="27363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8479"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 – O</a:t>
                      </a:r>
                      <a:endParaRPr lang="ru-RU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8479">
                <a:tc>
                  <a:txBody>
                    <a:bodyPr/>
                    <a:lstStyle/>
                    <a:p>
                      <a:pPr marL="952500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      </a:t>
                      </a:r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28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 </a:t>
                      </a:r>
                      <a:r>
                        <a:rPr lang="ru-RU" sz="28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= O</a:t>
                      </a:r>
                      <a:endParaRPr lang="ru-RU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8479"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 – O</a:t>
                      </a:r>
                      <a:endParaRPr lang="ru-RU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8589372" y="4725144"/>
            <a:ext cx="457200" cy="2880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8638086" y="5229200"/>
            <a:ext cx="408486" cy="2171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428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78"/>
            <a:ext cx="12192000" cy="677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7368" y="908720"/>
            <a:ext cx="10729192" cy="2269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indent="287655" algn="ctr">
              <a:lnSpc>
                <a:spcPct val="110000"/>
              </a:lnSpc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</a:t>
            </a:r>
            <a:r>
              <a:rPr lang="en-US" sz="44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CO</a:t>
            </a:r>
            <a:r>
              <a:rPr lang="en-US" sz="44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—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kuchsiz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ikki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negizli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kislota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25400" indent="287655" algn="ctr">
              <a:lnSpc>
                <a:spcPct val="110000"/>
              </a:lnSpc>
            </a:pP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Suvli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eritmasida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ikki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bosqichda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dissotsiatsiyalanadi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</a:t>
            </a:r>
            <a:endParaRPr lang="ru-RU" sz="4400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91544" y="3573017"/>
            <a:ext cx="8280920" cy="216059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indent="360363" algn="ctr">
              <a:lnSpc>
                <a:spcPct val="140000"/>
              </a:lnSpc>
              <a:defRPr/>
            </a:pPr>
            <a:r>
              <a:rPr lang="ru-RU" altLang="ru-R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</a:t>
            </a:r>
            <a:r>
              <a:rPr lang="ru-RU" altLang="ru-RU" sz="48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r>
              <a:rPr lang="ru-RU" altLang="ru-R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СО</a:t>
            </a:r>
            <a:r>
              <a:rPr lang="ru-RU" altLang="ru-RU" sz="48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r>
              <a:rPr lang="ru-RU" altLang="ru-R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ru-R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=</a:t>
            </a:r>
            <a:r>
              <a:rPr lang="en-US" altLang="ru-RU" sz="4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altLang="ru-RU" sz="4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altLang="ru-R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</a:t>
            </a:r>
            <a:r>
              <a:rPr lang="ru-RU" altLang="ru-RU" sz="4800" b="1" baseline="300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+</a:t>
            </a:r>
            <a:r>
              <a:rPr lang="ru-RU" altLang="ru-R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+ НСО</a:t>
            </a:r>
            <a:r>
              <a:rPr lang="ru-RU" altLang="ru-RU" sz="48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r>
              <a:rPr lang="ru-RU" altLang="ru-RU" sz="4800" b="1" baseline="300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- </a:t>
            </a:r>
            <a:r>
              <a:rPr lang="ru-RU" altLang="ru-R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</a:t>
            </a:r>
            <a:r>
              <a:rPr lang="en-US" altLang="ru-RU" sz="4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endParaRPr lang="ru-RU" altLang="ru-RU" sz="4800" b="1" i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indent="360363" algn="ctr">
              <a:lnSpc>
                <a:spcPct val="140000"/>
              </a:lnSpc>
              <a:defRPr/>
            </a:pPr>
            <a:r>
              <a:rPr lang="ru-RU" altLang="ru-R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НСО</a:t>
            </a:r>
            <a:r>
              <a:rPr lang="ru-RU" altLang="ru-RU" sz="48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r>
              <a:rPr lang="ru-RU" altLang="ru-RU" sz="4800" b="1" baseline="300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-    </a:t>
            </a:r>
            <a:r>
              <a:rPr lang="en-US" altLang="ru-RU" sz="4800" b="1" baseline="300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=</a:t>
            </a:r>
            <a:r>
              <a:rPr lang="ru-RU" altLang="ru-RU" sz="4800" b="1" baseline="300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altLang="ru-R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</a:t>
            </a:r>
            <a:r>
              <a:rPr lang="ru-RU" altLang="ru-RU" sz="4800" b="1" baseline="300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+</a:t>
            </a:r>
            <a:r>
              <a:rPr lang="ru-RU" altLang="ru-R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+ СО</a:t>
            </a:r>
            <a:r>
              <a:rPr lang="ru-RU" altLang="ru-RU" sz="48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r>
              <a:rPr lang="ru-RU" altLang="ru-RU" sz="4800" b="1" baseline="300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2- </a:t>
            </a:r>
            <a:endParaRPr lang="ru-RU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304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397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5380" y="1506057"/>
            <a:ext cx="111612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Karbonat</a:t>
            </a:r>
            <a:r>
              <a:rPr lang="ru-RU" sz="40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kislota</a:t>
            </a:r>
            <a:r>
              <a:rPr lang="ru-RU" sz="40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faqat</a:t>
            </a:r>
            <a:r>
              <a:rPr lang="ru-RU" sz="40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ishqoriy</a:t>
            </a:r>
            <a:r>
              <a:rPr lang="ru-RU" sz="40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ru-RU" sz="40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ishqoriy-yer</a:t>
            </a:r>
            <a:r>
              <a:rPr lang="ru-RU" sz="40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metallari</a:t>
            </a:r>
            <a:r>
              <a:rPr lang="ru-RU" sz="40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oksidlari</a:t>
            </a:r>
            <a:r>
              <a:rPr lang="ru-RU" sz="40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ru-RU" sz="40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gidroksidlari</a:t>
            </a:r>
            <a:r>
              <a:rPr lang="ru-RU" sz="40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r>
              <a:rPr lang="ru-RU" sz="40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4000" b="1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ta’sirlashadi</a:t>
            </a:r>
            <a:r>
              <a:rPr lang="en-US" sz="40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323" y="243537"/>
            <a:ext cx="87849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Karbonat</a:t>
            </a:r>
            <a:r>
              <a:rPr lang="ru-RU" sz="4400" b="1" dirty="0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kislota</a:t>
            </a: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xossalari</a:t>
            </a:r>
            <a:r>
              <a:rPr lang="ru-RU" sz="4400" b="1" dirty="0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endParaRPr lang="ru-RU" sz="4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5400" y="3432589"/>
            <a:ext cx="10801200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31900" algn="ctr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</a:t>
            </a:r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CO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+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CaO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= 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CaCO</a:t>
            </a:r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+ 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</a:t>
            </a:r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lnSpc>
                <a:spcPts val="645"/>
              </a:lnSpc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/>
            </a:r>
            <a:b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ctr">
              <a:lnSpc>
                <a:spcPts val="645"/>
              </a:lnSpc>
            </a:pP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ctr">
              <a:lnSpc>
                <a:spcPts val="645"/>
              </a:lnSpc>
            </a:pP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ctr">
              <a:lnSpc>
                <a:spcPts val="645"/>
              </a:lnSpc>
            </a:pP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ctr">
              <a:lnSpc>
                <a:spcPts val="645"/>
              </a:lnSpc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</a:t>
            </a:r>
            <a:r>
              <a:rPr lang="en-US" sz="36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CO</a:t>
            </a:r>
            <a:r>
              <a:rPr lang="en-US" sz="36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+ 2NaOH = Na</a:t>
            </a:r>
            <a:r>
              <a:rPr lang="en-US" sz="36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CO</a:t>
            </a:r>
            <a:r>
              <a:rPr lang="en-US" sz="36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+ 2H</a:t>
            </a:r>
            <a:r>
              <a:rPr lang="en-US" sz="36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 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ctr">
              <a:lnSpc>
                <a:spcPts val="645"/>
              </a:lnSpc>
            </a:pP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ctr">
              <a:lnSpc>
                <a:spcPts val="645"/>
              </a:lnSpc>
            </a:pP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ctr">
              <a:lnSpc>
                <a:spcPts val="645"/>
              </a:lnSpc>
            </a:pP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ctr">
              <a:lnSpc>
                <a:spcPts val="645"/>
              </a:lnSpc>
            </a:pP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ctr">
              <a:lnSpc>
                <a:spcPts val="645"/>
              </a:lnSpc>
            </a:pP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ctr">
              <a:lnSpc>
                <a:spcPts val="645"/>
              </a:lnSpc>
            </a:pP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ctr">
              <a:lnSpc>
                <a:spcPts val="645"/>
              </a:lnSpc>
            </a:pP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ctr">
              <a:lnSpc>
                <a:spcPts val="645"/>
              </a:lnSpc>
            </a:pPr>
            <a:endParaRPr lang="en-US" sz="3600" b="1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ctr">
              <a:lnSpc>
                <a:spcPts val="645"/>
              </a:lnSpc>
            </a:pPr>
            <a:r>
              <a:rPr lang="en-US" sz="36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Kislota</a:t>
            </a:r>
            <a:r>
              <a:rPr lang="en-US" sz="36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mo‘l</a:t>
            </a:r>
            <a:r>
              <a:rPr lang="en-US" sz="36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bo‘lganda</a:t>
            </a:r>
            <a:r>
              <a:rPr lang="en-US" sz="36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nordon</a:t>
            </a:r>
            <a:r>
              <a:rPr lang="en-US" sz="36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tuz</a:t>
            </a:r>
            <a:r>
              <a:rPr lang="en-US" sz="36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hosil</a:t>
            </a:r>
            <a:r>
              <a:rPr lang="en-US" sz="36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qiladi</a:t>
            </a:r>
            <a:r>
              <a:rPr lang="en-US" sz="36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</a:t>
            </a:r>
            <a:endParaRPr lang="ru-RU" sz="36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/>
            <a:endParaRPr lang="en-US" sz="3600" b="1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ctr"/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</a:t>
            </a:r>
            <a:r>
              <a:rPr lang="en-US" sz="40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CO</a:t>
            </a:r>
            <a:r>
              <a:rPr lang="en-US" sz="40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+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NaOH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= NaHCO</a:t>
            </a:r>
            <a:r>
              <a:rPr lang="en-US" sz="40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+ H</a:t>
            </a:r>
            <a:r>
              <a:rPr lang="en-US" sz="40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</a:t>
            </a:r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769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80"/>
            <a:ext cx="12192000" cy="1617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172" y="1779726"/>
            <a:ext cx="3335487" cy="219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988" y="4230142"/>
            <a:ext cx="3312368" cy="229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81079" y="6163878"/>
            <a:ext cx="69146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ru-RU" alt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HCO</a:t>
            </a:r>
            <a:r>
              <a:rPr lang="ru-RU" altLang="ru-RU" sz="32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alt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altLang="ru-RU" sz="32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ru-RU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CaCO</a:t>
            </a:r>
            <a:r>
              <a:rPr lang="ru-RU" altLang="ru-RU" sz="32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alt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alt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ru-RU" altLang="ru-RU" sz="32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alt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RU" altLang="ru-RU" sz="32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alt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1676" y="269316"/>
            <a:ext cx="11928648" cy="1109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400" marR="12700" indent="288290" algn="ctr">
              <a:lnSpc>
                <a:spcPct val="118000"/>
              </a:lnSpc>
            </a:pPr>
            <a:r>
              <a:rPr lang="en-US" sz="28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Ishqoriy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metallar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ammoniy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karbonatlar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barcha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gidrokar­bonatlar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suvda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erib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gidrolizga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uchraydi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; </a:t>
            </a:r>
            <a:r>
              <a:rPr lang="en-US" sz="28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boshqa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karbonatlar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suvda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erimaydi</a:t>
            </a:r>
            <a:endParaRPr lang="ru-RU" sz="1400" b="1" dirty="0">
              <a:solidFill>
                <a:prstClr val="white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507" y="1632830"/>
            <a:ext cx="6215525" cy="4823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400" marR="12700" indent="287655" algn="just">
              <a:lnSpc>
                <a:spcPct val="116000"/>
              </a:lnSpc>
            </a:pPr>
            <a:r>
              <a:rPr lang="en-US" sz="32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Tog‘larda</a:t>
            </a:r>
            <a:r>
              <a:rPr lang="en-US" sz="3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asosan</a:t>
            </a:r>
            <a:r>
              <a:rPr lang="en-US" sz="3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ohaktosh</a:t>
            </a:r>
            <a:r>
              <a:rPr lang="en-US" sz="3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CaCO</a:t>
            </a:r>
            <a:r>
              <a:rPr lang="en-US" sz="3200" b="1" baseline="-25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en-US" sz="3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bo‘ladi</a:t>
            </a:r>
            <a:r>
              <a:rPr lang="en-US" sz="3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Ohaktosh</a:t>
            </a:r>
            <a:r>
              <a:rPr lang="en-US" sz="3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CO</a:t>
            </a:r>
            <a:r>
              <a:rPr lang="en-US" sz="3200" b="1" baseline="-25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3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en-US" sz="3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suv</a:t>
            </a:r>
            <a:r>
              <a:rPr lang="en-US" sz="3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ta’sirida</a:t>
            </a:r>
            <a:r>
              <a:rPr lang="en-US" sz="3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eruvchan</a:t>
            </a:r>
            <a:r>
              <a:rPr lang="en-US" sz="3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tuz</a:t>
            </a:r>
            <a:r>
              <a:rPr lang="en-US" sz="3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Ca(HCO</a:t>
            </a:r>
            <a:r>
              <a:rPr lang="en-US" sz="3200" b="1" baseline="-25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en-US" sz="3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</a:t>
            </a:r>
            <a:r>
              <a:rPr lang="en-US" sz="3200" b="1" baseline="-25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3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ga</a:t>
            </a:r>
            <a:r>
              <a:rPr lang="en-US" sz="3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aylanadi</a:t>
            </a:r>
            <a:r>
              <a:rPr lang="en-US" sz="32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</a:t>
            </a:r>
          </a:p>
          <a:p>
            <a:pPr marL="25400" marR="12700" indent="287655" algn="just">
              <a:lnSpc>
                <a:spcPct val="116000"/>
              </a:lnSpc>
            </a:pPr>
            <a:endParaRPr lang="ru-RU" sz="3200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ts val="90"/>
              </a:lnSpc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ru-RU" sz="32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ts val="855"/>
              </a:lnSpc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ru-RU" sz="32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5400" marR="12700" indent="287655" algn="just"/>
            <a:r>
              <a:rPr lang="en-US" sz="32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Hosil</a:t>
            </a:r>
            <a:r>
              <a:rPr lang="en-US" sz="3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bo‘lgan</a:t>
            </a:r>
            <a:r>
              <a:rPr lang="en-US" sz="3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Ca(HCO</a:t>
            </a:r>
            <a:r>
              <a:rPr lang="en-US" sz="3200" b="1" baseline="-25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en-US" sz="3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</a:t>
            </a:r>
            <a:r>
              <a:rPr lang="en-US" sz="3200" b="1" baseline="-25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3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harorat</a:t>
            </a:r>
            <a:r>
              <a:rPr lang="en-US" sz="3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ta’sirida</a:t>
            </a:r>
            <a:r>
              <a:rPr lang="en-US" sz="3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yana</a:t>
            </a:r>
            <a:r>
              <a:rPr lang="en-US" sz="3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CaCO</a:t>
            </a:r>
            <a:r>
              <a:rPr lang="en-US" sz="3200" b="1" baseline="-25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en-US" sz="3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ga</a:t>
            </a:r>
            <a:r>
              <a:rPr lang="en-US" sz="3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aylanib</a:t>
            </a:r>
            <a:r>
              <a:rPr lang="en-US" sz="3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qotib</a:t>
            </a:r>
            <a:r>
              <a:rPr lang="en-US" sz="3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qoladi</a:t>
            </a:r>
            <a:r>
              <a:rPr lang="en-US" sz="3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</a:t>
            </a:r>
            <a:endParaRPr lang="ru-RU" sz="32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ts val="1000"/>
              </a:lnSpc>
            </a:pPr>
            <a:r>
              <a:rPr lang="en-US" sz="3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ru-RU" sz="3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ts val="1090"/>
              </a:lnSpc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ru-RU" sz="32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0111" y="3977711"/>
            <a:ext cx="5892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ru-RU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CaCO</a:t>
            </a:r>
            <a:r>
              <a:rPr lang="ru-RU" altLang="ru-RU" sz="28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alt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alt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ru-RU" altLang="ru-RU" sz="28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alt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RU" altLang="ru-RU" sz="28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alt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ru-RU" alt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HCO</a:t>
            </a:r>
            <a:r>
              <a:rPr lang="ru-RU" altLang="ru-RU" sz="28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alt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altLang="ru-RU" sz="28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alt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35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249"/>
            <a:ext cx="12192000" cy="115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39616" y="183207"/>
            <a:ext cx="69127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Karbonat</a:t>
            </a:r>
            <a:r>
              <a:rPr lang="ru-RU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kislota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xossalari</a:t>
            </a:r>
            <a:r>
              <a:rPr lang="ru-RU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endParaRPr lang="ru-RU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1344" y="1337454"/>
            <a:ext cx="11305256" cy="3799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12700" indent="288290" algn="ctr">
              <a:lnSpc>
                <a:spcPct val="114000"/>
              </a:lnSpc>
            </a:pPr>
            <a:r>
              <a:rPr lang="en-US" sz="36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Kuchli</a:t>
            </a:r>
            <a:r>
              <a:rPr lang="en-US" sz="36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kislotalar</a:t>
            </a:r>
            <a:r>
              <a:rPr lang="en-US" sz="36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karbonatlar</a:t>
            </a:r>
            <a:r>
              <a:rPr lang="en-US" sz="36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gidrokarbonatlarga</a:t>
            </a:r>
            <a:r>
              <a:rPr lang="en-US" sz="36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ta’sir</a:t>
            </a:r>
            <a:r>
              <a:rPr lang="en-US" sz="36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etgan</a:t>
            </a:r>
            <a:r>
              <a:rPr lang="en-US" sz="36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­­da</a:t>
            </a:r>
            <a:r>
              <a:rPr lang="en-US" sz="36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karbonat</a:t>
            </a:r>
            <a:r>
              <a:rPr lang="en-US" sz="36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angidrid</a:t>
            </a:r>
            <a:r>
              <a:rPr lang="en-US" sz="36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ajralib</a:t>
            </a:r>
            <a:r>
              <a:rPr lang="en-US" sz="36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chiqadi</a:t>
            </a:r>
            <a:r>
              <a:rPr lang="en-US" sz="36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</a:t>
            </a:r>
            <a:endParaRPr lang="ru-RU" sz="36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ts val="440"/>
              </a:lnSpc>
            </a:pPr>
            <a:r>
              <a:rPr lang="en-US" sz="36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ru-RU" sz="36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tabLst>
                <a:tab pos="165100" algn="l"/>
              </a:tabLst>
            </a:pPr>
            <a:endParaRPr lang="en-US" sz="3600" b="1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ctr">
              <a:tabLst>
                <a:tab pos="165100" algn="l"/>
              </a:tabLst>
            </a:pPr>
            <a:r>
              <a:rPr lang="en-US" sz="4000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Na</a:t>
            </a:r>
            <a:r>
              <a:rPr lang="en-US" sz="4400" b="1" baseline="-250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2</a:t>
            </a:r>
            <a:r>
              <a:rPr lang="en-US" sz="4000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CO</a:t>
            </a:r>
            <a:r>
              <a:rPr lang="en-US" sz="4400" b="1" baseline="-250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3</a:t>
            </a:r>
            <a:r>
              <a:rPr lang="en-US" sz="4000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4000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+ 2HCl </a:t>
            </a:r>
            <a:r>
              <a:rPr lang="en-US" sz="3600" b="1" dirty="0">
                <a:solidFill>
                  <a:srgbClr val="0070C0"/>
                </a:solidFill>
                <a:latin typeface="Arial"/>
                <a:ea typeface="Arial"/>
                <a:cs typeface="Arial"/>
              </a:rPr>
              <a:t>→</a:t>
            </a:r>
            <a:r>
              <a:rPr lang="en-US" sz="4000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2NaCl + CO</a:t>
            </a:r>
            <a:r>
              <a:rPr lang="en-US" sz="4400" b="1" baseline="-250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2</a:t>
            </a:r>
            <a:r>
              <a:rPr lang="en-US" sz="4000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	+ H</a:t>
            </a:r>
            <a:r>
              <a:rPr lang="en-US" sz="4400" b="1" baseline="-250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2</a:t>
            </a:r>
            <a:r>
              <a:rPr lang="en-US" sz="4000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O</a:t>
            </a:r>
            <a:endParaRPr lang="ru-RU" sz="2800" b="1" dirty="0">
              <a:solidFill>
                <a:srgbClr val="0070C0"/>
              </a:solidFill>
              <a:ea typeface="Calibri"/>
              <a:cs typeface="Arial"/>
            </a:endParaRPr>
          </a:p>
          <a:p>
            <a:pPr>
              <a:lnSpc>
                <a:spcPts val="870"/>
              </a:lnSpc>
            </a:pP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 </a:t>
            </a:r>
            <a:endParaRPr lang="ru-RU" sz="2800" b="1" dirty="0">
              <a:solidFill>
                <a:srgbClr val="0070C0"/>
              </a:solidFill>
              <a:ea typeface="Calibri"/>
              <a:cs typeface="Arial"/>
            </a:endParaRPr>
          </a:p>
          <a:p>
            <a:pPr algn="ctr">
              <a:tabLst>
                <a:tab pos="127000" algn="l"/>
                <a:tab pos="165100" algn="l"/>
              </a:tabLst>
            </a:pPr>
            <a:endParaRPr lang="en-US" sz="3600" b="1" dirty="0">
              <a:solidFill>
                <a:srgbClr val="0070C0"/>
              </a:solidFill>
              <a:latin typeface="Times New Roman"/>
              <a:ea typeface="Times New Roman"/>
              <a:cs typeface="Arial"/>
            </a:endParaRPr>
          </a:p>
          <a:p>
            <a:pPr algn="ctr">
              <a:tabLst>
                <a:tab pos="127000" algn="l"/>
                <a:tab pos="165100" algn="l"/>
              </a:tabLst>
            </a:pP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Ca(HCO</a:t>
            </a:r>
            <a:r>
              <a:rPr lang="en-US" sz="4000" b="1" baseline="-250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3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)</a:t>
            </a:r>
            <a:r>
              <a:rPr lang="en-US" sz="4000" b="1" baseline="-250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2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 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+ 2HCl </a:t>
            </a:r>
            <a:r>
              <a:rPr lang="en-US" sz="3200" b="1" dirty="0">
                <a:solidFill>
                  <a:srgbClr val="0070C0"/>
                </a:solidFill>
                <a:latin typeface="Arial"/>
                <a:ea typeface="Arial"/>
                <a:cs typeface="Arial"/>
              </a:rPr>
              <a:t>→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CaCl</a:t>
            </a:r>
            <a:r>
              <a:rPr lang="en-US" sz="4000" b="1" baseline="-250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2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 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+ 2CO</a:t>
            </a:r>
            <a:r>
              <a:rPr lang="en-US" sz="4000" b="1" baseline="-250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2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	+ 2H</a:t>
            </a:r>
            <a:r>
              <a:rPr lang="en-US" sz="4000" b="1" baseline="-250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2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O</a:t>
            </a:r>
            <a:endParaRPr lang="ru-RU" sz="2400" b="1" dirty="0">
              <a:solidFill>
                <a:srgbClr val="0070C0"/>
              </a:solidFill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1753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74"/>
            <a:ext cx="12192000" cy="14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49760" y="256694"/>
            <a:ext cx="8892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Karbonat</a:t>
            </a:r>
            <a:r>
              <a:rPr lang="ru-RU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kislota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tuzlar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xossalari</a:t>
            </a:r>
            <a:r>
              <a:rPr lang="ru-RU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endParaRPr lang="ru-RU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5692" y="1412776"/>
            <a:ext cx="11640616" cy="5097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12700" indent="288290" algn="just">
              <a:lnSpc>
                <a:spcPct val="114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Karbonat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kislota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tuzlarining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kuchli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kislotalar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ta’sirla­shuvi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reaksiyasi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karbonatlar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gidrokarbonatlarni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boshqa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tuzlar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orasidan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farqlab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olishda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qo‘llanadi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Karbonatlarning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kislotalar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ta’sirlashuvida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vodorod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ionlari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bog‘lab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olinadi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shuning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uchun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kislotalarni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neytrallashda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karbonatlardan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foydalanish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mumkin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Qishloq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xo‘jaligida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tuproqning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kislotaliligini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pasay­tirish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strukturasini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yaxshilash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uchun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maydalangan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ohaktosh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ishlatiladi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3200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36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78"/>
            <a:ext cx="12192000" cy="118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35869" y="253806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Karbonat</a:t>
            </a:r>
            <a:r>
              <a:rPr lang="ru-RU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kislota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tuzlar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xossalari</a:t>
            </a:r>
            <a:r>
              <a:rPr lang="ru-RU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endParaRPr lang="ru-RU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9396" y="1519221"/>
            <a:ext cx="10873208" cy="21975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5400" marR="12700" indent="288290" algn="ctr">
              <a:lnSpc>
                <a:spcPct val="114000"/>
              </a:lnSpc>
            </a:pPr>
            <a:r>
              <a:rPr lang="en-US" sz="40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Qizdirilganda</a:t>
            </a:r>
            <a:r>
              <a:rPr lang="en-US" sz="40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ishqoriy</a:t>
            </a:r>
            <a:r>
              <a:rPr lang="en-US" sz="40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metallarning</a:t>
            </a:r>
            <a:r>
              <a:rPr lang="en-US" sz="40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karbonatlaridan</a:t>
            </a:r>
            <a:r>
              <a:rPr lang="en-US" sz="40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tashqari</a:t>
            </a:r>
            <a:r>
              <a:rPr lang="en-US" sz="40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­ </a:t>
            </a:r>
            <a:r>
              <a:rPr lang="en-US" sz="40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barcha</a:t>
            </a:r>
            <a:r>
              <a:rPr lang="en-US" sz="40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karbonatlar</a:t>
            </a:r>
            <a:r>
              <a:rPr lang="en-US" sz="40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karbonat</a:t>
            </a:r>
            <a:r>
              <a:rPr lang="en-US" sz="40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angidrid</a:t>
            </a:r>
            <a:r>
              <a:rPr lang="en-US" sz="40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hosil</a:t>
            </a:r>
            <a:r>
              <a:rPr lang="en-US" sz="40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qilib</a:t>
            </a:r>
            <a:r>
              <a:rPr lang="en-US" sz="40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parchalanadi</a:t>
            </a:r>
            <a:r>
              <a:rPr lang="en-US" sz="40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</a:t>
            </a:r>
            <a:endParaRPr lang="ru-RU" sz="40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2499965" y="3902305"/>
                <a:ext cx="7848872" cy="981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0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CaCO</a:t>
                </a:r>
                <a:r>
                  <a:rPr lang="ru-RU" sz="4000" b="1" baseline="-25000" dirty="0" smtClean="0">
                    <a:solidFill>
                      <a:srgbClr val="0070C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3</a:t>
                </a:r>
                <a:r>
                  <a:rPr lang="en-US" sz="40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𝟗𝟎𝟎</m:t>
                        </m:r>
                        <m:r>
                          <a:rPr lang="en-US" sz="4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𝟏𝟐𝟎𝟎</m:t>
                        </m:r>
                        <m:r>
                          <a:rPr lang="en-US" sz="4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4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𝑪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𝒕</m:t>
                        </m:r>
                      </m:den>
                    </m:f>
                    <m:r>
                      <a:rPr lang="en-US" sz="4000" b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</a:t>
                </a:r>
                <a:r>
                  <a:rPr lang="ru-RU" sz="4000" b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CaO</a:t>
                </a:r>
                <a:r>
                  <a:rPr lang="ru-RU" sz="40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+ CO</a:t>
                </a:r>
                <a:r>
                  <a:rPr lang="ru-RU" sz="4000" b="1" baseline="-25000" dirty="0">
                    <a:solidFill>
                      <a:srgbClr val="0070C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2</a:t>
                </a:r>
                <a:endParaRPr lang="ru-RU" sz="4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965" y="3902305"/>
                <a:ext cx="7848872" cy="981423"/>
              </a:xfrm>
              <a:prstGeom prst="rect">
                <a:avLst/>
              </a:prstGeom>
              <a:blipFill rotWithShape="0">
                <a:blip r:embed="rId3"/>
                <a:stretch>
                  <a:fillRect l="-2717" b="-111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 стрелкой 11"/>
          <p:cNvCxnSpPr/>
          <p:nvPr/>
        </p:nvCxnSpPr>
        <p:spPr>
          <a:xfrm>
            <a:off x="4511824" y="4393016"/>
            <a:ext cx="208823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7368" y="5000227"/>
            <a:ext cx="11413268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Reaksion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muhitdan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karbonat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angidrid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chiqarib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turilgan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­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dagina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reaksiya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oxirigacha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boradi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38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3684" y="1554721"/>
            <a:ext cx="11784632" cy="3905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/>
            <a:r>
              <a:rPr lang="en-US" sz="36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Gidrokarbonatlar</a:t>
            </a:r>
            <a:r>
              <a:rPr lang="en-US" sz="36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qizdirilganda</a:t>
            </a:r>
            <a:r>
              <a:rPr lang="en-US" sz="36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karbonatlarga</a:t>
            </a:r>
            <a:r>
              <a:rPr lang="en-US" sz="36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o‘tadi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</a:t>
            </a:r>
            <a:endParaRPr lang="ru-RU" sz="3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ts val="930"/>
              </a:lnSpc>
            </a:pP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ru-RU" sz="3600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tabLst>
                <a:tab pos="139700" algn="l"/>
                <a:tab pos="127000" algn="l"/>
                <a:tab pos="165100" algn="l"/>
                <a:tab pos="139700" algn="l"/>
              </a:tabLst>
            </a:pP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2KHCO</a:t>
            </a:r>
            <a:r>
              <a:rPr lang="en-US" sz="36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→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K</a:t>
            </a:r>
            <a:r>
              <a:rPr lang="en-US" sz="36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CO</a:t>
            </a:r>
            <a:r>
              <a:rPr lang="en-US" sz="36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+ CO</a:t>
            </a:r>
            <a:r>
              <a:rPr lang="en-US" sz="36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+	H</a:t>
            </a:r>
            <a:r>
              <a:rPr lang="en-US" sz="36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</a:t>
            </a:r>
            <a:endParaRPr lang="ru-RU" sz="3600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ts val="400"/>
              </a:lnSpc>
            </a:pP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ru-RU" sz="3600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5400" marR="12700" indent="288290" algn="ctr">
              <a:lnSpc>
                <a:spcPct val="114000"/>
              </a:lnSpc>
            </a:pPr>
            <a:r>
              <a:rPr lang="en-US" sz="36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Natriy</a:t>
            </a:r>
            <a:r>
              <a:rPr lang="en-US" sz="36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karbonatning</a:t>
            </a:r>
            <a:r>
              <a:rPr lang="en-US" sz="36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suvli</a:t>
            </a:r>
            <a:r>
              <a:rPr lang="en-US" sz="36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eritmasidan</a:t>
            </a:r>
            <a:r>
              <a:rPr lang="en-US" sz="36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karbonat</a:t>
            </a:r>
            <a:r>
              <a:rPr lang="en-US" sz="36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angidrid</a:t>
            </a:r>
            <a:r>
              <a:rPr lang="en-US" sz="36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o‘t</a:t>
            </a:r>
            <a:r>
              <a:rPr lang="en-US" sz="36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­ </a:t>
            </a:r>
            <a:r>
              <a:rPr lang="en-US" sz="36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kazilganda</a:t>
            </a:r>
            <a:r>
              <a:rPr lang="en-US" sz="36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­ </a:t>
            </a:r>
            <a:r>
              <a:rPr lang="en-US" sz="36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natriy</a:t>
            </a:r>
            <a:r>
              <a:rPr lang="en-US" sz="36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gidrokarbonat</a:t>
            </a:r>
            <a:r>
              <a:rPr lang="en-US" sz="36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(</a:t>
            </a:r>
            <a:r>
              <a:rPr lang="en-US" sz="36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ichimlik</a:t>
            </a:r>
            <a:r>
              <a:rPr lang="en-US" sz="36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sodasi</a:t>
            </a:r>
            <a:r>
              <a:rPr lang="en-US" sz="36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 </a:t>
            </a:r>
            <a:r>
              <a:rPr lang="en-US" sz="36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hosil</a:t>
            </a:r>
            <a:r>
              <a:rPr lang="en-US" sz="36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bo‘ladi</a:t>
            </a:r>
            <a:r>
              <a:rPr lang="en-US" sz="36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</a:t>
            </a:r>
            <a:endParaRPr lang="ru-RU" sz="36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ts val="725"/>
              </a:lnSpc>
            </a:pP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ru-RU" sz="3600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/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</a:t>
            </a:r>
            <a:r>
              <a:rPr lang="en-US" sz="36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CO</a:t>
            </a:r>
            <a:r>
              <a:rPr lang="en-US" sz="36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+ CO</a:t>
            </a:r>
            <a:r>
              <a:rPr lang="en-US" sz="36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+ H</a:t>
            </a:r>
            <a:r>
              <a:rPr lang="en-US" sz="36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 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→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2NaHCO</a:t>
            </a:r>
            <a:r>
              <a:rPr lang="en-US" sz="36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endParaRPr lang="ru-RU" sz="3600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4509120"/>
            <a:ext cx="2314425" cy="2137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7368" y="213953"/>
            <a:ext cx="11017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Karbonat</a:t>
            </a:r>
            <a:r>
              <a:rPr lang="ru-RU" sz="4400" b="1" dirty="0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kislota</a:t>
            </a: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</a:t>
            </a:r>
            <a:r>
              <a:rPr lang="en-US" sz="44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tuzlar</a:t>
            </a: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xossalari</a:t>
            </a:r>
            <a:r>
              <a:rPr lang="ru-RU" sz="4400" b="1" dirty="0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endParaRPr lang="ru-RU" sz="4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92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768</Words>
  <Application>Microsoft Office PowerPoint</Application>
  <PresentationFormat>Широкоэкранный</PresentationFormat>
  <Paragraphs>112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Гулзинат</dc:creator>
  <cp:lastModifiedBy>Учетная запись Майкрософт</cp:lastModifiedBy>
  <cp:revision>32</cp:revision>
  <dcterms:created xsi:type="dcterms:W3CDTF">2020-10-23T15:27:15Z</dcterms:created>
  <dcterms:modified xsi:type="dcterms:W3CDTF">2020-10-24T06:16:05Z</dcterms:modified>
</cp:coreProperties>
</file>