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8" r:id="rId3"/>
    <p:sldId id="271" r:id="rId4"/>
    <p:sldId id="273" r:id="rId5"/>
    <p:sldId id="277" r:id="rId6"/>
    <p:sldId id="274" r:id="rId7"/>
    <p:sldId id="275" r:id="rId8"/>
    <p:sldId id="276" r:id="rId9"/>
    <p:sldId id="278" r:id="rId10"/>
    <p:sldId id="266" r:id="rId11"/>
    <p:sldId id="265" r:id="rId12"/>
    <p:sldId id="279" r:id="rId13"/>
    <p:sldId id="264" r:id="rId14"/>
    <p:sldId id="263" r:id="rId15"/>
    <p:sldId id="262" r:id="rId16"/>
    <p:sldId id="261" r:id="rId17"/>
    <p:sldId id="260" r:id="rId18"/>
    <p:sldId id="259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57565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-3175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147" name="object 4"/>
          <p:cNvSpPr txBox="1">
            <a:spLocks noChangeArrowheads="1"/>
          </p:cNvSpPr>
          <p:nvPr/>
        </p:nvSpPr>
        <p:spPr bwMode="auto">
          <a:xfrm>
            <a:off x="1148705" y="2741613"/>
            <a:ext cx="7607126" cy="3082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uz-Cyrl-UZ" altLang="ru-RU" b="1" dirty="0" smtClean="0">
                <a:solidFill>
                  <a:srgbClr val="2846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altLang="ru-RU" b="1" dirty="0" smtClean="0">
                <a:solidFill>
                  <a:srgbClr val="2846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Karbonat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kislota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karbonatlarning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xossalari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endParaRPr lang="en-US" b="1" dirty="0" smtClean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№1-Laboratoriya </a:t>
            </a:r>
            <a:r>
              <a:rPr lang="en-US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ishi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r>
              <a:rPr lang="en-US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Karbonatlar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gidrokarbonatlarning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bir-biriga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aylanishi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hamda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xossalari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bilan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tanishish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367561" y="2741613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367561" y="4437654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3322985" y="383381"/>
            <a:ext cx="4902200" cy="1384300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88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Cyrl-UZ" sz="88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lang="uz-Cyrl-UZ" sz="88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>
            <a:extLst/>
          </p:cNvPr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/>
          </p:cNvPr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/>
          </p:cNvPr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/>
          </p:cNvPr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/>
          </p:cNvPr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>
            <a:extLst/>
          </p:cNvPr>
          <p:cNvSpPr/>
          <p:nvPr/>
        </p:nvSpPr>
        <p:spPr>
          <a:xfrm>
            <a:off x="10015538" y="657225"/>
            <a:ext cx="1936750" cy="90170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>
            <a:extLst/>
          </p:cNvPr>
          <p:cNvSpPr/>
          <p:nvPr/>
        </p:nvSpPr>
        <p:spPr>
          <a:xfrm>
            <a:off x="10015538" y="657225"/>
            <a:ext cx="1936750" cy="84137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3">
            <a:extLst/>
          </p:cNvPr>
          <p:cNvSpPr txBox="1"/>
          <p:nvPr/>
        </p:nvSpPr>
        <p:spPr>
          <a:xfrm>
            <a:off x="10728325" y="822325"/>
            <a:ext cx="1111250" cy="517525"/>
          </a:xfrm>
          <a:prstGeom prst="rect">
            <a:avLst/>
          </a:prstGeom>
        </p:spPr>
        <p:txBody>
          <a:bodyPr lIns="0" tIns="25499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lang="en-US" sz="3200" b="1" spc="-1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323513" y="685800"/>
            <a:ext cx="365125" cy="766763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800" dirty="0">
              <a:latin typeface="Arial"/>
              <a:cs typeface="Arial"/>
            </a:endParaRPr>
          </a:p>
        </p:txBody>
      </p:sp>
      <p:pic>
        <p:nvPicPr>
          <p:cNvPr id="6164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314" y="2564904"/>
            <a:ext cx="3031262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107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5"/>
            <a:ext cx="12192000" cy="1190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5360" y="2022589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nimaligini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bilmagan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zamonlarda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kulning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borligini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bilishgan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Kulning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xususiyatining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sababchisi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karbonatining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bog‘liqdir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moylarning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molekulasini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parchalash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xossasiga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0" y="260649"/>
            <a:ext cx="8964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ru-RU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xossalari</a:t>
            </a:r>
            <a:r>
              <a:rPr lang="ru-RU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4" y="2276872"/>
            <a:ext cx="2607171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71464" y="1303491"/>
            <a:ext cx="101717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altLang="ru-RU" sz="3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altLang="ru-RU" sz="3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Potash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ishqor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o‘yuvchi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moddadir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30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96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2936" y="1326520"/>
            <a:ext cx="744342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70C0"/>
                </a:solidFill>
                <a:latin typeface="Arial"/>
              </a:rPr>
              <a:t>   </a:t>
            </a:r>
            <a:r>
              <a:rPr lang="en-US" sz="3200" dirty="0" err="1" smtClean="0">
                <a:solidFill>
                  <a:srgbClr val="0070C0"/>
                </a:solidFill>
                <a:latin typeface="Arial"/>
              </a:rPr>
              <a:t>Xalqimiz</a:t>
            </a:r>
            <a:r>
              <a:rPr lang="en-US" sz="3200" dirty="0" smtClean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maishiy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turmushida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avvallari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(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hali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kir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sovun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va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sodalar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mavjud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bo‘lmagan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paytlarda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)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kir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yuvish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uchun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qaynatilgan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kul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suvidan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foydalanishgan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Bunda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ishqoriy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eritma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hosil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bo‘ladi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va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kirlarni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, 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matolarni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yuvishda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osonlik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beradi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. Bu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amaliyot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tandir-o‘choqqa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ega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xonadonlarda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balki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hozir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ham bor.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Xususan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piyola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va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shunga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o‘xshash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idishlarni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kullab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yuvishni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opa-singillarimiz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/>
              </a:rPr>
              <a:t>qotirishadi</a:t>
            </a:r>
            <a:r>
              <a:rPr lang="en-US" sz="3200" dirty="0">
                <a:solidFill>
                  <a:srgbClr val="0070C0"/>
                </a:solidFill>
                <a:latin typeface="Arial"/>
              </a:rPr>
              <a:t>.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485" y="1223045"/>
            <a:ext cx="2165163" cy="2430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214" y="4405552"/>
            <a:ext cx="2170546" cy="2430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3648" y="2499336"/>
            <a:ext cx="2165163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16190" y="129768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304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44" y="1522493"/>
            <a:ext cx="3084994" cy="2144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78"/>
            <a:ext cx="12192000" cy="1447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 descr="J:\Мама\мама\Химия\Презентации\рисунки для химии\малахит\малахит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38" y="4555024"/>
            <a:ext cx="3084994" cy="2153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J:\Мама\мама\Химия\Презентации\рисунки для химии\известняк и мел\изв 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122" y="3247955"/>
            <a:ext cx="3051135" cy="2122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19"/>
          <a:stretch/>
        </p:blipFill>
        <p:spPr bwMode="auto">
          <a:xfrm>
            <a:off x="8104503" y="1590314"/>
            <a:ext cx="3036971" cy="221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33"/>
          <a:stretch/>
        </p:blipFill>
        <p:spPr bwMode="auto">
          <a:xfrm>
            <a:off x="7941625" y="4476265"/>
            <a:ext cx="3196177" cy="2244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89348" y="5598757"/>
            <a:ext cx="31435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CuOH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alt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altLang="ru-RU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malaxit</a:t>
            </a:r>
            <a:endParaRPr lang="ru-RU" alt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76107" y="1798359"/>
            <a:ext cx="4221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ru-RU" altLang="ru-RU" sz="28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alt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                                  </a:t>
            </a:r>
            <a:r>
              <a:rPr lang="en-US" altLang="ru-RU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</a:t>
            </a:r>
            <a:r>
              <a:rPr lang="ru-RU" alt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so‘ndirilgan</a:t>
            </a:r>
            <a:r>
              <a:rPr lang="en-US" alt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</a:t>
            </a:r>
            <a:endParaRPr lang="ru-RU" alt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58774" y="4031804"/>
            <a:ext cx="2952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CaCO</a:t>
            </a:r>
            <a:r>
              <a:rPr lang="ru-RU" altLang="ru-RU" sz="28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ru-RU" sz="28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marmar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8570" y="3829934"/>
            <a:ext cx="2200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shisha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7368" y="188640"/>
            <a:ext cx="114492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en-US" sz="2400" b="1" baseline="-25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materiali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so‘ndirilgan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shisha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xomashyodir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76320" y="5413989"/>
            <a:ext cx="936104" cy="18476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335872" y="5440621"/>
            <a:ext cx="640448" cy="15813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924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5082720"/>
            <a:ext cx="2302371" cy="1442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78"/>
            <a:ext cx="12192000" cy="118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1364" y="1360757"/>
            <a:ext cx="11701300" cy="1784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Na</a:t>
            </a:r>
            <a:r>
              <a:rPr lang="en-US" sz="3200" b="1" baseline="-25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3200" b="1" baseline="-25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–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suvsizlantirilgan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soda </a:t>
            </a:r>
            <a:r>
              <a:rPr lang="en-US" sz="32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sun’iy</a:t>
            </a:r>
            <a:endParaRPr lang="ru-RU" sz="32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lnSpc>
                <a:spcPts val="420"/>
              </a:lnSpc>
            </a:pP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3200" b="1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5400" marR="12700" algn="ctr">
              <a:lnSpc>
                <a:spcPct val="114000"/>
              </a:lnSpc>
            </a:pPr>
            <a:r>
              <a:rPr lang="en-US" sz="32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ravishda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olinadi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shisha, </a:t>
            </a:r>
            <a:r>
              <a:rPr lang="en-US" sz="32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sovun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olishda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qog‘oz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to‘qimachilik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neft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sanoatida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turmushda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</a:t>
            </a:r>
            <a:endParaRPr lang="ru-RU" sz="3200" b="1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lnSpc>
                <a:spcPts val="155"/>
              </a:lnSpc>
            </a:pP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32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91544" y="260648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ru-RU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xossalari</a:t>
            </a:r>
            <a:r>
              <a:rPr lang="ru-RU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364" y="3145220"/>
            <a:ext cx="11197244" cy="2113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4800" algn="ctr"/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gidrokarbonat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NaHCO</a:t>
            </a:r>
            <a:r>
              <a:rPr lang="en-US" sz="3200" b="1" baseline="-25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–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ichimlik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sodasi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tibbiyotda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non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mahsulotlari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tayyorlashda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o‘chirish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ballonlarini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zaryad­­lash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to‘ldirish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)da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04800" algn="ctr"/>
            <a:endParaRPr lang="ru-RU" sz="32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lnSpc>
                <a:spcPts val="420"/>
              </a:lnSpc>
            </a:pP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3200" b="1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814" y="5014194"/>
            <a:ext cx="3096344" cy="1755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4929683"/>
            <a:ext cx="1368152" cy="1487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0304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103"/>
            <a:ext cx="12192000" cy="99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1344" y="1779226"/>
            <a:ext cx="11557284" cy="4960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1563" indent="-1071563" algn="just">
              <a:spcAft>
                <a:spcPts val="800"/>
              </a:spcAft>
            </a:pP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I.  </a:t>
            </a:r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1.Yanga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tayyorlangan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2-3 ml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ohakli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suv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eritmasidan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uglerod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(IY)-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oksidni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o‘tkazing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2.Eritmada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uglerod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(IY)-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oksid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o‘tkazishni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davom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ettiring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3.Tiniq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eritmali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probirkani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qaynating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Mustaqil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xulosa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qilish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topshiriqlar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ru-RU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Ohakli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suvdan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uglerod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(IY)-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oksidni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o‘tkazganda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nima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loyqalandi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Uglerod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(IY)-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oksid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o‘tkazish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davom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ettirilganda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eritma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nima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yana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tiniq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qoldi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Bu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eritma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qizdirilganda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nima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cho‘kma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bo‘lishini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tushuntiring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Tegishli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reaksiyalarning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tenglamalarini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molekulyar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ionli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qisqartirilgan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ionli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ko‘rinishda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yozing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3392" y="4259489"/>
            <a:ext cx="11856640" cy="367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35560" y="158967"/>
            <a:ext cx="7344815" cy="816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1-laboratoriya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ishi</a:t>
            </a:r>
            <a:endParaRPr lang="ru-RU" sz="4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1344" y="892658"/>
            <a:ext cx="118093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Karbonatlar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gidrokarbonatlarning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bir-biriga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aylanishi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304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674" y="1074068"/>
            <a:ext cx="11886982" cy="5573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Karbonat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ioniga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xos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sifat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reaksiya</a:t>
            </a:r>
            <a:endParaRPr lang="ru-RU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probirkaga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ikkinchi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probirkaga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magniy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karbonat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soling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Birinchi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probirkaga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1-2 ml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suyultirilgan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xlorod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kislota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ikkkinchisiga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shuncha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sulfat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kislota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quying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Ikkala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probirkaning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og‘zini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o‘tkazgich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nayi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tiqinlar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berkiting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naylarning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uchini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ohakli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suvi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probirkaga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tushurib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qo‘ying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Mustaqil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xulosa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qilish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topshiriqlar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Bajarilgan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tajribalarga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asoslanib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qaysi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reaksiyalar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karbonat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ioniga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xos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reaksiya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ekanligi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haqida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xulosa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chiqaring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Tegishli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reaksiyalarning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tenglamalarini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molekulyar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ionli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qisqartirilgan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ionli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ko‘rinishida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yozing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          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03512" y="3861049"/>
            <a:ext cx="8712968" cy="37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103"/>
            <a:ext cx="12192000" cy="99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35560" y="158967"/>
            <a:ext cx="7344815" cy="816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1-laboratoriya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ishi</a:t>
            </a:r>
            <a:endParaRPr lang="ru-RU" sz="4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304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7820" cy="1196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24001" y="219340"/>
            <a:ext cx="9684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sz="3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7055" y="1416092"/>
            <a:ext cx="11663710" cy="3825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en-US" sz="2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Darslikdagi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11-mavzuni </a:t>
            </a:r>
            <a:r>
              <a:rPr lang="en-US" sz="2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o‘qish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tegishli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atamalar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reaksiya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tenglamalarini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yozish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o‘rganish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Quyidagi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reaksiya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tenglamalarni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amalga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oshirish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imkon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beruvchi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reaksiya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tenglamalarini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CaCO</a:t>
            </a:r>
            <a:r>
              <a:rPr lang="en-US" sz="2600" b="1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=CO</a:t>
            </a:r>
            <a:r>
              <a:rPr lang="en-US" sz="2600" b="1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=Na2CO3</a:t>
            </a:r>
            <a:r>
              <a:rPr lang="en-US" sz="2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NaHCO3=</a:t>
            </a:r>
            <a:r>
              <a:rPr lang="en-US" sz="2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NaCI</a:t>
            </a:r>
            <a:endParaRPr lang="ru-RU" sz="2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14,4 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 Fe 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</a:t>
            </a:r>
            <a:r>
              <a:rPr lang="en-US" sz="2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gazi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yordamida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qaytarish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yo‘li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qancha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temir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olinadi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10 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ohaktosh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kuydirilganda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 g </a:t>
            </a:r>
            <a:r>
              <a:rPr lang="en-US" sz="2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uglerod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IY)-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oksid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olindi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Kuydirish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olingan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namuna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tarkibidagi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kalsiy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karbonatni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hammasi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parchalangan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bo‘lsa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uning</a:t>
            </a: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necha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foizi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CaCO</a:t>
            </a:r>
            <a:r>
              <a:rPr lang="en-US" sz="2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4869160"/>
            <a:ext cx="3024336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03048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078"/>
            <a:ext cx="91440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03048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078"/>
            <a:ext cx="91440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0304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9376" y="188640"/>
            <a:ext cx="11305256" cy="1102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karbonatlarning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o‘ziga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80"/>
              </a:lnSpc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/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kimyoviy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xossalari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qanday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601416"/>
            <a:ext cx="115932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400" indent="288290" algn="ctr">
              <a:lnSpc>
                <a:spcPct val="110000"/>
              </a:lnSpc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</a:t>
            </a:r>
            <a:r>
              <a:rPr lang="en-US" sz="4000" b="1" baseline="-25000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4000" b="1" baseline="-25000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–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beqaror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modda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bo‘lib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faqat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suvli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eritmalardagina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mavjud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oladi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27448" y="4437112"/>
            <a:ext cx="5472608" cy="133369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H</a:t>
            </a:r>
            <a:r>
              <a:rPr lang="ru-RU" sz="40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ru-RU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 + CO</a:t>
            </a:r>
            <a:r>
              <a:rPr lang="ru-RU" sz="40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ru-RU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 = </a:t>
            </a:r>
            <a:r>
              <a:rPr lang="ru-RU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H</a:t>
            </a:r>
            <a:r>
              <a:rPr lang="ru-RU" sz="40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ru-RU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CO</a:t>
            </a:r>
            <a:r>
              <a:rPr lang="ru-RU" sz="40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endParaRPr lang="en-US" sz="4000" b="1" baseline="-25000" dirty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endParaRPr lang="en-US" sz="4000" b="1" baseline="-25000" dirty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022559"/>
              </p:ext>
            </p:extLst>
          </p:nvPr>
        </p:nvGraphicFramePr>
        <p:xfrm>
          <a:off x="7510738" y="4437112"/>
          <a:ext cx="2736304" cy="1280160"/>
        </p:xfrm>
        <a:graphic>
          <a:graphicData uri="http://schemas.openxmlformats.org/drawingml/2006/table">
            <a:tbl>
              <a:tblPr/>
              <a:tblGrid>
                <a:gridCol w="27363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8479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H – O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8479">
                <a:tc>
                  <a:txBody>
                    <a:bodyPr/>
                    <a:lstStyle/>
                    <a:p>
                      <a:pPr marL="952500"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       </a:t>
                      </a:r>
                      <a:r>
                        <a:rPr lang="en-US" sz="2800" b="1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C </a:t>
                      </a: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= O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8479"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H – O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>
            <a:off x="8589372" y="4725144"/>
            <a:ext cx="45720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8638086" y="5229200"/>
            <a:ext cx="408486" cy="217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428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78"/>
            <a:ext cx="12192000" cy="677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7368" y="908720"/>
            <a:ext cx="10729192" cy="2269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287655" algn="ctr">
              <a:lnSpc>
                <a:spcPct val="110000"/>
              </a:lnSpc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</a:t>
            </a:r>
            <a:r>
              <a:rPr lang="en-US" sz="44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44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—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kuchsiz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ikki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negizli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5400" indent="287655" algn="ctr">
              <a:lnSpc>
                <a:spcPct val="110000"/>
              </a:lnSpc>
            </a:pP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Suvli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eritmasida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ikki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bosqichda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dissotsiatsiyalanadi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91544" y="3573017"/>
            <a:ext cx="8280920" cy="216059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indent="360363" algn="ctr">
              <a:lnSpc>
                <a:spcPct val="140000"/>
              </a:lnSpc>
              <a:defRPr/>
            </a:pPr>
            <a:r>
              <a:rPr lang="ru-RU" altLang="ru-RU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Н</a:t>
            </a:r>
            <a:r>
              <a:rPr lang="ru-RU" altLang="ru-RU" sz="4800" b="1" baseline="-250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</a:t>
            </a:r>
            <a:r>
              <a:rPr lang="ru-RU" altLang="ru-RU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СО</a:t>
            </a:r>
            <a:r>
              <a:rPr lang="ru-RU" altLang="ru-RU" sz="4800" b="1" baseline="-250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</a:t>
            </a:r>
            <a:r>
              <a:rPr lang="ru-RU" altLang="ru-RU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ru-RU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=</a:t>
            </a:r>
            <a:r>
              <a:rPr lang="en-US" altLang="ru-RU" sz="4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altLang="ru-RU" sz="4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altLang="ru-RU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Н</a:t>
            </a:r>
            <a:r>
              <a:rPr lang="ru-RU" altLang="ru-RU" sz="4800" b="1" baseline="300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+</a:t>
            </a:r>
            <a:r>
              <a:rPr lang="ru-RU" altLang="ru-RU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+ НСО</a:t>
            </a:r>
            <a:r>
              <a:rPr lang="ru-RU" altLang="ru-RU" sz="4800" b="1" baseline="-250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</a:t>
            </a:r>
            <a:r>
              <a:rPr lang="ru-RU" altLang="ru-RU" sz="4800" b="1" baseline="300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- </a:t>
            </a:r>
            <a:r>
              <a:rPr lang="ru-RU" altLang="ru-RU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</a:t>
            </a:r>
            <a:r>
              <a:rPr lang="en-US" altLang="ru-RU" sz="4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endParaRPr lang="ru-RU" altLang="ru-RU" sz="4800" b="1" i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indent="360363" algn="ctr">
              <a:lnSpc>
                <a:spcPct val="140000"/>
              </a:lnSpc>
              <a:defRPr/>
            </a:pPr>
            <a:r>
              <a:rPr lang="ru-RU" altLang="ru-RU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НСО</a:t>
            </a:r>
            <a:r>
              <a:rPr lang="ru-RU" altLang="ru-RU" sz="4800" b="1" baseline="-250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</a:t>
            </a:r>
            <a:r>
              <a:rPr lang="ru-RU" altLang="ru-RU" sz="4800" b="1" baseline="300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-    </a:t>
            </a:r>
            <a:r>
              <a:rPr lang="en-US" altLang="ru-RU" sz="4800" b="1" baseline="300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=</a:t>
            </a:r>
            <a:r>
              <a:rPr lang="ru-RU" altLang="ru-RU" sz="4800" b="1" baseline="300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altLang="ru-RU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Н</a:t>
            </a:r>
            <a:r>
              <a:rPr lang="ru-RU" altLang="ru-RU" sz="4800" b="1" baseline="300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+</a:t>
            </a:r>
            <a:r>
              <a:rPr lang="ru-RU" altLang="ru-RU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+ СО</a:t>
            </a:r>
            <a:r>
              <a:rPr lang="ru-RU" altLang="ru-RU" sz="4800" b="1" baseline="-250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</a:t>
            </a:r>
            <a:r>
              <a:rPr lang="ru-RU" altLang="ru-RU" sz="4800" b="1" baseline="300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2- </a:t>
            </a:r>
            <a:endParaRPr lang="ru-RU" sz="4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304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397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5380" y="1506057"/>
            <a:ext cx="111612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ru-RU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ru-RU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faqat</a:t>
            </a:r>
            <a:r>
              <a:rPr lang="ru-RU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ishqoriy</a:t>
            </a:r>
            <a:r>
              <a:rPr lang="ru-RU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ru-RU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ishqoriy-yer</a:t>
            </a:r>
            <a:r>
              <a:rPr lang="ru-RU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metallari</a:t>
            </a:r>
            <a:r>
              <a:rPr lang="ru-RU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oksidlari</a:t>
            </a:r>
            <a:r>
              <a:rPr lang="ru-RU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ru-RU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gidroksidlari</a:t>
            </a:r>
            <a:r>
              <a:rPr lang="ru-RU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ru-RU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000" b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ta’sirlashadi</a:t>
            </a:r>
            <a:r>
              <a:rPr lang="en-US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323" y="243537"/>
            <a:ext cx="87849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xossalari</a:t>
            </a:r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4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5400" y="3432589"/>
            <a:ext cx="10801200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31900" algn="ctr"/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CaO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=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CaCO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lnSpc>
                <a:spcPts val="645"/>
              </a:lnSpc>
            </a:pP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>
              <a:lnSpc>
                <a:spcPts val="645"/>
              </a:lnSpc>
            </a:pP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>
              <a:lnSpc>
                <a:spcPts val="645"/>
              </a:lnSpc>
            </a:pP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>
              <a:lnSpc>
                <a:spcPts val="645"/>
              </a:lnSpc>
            </a:pP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>
              <a:lnSpc>
                <a:spcPts val="645"/>
              </a:lnSpc>
            </a:pP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+ 2NaOH = Na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+ 2H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>
              <a:lnSpc>
                <a:spcPts val="645"/>
              </a:lnSpc>
            </a:pP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>
              <a:lnSpc>
                <a:spcPts val="645"/>
              </a:lnSpc>
            </a:pP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>
              <a:lnSpc>
                <a:spcPts val="645"/>
              </a:lnSpc>
            </a:pP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>
              <a:lnSpc>
                <a:spcPts val="645"/>
              </a:lnSpc>
            </a:pP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>
              <a:lnSpc>
                <a:spcPts val="645"/>
              </a:lnSpc>
            </a:pP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>
              <a:lnSpc>
                <a:spcPts val="645"/>
              </a:lnSpc>
            </a:pP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>
              <a:lnSpc>
                <a:spcPts val="645"/>
              </a:lnSpc>
            </a:pP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>
              <a:lnSpc>
                <a:spcPts val="645"/>
              </a:lnSpc>
            </a:pPr>
            <a:endParaRPr lang="en-US" sz="36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>
              <a:lnSpc>
                <a:spcPts val="645"/>
              </a:lnSpc>
            </a:pP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mo‘l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bo‘lganda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nordon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/>
            <a:endParaRPr lang="en-US" sz="36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NaOH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= NaHCO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H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769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80"/>
            <a:ext cx="12192000" cy="1617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7172" y="1779726"/>
            <a:ext cx="3335487" cy="2196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988" y="4230142"/>
            <a:ext cx="3312368" cy="2295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81079" y="6163878"/>
            <a:ext cx="6914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HCO</a:t>
            </a:r>
            <a:r>
              <a:rPr lang="ru-RU" alt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altLang="ru-RU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ru-RU" alt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alt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alt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1676" y="269316"/>
            <a:ext cx="11928648" cy="1109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400" marR="12700" indent="288290" algn="ctr">
              <a:lnSpc>
                <a:spcPct val="118000"/>
              </a:lnSpc>
            </a:pP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Ishqoriy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ammoniy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karbonatlar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barcha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gidrokar­bonatlar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erib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gidrolizga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uchraydi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boshqa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karbonatlar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erimaydi</a:t>
            </a:r>
            <a:endParaRPr lang="ru-RU" sz="1400" b="1" dirty="0">
              <a:solidFill>
                <a:prstClr val="white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8507" y="1632830"/>
            <a:ext cx="6215525" cy="4823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400" marR="12700" indent="287655" algn="just">
              <a:lnSpc>
                <a:spcPct val="116000"/>
              </a:lnSpc>
            </a:pP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Tog‘larda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asosan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ohaktosh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CaCO</a:t>
            </a:r>
            <a:r>
              <a:rPr lang="en-US" sz="3200" b="1" baseline="-25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Ohaktosh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CO</a:t>
            </a:r>
            <a:r>
              <a:rPr lang="en-US" sz="3200" b="1" baseline="-25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ta’sirida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eruvchan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Ca(HCO</a:t>
            </a:r>
            <a:r>
              <a:rPr lang="en-US" sz="3200" b="1" baseline="-25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3200" b="1" baseline="-25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aylanadi</a:t>
            </a:r>
            <a:r>
              <a:rPr lang="en-US" sz="32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</a:p>
          <a:p>
            <a:pPr marL="25400" marR="12700" indent="287655" algn="just">
              <a:lnSpc>
                <a:spcPct val="116000"/>
              </a:lnSpc>
            </a:pP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90"/>
              </a:lnSpc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855"/>
              </a:lnSpc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5400" marR="12700" indent="287655" algn="just"/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Ca(HCO</a:t>
            </a:r>
            <a:r>
              <a:rPr lang="en-US" sz="3200" b="1" baseline="-25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3200" b="1" baseline="-25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harorat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ta’sirida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yana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CaCO</a:t>
            </a:r>
            <a:r>
              <a:rPr lang="en-US" sz="3200" b="1" baseline="-25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aylanib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qotib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qoladi</a:t>
            </a:r>
            <a:r>
              <a:rPr lang="en-US" sz="32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32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</a:pPr>
            <a:r>
              <a:rPr lang="en-US" sz="3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3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090"/>
              </a:lnSpc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0111" y="3977711"/>
            <a:ext cx="5892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ru-RU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ru-RU" altLang="ru-RU" sz="28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altLang="ru-RU" sz="28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altLang="ru-RU" sz="28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alt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alt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ru-RU" alt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HCO</a:t>
            </a:r>
            <a:r>
              <a:rPr lang="ru-RU" altLang="ru-RU" sz="28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ru-RU" sz="28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35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249"/>
            <a:ext cx="12192000" cy="1150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39616" y="183207"/>
            <a:ext cx="69127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ru-RU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xossalari</a:t>
            </a:r>
            <a:r>
              <a:rPr lang="ru-RU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1344" y="1337454"/>
            <a:ext cx="11305256" cy="3799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marR="12700" indent="288290" algn="ctr">
              <a:lnSpc>
                <a:spcPct val="114000"/>
              </a:lnSpc>
            </a:pP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Kuchli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kislotalar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karbonatlar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gidrokarbonatlarga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etgan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­­da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angidrid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ajralib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chiqadi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440"/>
              </a:lnSpc>
            </a:pP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36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tabLst>
                <a:tab pos="165100" algn="l"/>
              </a:tabLst>
            </a:pPr>
            <a:endParaRPr lang="en-US" sz="3600" b="1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>
              <a:tabLst>
                <a:tab pos="165100" algn="l"/>
              </a:tabLst>
            </a:pPr>
            <a:r>
              <a:rPr lang="en-US" sz="40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Na</a:t>
            </a:r>
            <a:r>
              <a:rPr lang="en-US" sz="44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CO</a:t>
            </a:r>
            <a:r>
              <a:rPr lang="en-US" sz="44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+ 2HCl </a:t>
            </a:r>
            <a:r>
              <a:rPr lang="en-US" sz="3600" b="1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→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2NaCl + CO</a:t>
            </a:r>
            <a:r>
              <a:rPr lang="en-US" sz="44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	+ H</a:t>
            </a:r>
            <a:r>
              <a:rPr lang="en-US" sz="44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</a:t>
            </a:r>
            <a:endParaRPr lang="ru-RU" sz="2800" b="1" dirty="0">
              <a:solidFill>
                <a:srgbClr val="0070C0"/>
              </a:solidFill>
              <a:ea typeface="Calibri"/>
              <a:cs typeface="Arial"/>
            </a:endParaRPr>
          </a:p>
          <a:p>
            <a:pPr>
              <a:lnSpc>
                <a:spcPts val="870"/>
              </a:lnSpc>
            </a:pPr>
            <a:r>
              <a:rPr lang="en-US" sz="28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2800" b="1" dirty="0">
              <a:solidFill>
                <a:srgbClr val="0070C0"/>
              </a:solidFill>
              <a:ea typeface="Calibri"/>
              <a:cs typeface="Arial"/>
            </a:endParaRPr>
          </a:p>
          <a:p>
            <a:pPr algn="ctr">
              <a:tabLst>
                <a:tab pos="127000" algn="l"/>
                <a:tab pos="165100" algn="l"/>
              </a:tabLst>
            </a:pPr>
            <a:endParaRPr lang="en-US" sz="3600" b="1" dirty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pPr algn="ctr">
              <a:tabLst>
                <a:tab pos="127000" algn="l"/>
                <a:tab pos="165100" algn="l"/>
              </a:tabLst>
            </a:pPr>
            <a:r>
              <a:rPr lang="en-US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Ca(HCO</a:t>
            </a:r>
            <a:r>
              <a:rPr lang="en-US" sz="40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r>
              <a:rPr lang="en-US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)</a:t>
            </a:r>
            <a:r>
              <a:rPr lang="en-US" sz="40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 </a:t>
            </a:r>
            <a:r>
              <a:rPr lang="en-US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+ 2HCl </a:t>
            </a:r>
            <a:r>
              <a:rPr lang="en-US" sz="3200" b="1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→</a:t>
            </a:r>
            <a:r>
              <a:rPr lang="en-US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CaCl</a:t>
            </a:r>
            <a:r>
              <a:rPr lang="en-US" sz="40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 </a:t>
            </a:r>
            <a:r>
              <a:rPr lang="en-US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+ 2CO</a:t>
            </a:r>
            <a:r>
              <a:rPr lang="en-US" sz="40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	+ 2H</a:t>
            </a:r>
            <a:r>
              <a:rPr lang="en-US" sz="40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</a:t>
            </a:r>
            <a:endParaRPr lang="ru-RU" sz="2400" b="1" dirty="0">
              <a:solidFill>
                <a:srgbClr val="0070C0"/>
              </a:solidFill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1753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674"/>
            <a:ext cx="12192000" cy="14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49760" y="256694"/>
            <a:ext cx="8892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ru-RU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xossalari</a:t>
            </a:r>
            <a:r>
              <a:rPr lang="ru-RU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5692" y="1412776"/>
            <a:ext cx="11640616" cy="5097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marR="12700" indent="288290" algn="just">
              <a:lnSpc>
                <a:spcPct val="114000"/>
              </a:lnSpc>
            </a:pP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tuzlarining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kuchli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kislotalar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ta’sirla­shuvi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reaksiyasi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karbonatlar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gidrokarbonatlarni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boshqa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orasidan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farqlab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olishda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qo‘llanadi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Karbonatlarning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kislotalar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ta’sirlashuvida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vodorod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ionlari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bog‘lab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olinadi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shuning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kislotalarni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neytrallashda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karbonatlardan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foydalanish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mumkin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Qishloq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xo‘jaligida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tuproqning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kislotaliligini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pasay­tirish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strukturasini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yaxshilash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maydalangan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ohaktosh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36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78"/>
            <a:ext cx="12192000" cy="1185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35869" y="253806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ru-RU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xossalari</a:t>
            </a:r>
            <a:r>
              <a:rPr lang="ru-RU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9396" y="1519221"/>
            <a:ext cx="10873208" cy="21975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5400" marR="12700" indent="288290" algn="ctr">
              <a:lnSpc>
                <a:spcPct val="114000"/>
              </a:lnSpc>
            </a:pPr>
            <a:r>
              <a:rPr lang="en-US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Qizdirilganda</a:t>
            </a:r>
            <a:r>
              <a:rPr lang="en-US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ishqoriy</a:t>
            </a:r>
            <a:r>
              <a:rPr lang="en-US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metallarning</a:t>
            </a:r>
            <a:r>
              <a:rPr lang="en-US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karbonatlaridan</a:t>
            </a:r>
            <a:r>
              <a:rPr lang="en-US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tashqari</a:t>
            </a:r>
            <a:r>
              <a:rPr lang="en-US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barcha</a:t>
            </a:r>
            <a:r>
              <a:rPr lang="en-US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karbonatlar</a:t>
            </a:r>
            <a:r>
              <a:rPr lang="en-US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en-US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angidrid</a:t>
            </a:r>
            <a:r>
              <a:rPr lang="en-US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qilib</a:t>
            </a:r>
            <a:r>
              <a:rPr lang="en-US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parchalanadi</a:t>
            </a:r>
            <a:r>
              <a:rPr lang="en-US" sz="4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2499965" y="3902305"/>
                <a:ext cx="7848872" cy="9814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CaCO</a:t>
                </a:r>
                <a:r>
                  <a:rPr lang="ru-RU" sz="4000" b="1" baseline="-25000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3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𝟗𝟎𝟎</m:t>
                        </m:r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𝟏𝟐𝟎𝟎</m:t>
                        </m:r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𝑪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𝒕</m:t>
                        </m:r>
                      </m:den>
                    </m:f>
                    <m:r>
                      <a:rPr lang="en-US" sz="4000" b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ru-RU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CaO</a:t>
                </a:r>
                <a:r>
                  <a:rPr lang="ru-RU" sz="40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+ CO</a:t>
                </a:r>
                <a:r>
                  <a:rPr lang="ru-RU" sz="4000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2</a:t>
                </a:r>
                <a:endParaRPr lang="ru-RU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9965" y="3902305"/>
                <a:ext cx="7848872" cy="981423"/>
              </a:xfrm>
              <a:prstGeom prst="rect">
                <a:avLst/>
              </a:prstGeom>
              <a:blipFill rotWithShape="0">
                <a:blip r:embed="rId3"/>
                <a:stretch>
                  <a:fillRect l="-2717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/>
          <p:cNvCxnSpPr/>
          <p:nvPr/>
        </p:nvCxnSpPr>
        <p:spPr>
          <a:xfrm>
            <a:off x="4511824" y="4393016"/>
            <a:ext cx="208823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07368" y="5000227"/>
            <a:ext cx="11413268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Reaksion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muhitdan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turilgan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­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dagina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oxirigacha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38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340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3684" y="1554721"/>
            <a:ext cx="11784632" cy="3905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0"/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Gidrokarbonatlar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qizdirilganda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karbonatlarga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o‘tadi</a:t>
            </a:r>
            <a:r>
              <a:rPr lang="en-US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930"/>
              </a:lnSpc>
            </a:pP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tabLst>
                <a:tab pos="139700" algn="l"/>
                <a:tab pos="127000" algn="l"/>
                <a:tab pos="165100" algn="l"/>
                <a:tab pos="139700" algn="l"/>
              </a:tabLst>
            </a:pP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2KHCO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→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K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CO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+	H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400"/>
              </a:lnSpc>
            </a:pP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5400" marR="12700" indent="288290" algn="ctr">
              <a:lnSpc>
                <a:spcPct val="114000"/>
              </a:lnSpc>
            </a:pP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karbonatning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suvli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eritmasidan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angidrid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kazilganda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gidrokarbonat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ichimlik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sodasi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3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725"/>
              </a:lnSpc>
            </a:pP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CO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H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→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2NaHCO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4509120"/>
            <a:ext cx="2314425" cy="2137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7368" y="213953"/>
            <a:ext cx="11017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4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xossalari</a:t>
            </a:r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4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92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768</Words>
  <Application>Microsoft Office PowerPoint</Application>
  <PresentationFormat>Широкоэкранный</PresentationFormat>
  <Paragraphs>112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Гулзинат</dc:creator>
  <cp:lastModifiedBy>Учетная запись Майкрософт</cp:lastModifiedBy>
  <cp:revision>32</cp:revision>
  <dcterms:created xsi:type="dcterms:W3CDTF">2020-10-23T15:27:15Z</dcterms:created>
  <dcterms:modified xsi:type="dcterms:W3CDTF">2020-10-24T06:16:05Z</dcterms:modified>
</cp:coreProperties>
</file>