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337" r:id="rId2"/>
    <p:sldId id="291" r:id="rId3"/>
    <p:sldId id="316" r:id="rId4"/>
    <p:sldId id="301" r:id="rId5"/>
    <p:sldId id="315" r:id="rId6"/>
    <p:sldId id="314" r:id="rId7"/>
    <p:sldId id="317" r:id="rId8"/>
    <p:sldId id="313" r:id="rId9"/>
    <p:sldId id="311" r:id="rId10"/>
    <p:sldId id="310" r:id="rId11"/>
    <p:sldId id="309" r:id="rId12"/>
    <p:sldId id="308" r:id="rId13"/>
    <p:sldId id="304" r:id="rId14"/>
    <p:sldId id="302" r:id="rId15"/>
    <p:sldId id="307" r:id="rId16"/>
    <p:sldId id="323" r:id="rId17"/>
    <p:sldId id="318" r:id="rId18"/>
    <p:sldId id="319" r:id="rId19"/>
    <p:sldId id="326" r:id="rId20"/>
    <p:sldId id="325" r:id="rId21"/>
    <p:sldId id="327" r:id="rId22"/>
    <p:sldId id="329" r:id="rId23"/>
    <p:sldId id="330" r:id="rId24"/>
    <p:sldId id="332" r:id="rId25"/>
    <p:sldId id="333" r:id="rId26"/>
    <p:sldId id="335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3417"/>
    <a:srgbClr val="CCCDCF"/>
    <a:srgbClr val="CDCFCE"/>
    <a:srgbClr val="BFD9F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756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6E38628-1236-411D-9FEF-FD28E8519AF9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A76CE6C1-1E73-4BDD-B487-7DA062CAE06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2258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8018433-755E-48CD-A2D0-51EC26381201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1247B16B-0928-41B6-B279-A2B5DB595DB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0327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24C88F9-6342-4653-B7BF-05A2BF24DFBF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08C1B561-1207-4BDF-8496-155C6E127FF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8732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B64DAC7-BFC0-4B32-8E20-5608C2627610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079280FC-159F-4BC3-AB1E-448F525F496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5767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64918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13FECC4-BB78-4887-BF70-BDD8B95D3607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8007E1D3-748A-49B4-888C-FE161430A03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9449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D55AF05-F52E-44AF-8AF3-BB4E602D0222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646E45C8-7FFF-4452-AA46-65F1285F5C6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6454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BC69198-12F0-497B-8C7D-7A87E618C5D7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91439DC9-57AB-4C28-A45A-E303DB6EC19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7032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AE0C7CE-1072-4078-8185-2D7055351519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492B986F-8458-465E-A8F1-8604EA7BF95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9953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0372075-C10C-4E09-A199-8F71CE5CDE4E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E6BF7478-1EEF-467D-83FB-E15DD6C57A2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6407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05D2142-ADCF-4BD0-9163-2B683D24CA78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99D06353-2199-4C98-8316-087539CE629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8090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6989306-F49C-4AA7-B61E-241DB122C520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A86B8616-0990-478D-BD26-FC7AAB6EF0D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2006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317D4F2-2C5A-4A95-AE0B-7156D7DFF251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6131A9C3-1917-4C2A-B40E-0336E1F72E0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5514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ru-RU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  <a:endParaRPr lang="ru-RU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CAE50FD-1E0C-4451-A1F6-94DE9BFC5702}" type="datetimeFigureOut">
              <a:rPr lang="en-US">
                <a:cs typeface="Arial" pitchFamily="34" charset="0"/>
              </a:rPr>
              <a:pPr>
                <a:defRPr/>
              </a:pPr>
              <a:t>10/22/2020</a:t>
            </a:fld>
            <a:endParaRPr lang="en-US"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31AC78-F6D3-4C47-8A1E-0E96136D8BD2}" type="slidenum">
              <a:rPr lang="en-US" altLang="ru-RU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85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news-mining.ru/userfiles/news/1189_zafiksirovana_rekordnaya_ko.jpe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news-mining.ru/userfiles/news/1189_zafiksirovana_rekordnaya_ko.jpe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/>
          </p:cNvPr>
          <p:cNvSpPr/>
          <p:nvPr/>
        </p:nvSpPr>
        <p:spPr>
          <a:xfrm>
            <a:off x="0" y="-3175"/>
            <a:ext cx="12174538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5123" name="object 4"/>
          <p:cNvSpPr txBox="1">
            <a:spLocks noChangeArrowheads="1"/>
          </p:cNvSpPr>
          <p:nvPr/>
        </p:nvSpPr>
        <p:spPr bwMode="auto">
          <a:xfrm>
            <a:off x="1966913" y="2698750"/>
            <a:ext cx="9023350" cy="138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9525" rIns="0" bIns="0">
            <a:spAutoFit/>
          </a:bodyPr>
          <a:lstStyle>
            <a:lvl1pPr marL="381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uz-Cyrl-UZ" altLang="ru-RU" sz="4400" b="1" dirty="0">
                <a:solidFill>
                  <a:srgbClr val="2846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Mavzu:</a:t>
            </a:r>
            <a:r>
              <a:rPr lang="uz-Cyrl-UZ" altLang="ru-RU" sz="4400" b="1" i="1" dirty="0">
                <a:solidFill>
                  <a:srgbClr val="2846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Uglerodning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birikmalari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/>
          </p:cNvPr>
          <p:cNvSpPr/>
          <p:nvPr/>
        </p:nvSpPr>
        <p:spPr>
          <a:xfrm>
            <a:off x="659267" y="2651447"/>
            <a:ext cx="727075" cy="14398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7" name="object 6">
            <a:extLst/>
          </p:cNvPr>
          <p:cNvSpPr/>
          <p:nvPr/>
        </p:nvSpPr>
        <p:spPr>
          <a:xfrm>
            <a:off x="657680" y="4438648"/>
            <a:ext cx="728662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5" name="object 2">
            <a:extLst/>
          </p:cNvPr>
          <p:cNvSpPr txBox="1">
            <a:spLocks/>
          </p:cNvSpPr>
          <p:nvPr/>
        </p:nvSpPr>
        <p:spPr>
          <a:xfrm>
            <a:off x="4017963" y="406400"/>
            <a:ext cx="3597275" cy="1262063"/>
          </a:xfrm>
          <a:prstGeom prst="rect">
            <a:avLst/>
          </a:prstGeom>
        </p:spPr>
        <p:txBody>
          <a:bodyPr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 eaLnBrk="1" fontAlgn="auto" hangingPunct="1">
              <a:spcBef>
                <a:spcPts val="241"/>
              </a:spcBef>
              <a:spcAft>
                <a:spcPts val="0"/>
              </a:spcAft>
              <a:defRPr/>
            </a:pPr>
            <a:r>
              <a:rPr lang="uz-Cyrl-UZ" sz="8000" kern="0" spc="21" dirty="0" smtClean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</a:t>
            </a:r>
            <a:endParaRPr lang="uz-Cyrl-UZ" sz="8000" kern="0" spc="21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bject 11">
            <a:extLst/>
          </p:cNvPr>
          <p:cNvSpPr/>
          <p:nvPr/>
        </p:nvSpPr>
        <p:spPr>
          <a:xfrm>
            <a:off x="1042988" y="584200"/>
            <a:ext cx="241300" cy="496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/>
          </p:cNvPr>
          <p:cNvSpPr/>
          <p:nvPr/>
        </p:nvSpPr>
        <p:spPr>
          <a:xfrm>
            <a:off x="1165225" y="896938"/>
            <a:ext cx="452438" cy="601662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/>
          </p:cNvPr>
          <p:cNvSpPr/>
          <p:nvPr/>
        </p:nvSpPr>
        <p:spPr>
          <a:xfrm>
            <a:off x="1220788" y="1255713"/>
            <a:ext cx="339725" cy="188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/>
          </p:cNvPr>
          <p:cNvSpPr/>
          <p:nvPr/>
        </p:nvSpPr>
        <p:spPr>
          <a:xfrm>
            <a:off x="701675" y="896938"/>
            <a:ext cx="474663" cy="603250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/>
          </p:cNvPr>
          <p:cNvSpPr/>
          <p:nvPr/>
        </p:nvSpPr>
        <p:spPr>
          <a:xfrm>
            <a:off x="755650" y="1179513"/>
            <a:ext cx="365125" cy="265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9">
            <a:extLst/>
          </p:cNvPr>
          <p:cNvSpPr/>
          <p:nvPr/>
        </p:nvSpPr>
        <p:spPr>
          <a:xfrm>
            <a:off x="8801100" y="504825"/>
            <a:ext cx="1951038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0" name="object 10">
            <a:extLst/>
          </p:cNvPr>
          <p:cNvSpPr/>
          <p:nvPr/>
        </p:nvSpPr>
        <p:spPr>
          <a:xfrm>
            <a:off x="8801100" y="541338"/>
            <a:ext cx="1951038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9001125" y="800100"/>
            <a:ext cx="1550988" cy="709613"/>
          </a:xfrm>
          <a:prstGeom prst="rect">
            <a:avLst/>
          </a:prstGeom>
        </p:spPr>
        <p:txBody>
          <a:bodyPr lIns="0" tIns="33552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400" b="1" spc="21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r>
              <a:rPr lang="uz-Latn-UZ" sz="4400" b="1" spc="21" dirty="0" smtClean="0">
                <a:solidFill>
                  <a:srgbClr val="FEFEFE"/>
                </a:solidFill>
                <a:latin typeface="Arial"/>
                <a:cs typeface="Arial"/>
              </a:rPr>
              <a:t>-sinf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5139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4759325"/>
            <a:ext cx="5427662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12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 flipV="1">
            <a:off x="2063754" y="4286250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2905129" y="436562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192588" y="4365625"/>
            <a:ext cx="449262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340354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7844749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9912354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963029" y="436562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119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29759" y="476673"/>
            <a:ext cx="4246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03512" y="188640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>
                <a:solidFill>
                  <a:srgbClr val="FF0000"/>
                </a:solidFill>
                <a:latin typeface="Times New Roman"/>
                <a:ea typeface="Times New Roman"/>
              </a:rPr>
              <a:t>.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9416" y="1677002"/>
            <a:ext cx="1087320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ham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uglerod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qaytaruvchidir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 300—1500 °C da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metallarning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oksidlarini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metallargacha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qaytaradi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FeO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CO = Fe	+ CO</a:t>
            </a:r>
            <a:r>
              <a:rPr lang="en-US" sz="44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2CO +SnO</a:t>
            </a:r>
            <a:r>
              <a:rPr lang="en-US" sz="44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2CO</a:t>
            </a:r>
            <a:r>
              <a:rPr lang="en-US" sz="44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Sn</a:t>
            </a:r>
            <a:endParaRPr lang="ru-RU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6551" y="244433"/>
            <a:ext cx="1080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Uglerod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(II)-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qaytaruvchi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80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 flipV="1">
            <a:off x="2063754" y="4286250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2905129" y="436562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192588" y="4365625"/>
            <a:ext cx="449262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340354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7844749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9912354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963029" y="436562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197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29759" y="476673"/>
            <a:ext cx="4246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03512" y="188640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>
                <a:solidFill>
                  <a:srgbClr val="FF0000"/>
                </a:solidFill>
                <a:latin typeface="Times New Roman"/>
                <a:ea typeface="Times New Roman"/>
              </a:rPr>
              <a:t>.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9376" y="1988841"/>
            <a:ext cx="10657184" cy="2884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indent="288290" algn="just">
              <a:lnSpc>
                <a:spcPct val="112000"/>
              </a:lnSpc>
            </a:pP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Uglerod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(II)-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oksid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faollashtirilgan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ko‘mir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katalizatorligida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xlor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reak­siyaga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kirishib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fosgen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deb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ataluvchi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kuchli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zaharli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gazni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hosil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qiladi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 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25400" indent="288290" algn="ctr">
              <a:lnSpc>
                <a:spcPct val="112000"/>
              </a:lnSpc>
            </a:pPr>
            <a:r>
              <a:rPr lang="en-US" sz="6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CO </a:t>
            </a:r>
            <a:r>
              <a:rPr lang="en-US" sz="6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+ Cl</a:t>
            </a:r>
            <a:r>
              <a:rPr lang="en-US" sz="66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6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= COCl</a:t>
            </a:r>
            <a:r>
              <a:rPr lang="en-US" sz="66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ru-RU" sz="4400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3754" y="188640"/>
            <a:ext cx="85250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Uglerod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(II)-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oksidi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xlor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tasirlashadi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80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 flipV="1">
            <a:off x="2063754" y="4286250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2905129" y="436562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192588" y="4365625"/>
            <a:ext cx="449262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340354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7844749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9912354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963029" y="436562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903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29759" y="476673"/>
            <a:ext cx="4246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03512" y="188640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4604" y="28899"/>
            <a:ext cx="80558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gazi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kuchli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zaharli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306" y="4346575"/>
            <a:ext cx="2859087" cy="262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121" y="1191195"/>
            <a:ext cx="5415766" cy="386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495790" y="1771957"/>
            <a:ext cx="1904466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С</a:t>
            </a:r>
            <a:r>
              <a:rPr lang="ru-RU" sz="2800" b="1" dirty="0">
                <a:solidFill>
                  <a:srgbClr val="0070C0"/>
                </a:solidFill>
              </a:rPr>
              <a:t>СО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120098" y="3547586"/>
            <a:ext cx="1716065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037747" y="3268071"/>
            <a:ext cx="5400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6480258" y="2789449"/>
            <a:ext cx="352774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6178" y="1076837"/>
            <a:ext cx="6096000" cy="40143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5400" indent="288290" algn="just">
              <a:lnSpc>
                <a:spcPct val="115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Is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gazi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qon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tarkibidagi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gemoglobin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kislorodga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qaraganda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oson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birikadi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Buning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natijasida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organizmning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kislorod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ta’minlanishi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qiyinlashadi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Bunday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holatda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uzoq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vaqt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is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gazidan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nafas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olinsa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o‘limga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olib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keladi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80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 flipV="1">
            <a:off x="2063754" y="4286250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2905129" y="436562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192588" y="4365625"/>
            <a:ext cx="449262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340354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7844749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9912354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963029" y="436562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836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29759" y="476673"/>
            <a:ext cx="4246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02901" y="1556792"/>
            <a:ext cx="6120680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indent="288290" algn="just">
              <a:lnSpc>
                <a:spcPct val="110000"/>
              </a:lnSpc>
            </a:pP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Uglerod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(IV)-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oksid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CO</a:t>
            </a:r>
            <a:r>
              <a:rPr lang="en-US" sz="40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(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karbonat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angidrid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 —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rangsiz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hidsiz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,­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havodan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og‘ir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gaz. </a:t>
            </a:r>
            <a:endParaRPr lang="ru-RU" sz="3600" b="1" dirty="0">
              <a:solidFill>
                <a:srgbClr val="0070C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25400" indent="288290" algn="just">
              <a:lnSpc>
                <a:spcPct val="110000"/>
              </a:lnSpc>
            </a:pP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Karbonat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angidridni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havoga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nisbatan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­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zichligi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1,52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ga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teng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18" name="Picture 2" descr="http://news-mining.ru/userfiles/news/1189_zafiksirovana_rekordnaya_ko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875" y="1556792"/>
            <a:ext cx="3841734" cy="430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377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 flipV="1">
            <a:off x="2063754" y="4286250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2905129" y="436562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192588" y="4365625"/>
            <a:ext cx="449262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340354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7844749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9912354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963029" y="436562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166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29759" y="476673"/>
            <a:ext cx="4246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03512" y="188640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03593" y="1562421"/>
            <a:ext cx="8397877" cy="291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indent="287655" algn="just">
              <a:lnSpc>
                <a:spcPct val="102000"/>
              </a:lnSpc>
            </a:pPr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arbonat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angidrid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5,76 </a:t>
            </a:r>
            <a:r>
              <a:rPr lang="en-US" sz="3600" b="1" baseline="30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10 6 Pa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20°C 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da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rangsiz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suyuqlikka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­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aylanadi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Bu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suyuqlik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bug‘langanda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ko‘p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miqdorda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issiqlik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yutiladi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oq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qattiq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massa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(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quruq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muz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ga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aylanadi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3600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26" y="1478112"/>
            <a:ext cx="2857500" cy="2808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065" y="4615390"/>
            <a:ext cx="3131840" cy="22214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4659323"/>
            <a:ext cx="3672408" cy="213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58752" y="-22074"/>
            <a:ext cx="50783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Quruq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muz</a:t>
            </a:r>
            <a:endParaRPr lang="ru-RU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77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 flipV="1">
            <a:off x="2063754" y="4286250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2905129" y="436562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192588" y="4365625"/>
            <a:ext cx="449262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340354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7844749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9912354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963029" y="436562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268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29759" y="476673"/>
            <a:ext cx="4246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03512" y="188640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>
                <a:solidFill>
                  <a:srgbClr val="FF0000"/>
                </a:solidFill>
                <a:latin typeface="Times New Roman"/>
                <a:ea typeface="Times New Roman"/>
              </a:rPr>
              <a:t>.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39890" y="2060848"/>
            <a:ext cx="7272734" cy="2057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indent="287655" algn="just">
              <a:lnSpc>
                <a:spcPct val="114000"/>
              </a:lnSpc>
            </a:pP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Laboratoriyada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uglerod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(IV)-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oksid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kalsiy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karbonat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bo‘r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ohak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­ tosh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bo‘lakchalari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marmar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ga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xlorid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kislota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ta’sir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ettirib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­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olinadi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9890" y="153507"/>
            <a:ext cx="2723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Olinishi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77" y="1965035"/>
            <a:ext cx="356388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13373" y="4118078"/>
            <a:ext cx="74887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CaCO</a:t>
            </a:r>
            <a:r>
              <a:rPr lang="en-US" sz="32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+ 2HCl → CaCl</a:t>
            </a:r>
            <a:r>
              <a:rPr lang="en-US" sz="32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CO</a:t>
            </a:r>
            <a:r>
              <a:rPr lang="en-US" sz="32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US" sz="32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Sanoatda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ohaktoshni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kuydirib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olinadi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CaCO</a:t>
            </a:r>
            <a:r>
              <a:rPr lang="en-US" sz="32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CO</a:t>
            </a:r>
            <a:r>
              <a:rPr lang="en-US" sz="32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80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 flipV="1">
            <a:off x="2063754" y="4286250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2905129" y="436562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192588" y="4365625"/>
            <a:ext cx="449262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340354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7844749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9912354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963029" y="436562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129759" y="476673"/>
            <a:ext cx="4246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03512" y="188640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>
                <a:solidFill>
                  <a:srgbClr val="FF0000"/>
                </a:solidFill>
                <a:latin typeface="Times New Roman"/>
                <a:ea typeface="Times New Roman"/>
              </a:rPr>
              <a:t>.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180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 flipV="1">
            <a:off x="2063754" y="4286250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2905129" y="436562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192588" y="4365625"/>
            <a:ext cx="449262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340354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7844749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9912354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963029" y="436562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105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29759" y="476673"/>
            <a:ext cx="4246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03512" y="188640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63753" y="1729459"/>
            <a:ext cx="843347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51384" y="1220091"/>
            <a:ext cx="7992816" cy="28734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suvda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erib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karbonat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4000" b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H</a:t>
            </a:r>
            <a:r>
              <a:rPr lang="en-US" sz="4000" b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= H</a:t>
            </a:r>
            <a:r>
              <a:rPr lang="en-US" sz="4000" b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4000" b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891" y="3639610"/>
            <a:ext cx="2559765" cy="2395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1344" y="188640"/>
            <a:ext cx="116652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Karbonat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angidrid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kislotali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xossasini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namoyon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72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 flipV="1">
            <a:off x="2063754" y="4286250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2905129" y="436562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192588" y="4365625"/>
            <a:ext cx="449262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340354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7844749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9912354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963029" y="436562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4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29759" y="476673"/>
            <a:ext cx="4246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03512" y="188640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839416" y="1844824"/>
            <a:ext cx="10873208" cy="43204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>
              <a:tabLst>
                <a:tab pos="2971800" algn="l"/>
              </a:tabLst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2NaOH + CO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= Na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CO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+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</a:t>
            </a:r>
            <a:r>
              <a:rPr lang="en-US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</a:t>
            </a:r>
          </a:p>
          <a:p>
            <a:pPr marL="88900">
              <a:tabLst>
                <a:tab pos="2971800" algn="l"/>
              </a:tabLst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88900">
              <a:tabLst>
                <a:tab pos="2971800" algn="l"/>
              </a:tabLst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NaOH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+ CO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= NaHCO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ts val="855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lnSpc>
                <a:spcPts val="855"/>
              </a:lnSpc>
            </a:pP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lnSpc>
                <a:spcPts val="855"/>
              </a:lnSpc>
            </a:pP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lnSpc>
                <a:spcPts val="855"/>
              </a:lnSpc>
            </a:pP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lnSpc>
                <a:spcPts val="855"/>
              </a:lnSpc>
            </a:pP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lnSpc>
                <a:spcPts val="855"/>
              </a:lnSpc>
            </a:pP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lnSpc>
                <a:spcPts val="855"/>
              </a:lnSpc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CaO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+ CO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= CaCO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353" y="0"/>
            <a:ext cx="11809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oksidlari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asoslar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reaksiyaga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kirishib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26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 flipV="1">
            <a:off x="2063754" y="4286250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2905129" y="436562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192588" y="4365625"/>
            <a:ext cx="449262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340354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7844749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9912354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963029" y="436562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151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29759" y="476673"/>
            <a:ext cx="4246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03512" y="188640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607098"/>
            <a:ext cx="12192000" cy="21200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5400" marR="12700" indent="288290" algn="ctr">
              <a:lnSpc>
                <a:spcPct val="122000"/>
              </a:lnSpc>
            </a:pP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Ohakli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suv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orqali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karbonat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angidrid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o‘tkazilganda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loyqala­nish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kuzatiladi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/>
            </a:r>
            <a:b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Ca(OH)</a:t>
            </a:r>
            <a:r>
              <a:rPr lang="en-US" sz="40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+ CO</a:t>
            </a:r>
            <a:r>
              <a:rPr lang="en-US" sz="40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= CaCO</a:t>
            </a:r>
            <a:r>
              <a:rPr lang="en-US" sz="40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+ H</a:t>
            </a:r>
            <a:r>
              <a:rPr lang="en-US" sz="40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5928" y="104842"/>
            <a:ext cx="7316426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CO</a:t>
            </a:r>
            <a:r>
              <a:rPr lang="en-US" sz="4800" b="1" baseline="-25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uchun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sifat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reaksiyasi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005064"/>
            <a:ext cx="12192000" cy="23083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Yonishga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bermaydi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Ba’zi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moddalargina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magniy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karbonat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angidridda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yonishi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                  2Mg + CO</a:t>
            </a:r>
            <a:r>
              <a:rPr lang="en-US" sz="36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= 2MgO + C</a:t>
            </a:r>
            <a:endParaRPr lang="ru-RU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95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 flipV="1">
            <a:off x="2063754" y="4286250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2905129" y="436562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192588" y="4365625"/>
            <a:ext cx="449262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340354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7844749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9912354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963029" y="436562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1035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29759" y="476673"/>
            <a:ext cx="4246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87689" y="188640"/>
            <a:ext cx="5094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>
                <a:solidFill>
                  <a:srgbClr val="FF0000"/>
                </a:solidFill>
                <a:latin typeface="Times New Roman"/>
                <a:ea typeface="Times New Roman"/>
              </a:rPr>
              <a:t>. 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861" y="4521816"/>
            <a:ext cx="2051508" cy="1908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29759" y="1409135"/>
            <a:ext cx="77048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AutoNum type="arabicPeriod"/>
            </a:pPr>
            <a:r>
              <a:rPr lang="en-US" alt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ru-RU" alt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O</a:t>
            </a:r>
            <a:r>
              <a:rPr lang="ru-RU" altLang="ru-RU" sz="36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</a:p>
          <a:p>
            <a:pPr marL="342900" indent="-342900">
              <a:buFont typeface="Wingdings" pitchFamily="2" charset="2"/>
              <a:buAutoNum type="arabicPeriod"/>
            </a:pPr>
            <a:r>
              <a:rPr lang="en-US" alt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ru-RU" alt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O</a:t>
            </a:r>
            <a:r>
              <a:rPr lang="ru-RU" altLang="ru-RU" sz="36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</a:p>
          <a:p>
            <a:pPr marL="342900" indent="-342900">
              <a:buFont typeface="Wingdings" pitchFamily="2" charset="2"/>
              <a:buAutoNum type="arabicPeriod"/>
            </a:pPr>
            <a:r>
              <a:rPr lang="en-US" alt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ru-RU" alt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H</a:t>
            </a:r>
            <a:r>
              <a:rPr lang="ru-RU" altLang="ru-RU" sz="36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</a:p>
          <a:p>
            <a:pPr marL="342900" indent="-342900">
              <a:buFont typeface="Wingdings" pitchFamily="2" charset="2"/>
              <a:buAutoNum type="arabicPeriod"/>
            </a:pPr>
            <a:r>
              <a:rPr lang="en-US" alt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ru-RU" alt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altLang="ru-RU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ru-RU" alt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</a:p>
          <a:p>
            <a:pPr marL="342900" indent="-342900">
              <a:buFont typeface="Wingdings" pitchFamily="2" charset="2"/>
              <a:buAutoNum type="arabicPeriod"/>
            </a:pPr>
            <a:r>
              <a:rPr lang="en-US" alt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ru-RU" alt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altLang="ru-RU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ru-RU" alt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</a:p>
          <a:p>
            <a:pPr marL="342900" indent="-342900">
              <a:buFont typeface="Wingdings" pitchFamily="2" charset="2"/>
              <a:buAutoNum type="arabicPeriod"/>
            </a:pPr>
            <a:r>
              <a:rPr lang="en-US" alt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ru-RU" alt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C</a:t>
            </a:r>
            <a:r>
              <a:rPr lang="en-US" alt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ru-RU" alt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=</a:t>
            </a:r>
          </a:p>
          <a:p>
            <a:pPr marL="342900" indent="-342900">
              <a:buFont typeface="Wingdings" pitchFamily="2" charset="2"/>
              <a:buAutoNum type="arabicPeriod"/>
            </a:pPr>
            <a:r>
              <a:rPr lang="en-US" alt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ru-RU" alt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altLang="ru-RU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FeO</a:t>
            </a:r>
            <a:r>
              <a:rPr lang="ru-RU" alt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</a:p>
          <a:p>
            <a:pPr marL="342900" indent="-342900">
              <a:buFont typeface="Wingdings" pitchFamily="2" charset="2"/>
              <a:buAutoNum type="arabicPeriod"/>
            </a:pPr>
            <a:r>
              <a:rPr lang="en-US" alt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ru-RU" alt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H</a:t>
            </a:r>
            <a:r>
              <a:rPr lang="ru-RU" altLang="ru-RU" sz="36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=</a:t>
            </a:r>
            <a:r>
              <a:rPr lang="en-US" alt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endParaRPr lang="ru-RU" alt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7219" y="41798"/>
            <a:ext cx="4749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Topshiriq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01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 flipV="1">
            <a:off x="2063754" y="4286250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2905129" y="436562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192588" y="4365625"/>
            <a:ext cx="449262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340354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7844749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9912354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963029" y="436562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29759" y="476673"/>
            <a:ext cx="4246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03512" y="188640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386" y="1962851"/>
            <a:ext cx="3255963" cy="24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237" y="4537463"/>
            <a:ext cx="1706563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435" y="1962850"/>
            <a:ext cx="2562066" cy="2562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408" y="4509294"/>
            <a:ext cx="2348706" cy="2348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64984" y="1962851"/>
            <a:ext cx="24183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4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8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7205589" y="3169711"/>
            <a:ext cx="1088423" cy="9405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29082">
            <a:off x="4811730" y="3328575"/>
            <a:ext cx="1718377" cy="169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1739">
            <a:off x="6342740" y="3424794"/>
            <a:ext cx="1257935" cy="123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90983">
            <a:off x="4588397" y="3071921"/>
            <a:ext cx="1329636" cy="1308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95400" y="121635"/>
            <a:ext cx="110892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Uglerod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oksidlarining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qo‘llanish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sohalarini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aytib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95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39816" y="298197"/>
            <a:ext cx="3744416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15"/>
              </a:lnSpc>
              <a:spcAft>
                <a:spcPts val="1200"/>
              </a:spcAft>
            </a:pP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BILASIZMI</a:t>
            </a:r>
            <a:r>
              <a:rPr lang="ru-RU" sz="4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3352" y="1700808"/>
            <a:ext cx="66967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 </a:t>
            </a:r>
            <a:r>
              <a:rPr lang="en-US" sz="40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Havo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tarkibidagi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uglerod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IY</a:t>
            </a:r>
            <a:r>
              <a:rPr lang="ru-RU" sz="4000" dirty="0">
                <a:latin typeface="Arial" panose="020B0604020202020204" pitchFamily="34" charset="0"/>
                <a:ea typeface="Times New Roman" panose="02020603050405020304" pitchFamily="18" charset="0"/>
              </a:rPr>
              <a:t>)-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oksidining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miqdori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   </a:t>
            </a:r>
            <a:r>
              <a:rPr lang="ru-RU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ru-RU" sz="4000" dirty="0">
                <a:latin typeface="Arial" panose="020B0604020202020204" pitchFamily="34" charset="0"/>
                <a:ea typeface="Times New Roman" panose="02020603050405020304" pitchFamily="18" charset="0"/>
              </a:rPr>
              <a:t>% </a:t>
            </a:r>
            <a:r>
              <a:rPr lang="en-US" sz="40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bo‘lganda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odamning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nafas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olishi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tezlashadi</a:t>
            </a:r>
            <a:r>
              <a:rPr lang="ru-RU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 </a:t>
            </a:r>
            <a:r>
              <a:rPr lang="ru-RU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10%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xushidan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ketkazadi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,       </a:t>
            </a:r>
            <a:r>
              <a:rPr lang="ru-RU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20%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o‘lim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holati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yuz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beradi</a:t>
            </a:r>
            <a:r>
              <a:rPr lang="ru-RU" sz="40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 descr="Intilish pnevmoniya: sabablari, belgilari, tashxis va davolash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1364337"/>
            <a:ext cx="4464496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461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22" y="0"/>
            <a:ext cx="12191998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Зашита Атмосферы - Биология - Проче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24136"/>
            <a:ext cx="12181877" cy="55984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719736" y="150403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Issiqxona</a:t>
            </a:r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ta’siri</a:t>
            </a:r>
            <a:endParaRPr lang="ru-RU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0" y="1244698"/>
            <a:ext cx="7032104" cy="2400326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FD9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CO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quyosh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nurlarini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o‘tkazadi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issiqlikni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o‘zida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saqlab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qoladi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xuddi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issiqxona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oynasiga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o‘xshaydi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atmosferada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o‘rmonlarni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kesish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avtomobillar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tutunlaridan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042224" y="1244152"/>
            <a:ext cx="1430039" cy="1464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4656013"/>
            <a:ext cx="2927648" cy="2160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88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Uglerodning eng muhim birikmalari. 9 - sin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12192000" cy="57332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999656" y="6453336"/>
            <a:ext cx="3672408" cy="404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83632" y="4797152"/>
            <a:ext cx="648072" cy="1224136"/>
          </a:xfrm>
          <a:prstGeom prst="rect">
            <a:avLst/>
          </a:prstGeom>
          <a:solidFill>
            <a:srgbClr val="CDCFCE"/>
          </a:solidFill>
          <a:ln>
            <a:solidFill>
              <a:srgbClr val="CCCD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608075">
            <a:off x="3456832" y="3294526"/>
            <a:ext cx="1678538" cy="434451"/>
          </a:xfrm>
          <a:prstGeom prst="rect">
            <a:avLst/>
          </a:prstGeom>
          <a:solidFill>
            <a:srgbClr val="D33417"/>
          </a:solidFill>
          <a:ln>
            <a:solidFill>
              <a:srgbClr val="D334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36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3262" y="1115342"/>
            <a:ext cx="770494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222B38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Zaharlangan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kishini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zudlik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bilan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toza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havoga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olib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chiqish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zarur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nafas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olishi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to‘xtab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qolganda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sun’iy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nafas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b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</a:rPr>
              <a:t>е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rish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lozim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bu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tadbirni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b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</a:rPr>
              <a:t>е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mor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mustaqil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nafas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olgunga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qadar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yoki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biologik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o‘lim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alomatlari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paydo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bulguncha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davom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etiriladi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Badanni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ishqalash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oyoqlarga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gr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</a:rPr>
              <a:t>е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lka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qo‘yish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qisqa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vaqt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nashatir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spirt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bug‘larini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hidlatish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(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nashatir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spirti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b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</a:rPr>
              <a:t>е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mor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burnidan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kamida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1 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c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</a:rPr>
              <a:t>m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uzoqlikda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shimdirilgan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paxta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yoki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marlidan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xidlattirilishi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shart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aks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holda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spirtning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o‘tkir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hidi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b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</a:rPr>
              <a:t>е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morni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paralich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holatiga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olib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k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</a:rPr>
              <a:t>е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lishi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mumkin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)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zaharlanish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oqibatlarini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tugatishga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imkon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b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</a:rPr>
              <a:t>е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radi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60100" y="424333"/>
            <a:ext cx="4991879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15"/>
              </a:lnSpc>
              <a:spcAft>
                <a:spcPts val="1200"/>
              </a:spcAft>
            </a:pP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Birinchi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yordam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Andijon shahar tez tibbiy yordam bo'limi shifokorlariga tibbiyot qutilari  topshirildi - Dary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1340768"/>
            <a:ext cx="4032448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946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968"/>
            <a:ext cx="12192000" cy="1037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11824" y="114796"/>
            <a:ext cx="31683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Davolash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ru-RU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9336" y="1052336"/>
            <a:ext cx="950505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</a:rPr>
              <a:t>е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mor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toza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hududga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olib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chiqilgach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yuqori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partsial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bosimdagi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 (1.5-2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atm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toza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kislarod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bilan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b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</a:rPr>
              <a:t>е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mor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nafas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oldiriladi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Talvasa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psixologik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shokning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oldini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olish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uchun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n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</a:rPr>
              <a:t>е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ytrol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</a:rPr>
              <a:t>е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ptiklardan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mushaklar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orasiga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1-3 ml 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2.5%li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aminazinni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5 ml 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0.5%li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stirillangan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navokain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bilan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aralashmasi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yuboriladi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Nafas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olishning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buzilishida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10 ml.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dan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2.4% li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eufillin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eritmasi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v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</a:rPr>
              <a:t>е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nadan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takroriy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yuboriladi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Sianozda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ko‘karib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k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</a:rPr>
              <a:t>е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tish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zaharlanishning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birinchi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soatida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v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</a:rPr>
              <a:t>е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nadan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glyukoza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bilan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birgalikda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5% li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askarbin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kislatasi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(20-30 ml)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yuboriladi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. T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</a:rPr>
              <a:t>е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ri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ostiga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10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birlik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insulin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bilan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birga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, v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</a:rPr>
              <a:t>е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nadan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tomchi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yo‘li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bilan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200 ml 40% li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glyukoza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eritmasi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, 2% li 50 ml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novakain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eritmasi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, 5% li 500 ml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glyukoza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yuboriladi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.          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 descr="Birinchi yordam ko'rsatish bo'yicha har bir inson bilish zarur bo'lgan 5  ko'nikm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559" y="3899269"/>
            <a:ext cx="2304256" cy="1976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В Самарканде начнут производить автомобили скорой помощи »  Телерадиокомпания СТВ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1268760"/>
            <a:ext cx="2304256" cy="1942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473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14"/>
            <a:ext cx="12192000" cy="109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51384" y="219339"/>
            <a:ext cx="10209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3352" y="1193844"/>
            <a:ext cx="1192864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>
              <a:spcAft>
                <a:spcPts val="1200"/>
              </a:spcAft>
            </a:pP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1.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Darslikdagi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10-mavzuni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o‘qib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tegishli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atamalar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reaksiya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tenglamalarini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yozish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o‘rganish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Darslikning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52-sahifasidagi 11-rasmni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chizish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7188" indent="-357188">
              <a:spcAft>
                <a:spcPts val="1200"/>
              </a:spcAft>
            </a:pP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3. Is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gazining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5,6 l (n.sh.)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hajmi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yonganda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qancha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miqdor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issiqlik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ajralib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chiqadi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Quyidagi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reaksiya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tenglamalarini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tugallang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  KOH+CO</a:t>
            </a:r>
            <a:r>
              <a:rPr lang="en-US" sz="2800" baseline="-25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=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  Mg+CO</a:t>
            </a:r>
            <a:r>
              <a:rPr lang="en-US" sz="2800" baseline="-25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2800" baseline="-25000" dirty="0">
                <a:latin typeface="Arial" panose="020B0604020202020204" pitchFamily="34" charset="0"/>
                <a:ea typeface="Times New Roman" panose="02020603050405020304" pitchFamily="18" charset="0"/>
              </a:rPr>
              <a:t>=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  Na</a:t>
            </a:r>
            <a:r>
              <a:rPr lang="en-US" sz="2800" baseline="-25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CO</a:t>
            </a:r>
            <a:r>
              <a:rPr lang="en-US" sz="2800" baseline="-25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+H</a:t>
            </a:r>
            <a:r>
              <a:rPr lang="en-US" sz="2800" baseline="-25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O+CO</a:t>
            </a:r>
            <a:r>
              <a:rPr lang="en-US" sz="2800" baseline="-25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=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5. “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Qurq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muz”ni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ishlatilish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sohalarini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ayting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jadval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tayyorlang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3933056"/>
            <a:ext cx="2437688" cy="198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70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 flipV="1">
            <a:off x="2063754" y="4286250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2905129" y="436562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192588" y="4365625"/>
            <a:ext cx="449262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340354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7844749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9912354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963029" y="436562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30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29759" y="476673"/>
            <a:ext cx="4246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03512" y="188640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>
                <a:solidFill>
                  <a:srgbClr val="FF0000"/>
                </a:solidFill>
                <a:latin typeface="Times New Roman"/>
                <a:ea typeface="Times New Roman"/>
              </a:rPr>
              <a:t>.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99609" y="1654638"/>
            <a:ext cx="8856984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D13B"/>
              </a:buClr>
              <a:buSzPct val="70000"/>
              <a:buFont typeface="Wingdings" pitchFamily="2" charset="2"/>
              <a:buChar char=""/>
            </a:pPr>
            <a:r>
              <a:rPr lang="ru-RU" alt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2C + O</a:t>
            </a:r>
            <a:r>
              <a:rPr lang="ru-RU" altLang="ru-RU" sz="32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2СО</a:t>
            </a:r>
          </a:p>
          <a:p>
            <a:pPr marL="273050" indent="-2730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D13B"/>
              </a:buClr>
              <a:buSzPct val="70000"/>
              <a:buFont typeface="Wingdings" pitchFamily="2" charset="2"/>
              <a:buChar char=""/>
            </a:pPr>
            <a:r>
              <a:rPr lang="ru-RU" alt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+ O</a:t>
            </a:r>
            <a:r>
              <a:rPr lang="ru-RU" altLang="ru-RU" sz="32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СО</a:t>
            </a:r>
            <a:r>
              <a:rPr lang="ru-RU" altLang="ru-RU" sz="32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73050" indent="-2730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D13B"/>
              </a:buClr>
              <a:buSzPct val="70000"/>
              <a:buFont typeface="Wingdings" pitchFamily="2" charset="2"/>
              <a:buChar char=""/>
            </a:pPr>
            <a:r>
              <a:rPr lang="ru-RU" alt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+ 2H</a:t>
            </a:r>
            <a:r>
              <a:rPr lang="ru-RU" altLang="ru-RU" sz="32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СН</a:t>
            </a:r>
            <a:r>
              <a:rPr lang="ru-RU" altLang="ru-RU" sz="32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73050" indent="-2730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D13B"/>
              </a:buClr>
              <a:buSzPct val="70000"/>
              <a:buFont typeface="Wingdings" pitchFamily="2" charset="2"/>
              <a:buChar char=""/>
            </a:pPr>
            <a:r>
              <a:rPr lang="en-US" alt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+ </a:t>
            </a:r>
            <a:r>
              <a:rPr lang="ru-RU" altLang="ru-RU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ru-RU" alt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СаС</a:t>
            </a:r>
            <a:r>
              <a:rPr lang="ru-RU" altLang="ru-RU" sz="32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73050" indent="-2730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D13B"/>
              </a:buClr>
              <a:buSzPct val="70000"/>
              <a:buFont typeface="Wingdings" pitchFamily="2" charset="2"/>
              <a:buChar char=""/>
            </a:pPr>
            <a:r>
              <a:rPr lang="en-US" alt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alt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+ </a:t>
            </a:r>
            <a:r>
              <a:rPr lang="en-US" alt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altLang="ru-RU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ru-RU" alt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А</a:t>
            </a:r>
            <a:r>
              <a:rPr lang="en-US" alt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ru-RU" altLang="ru-RU" sz="32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alt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altLang="ru-RU" sz="32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73050" indent="-2730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D13B"/>
              </a:buClr>
              <a:buSzPct val="70000"/>
              <a:buFont typeface="Wingdings" pitchFamily="2" charset="2"/>
              <a:buChar char=""/>
            </a:pPr>
            <a:r>
              <a:rPr lang="ru-RU" alt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+ C</a:t>
            </a:r>
            <a:r>
              <a:rPr lang="en-US" alt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ru-RU" alt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=С</a:t>
            </a:r>
            <a:r>
              <a:rPr lang="en-US" alt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ru-RU" alt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ru-RU" altLang="ru-RU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endParaRPr lang="ru-RU" altLang="ru-RU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 indent="-2730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D13B"/>
              </a:buClr>
              <a:buSzPct val="70000"/>
              <a:buFont typeface="Wingdings" pitchFamily="2" charset="2"/>
              <a:buChar char=""/>
            </a:pPr>
            <a:r>
              <a:rPr lang="ru-RU" alt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+ </a:t>
            </a:r>
            <a:r>
              <a:rPr lang="ru-RU" altLang="ru-RU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FeO</a:t>
            </a:r>
            <a:r>
              <a:rPr lang="ru-RU" alt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ru-RU" altLang="ru-RU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ru-RU" alt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ru-RU" altLang="ru-RU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endParaRPr lang="ru-RU" altLang="ru-RU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 indent="-2730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D13B"/>
              </a:buClr>
              <a:buSzPct val="70000"/>
              <a:buFont typeface="Wingdings" pitchFamily="2" charset="2"/>
              <a:buChar char=""/>
            </a:pPr>
            <a:r>
              <a:rPr lang="ru-RU" alt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+ H</a:t>
            </a:r>
            <a:r>
              <a:rPr lang="ru-RU" altLang="ru-RU" sz="32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=</a:t>
            </a:r>
            <a:r>
              <a:rPr lang="en-US" alt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 + </a:t>
            </a:r>
            <a:r>
              <a:rPr lang="en-US" altLang="ru-RU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ru-RU" sz="3200" b="1" baseline="-25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altLang="ru-RU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92180" y="248219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Reaksiyaning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yozilishi</a:t>
            </a:r>
            <a:endParaRPr lang="ru-RU" sz="4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985" y="4573588"/>
            <a:ext cx="1810217" cy="204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483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 flipV="1">
            <a:off x="2063754" y="4286250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2905129" y="436562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192588" y="4365625"/>
            <a:ext cx="449262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340354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7844749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9912354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963029" y="436562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1999" cy="980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29759" y="476673"/>
            <a:ext cx="4246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87689" y="188640"/>
            <a:ext cx="5094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>
                <a:solidFill>
                  <a:srgbClr val="FF0000"/>
                </a:solidFill>
                <a:latin typeface="Times New Roman"/>
                <a:ea typeface="Times New Roman"/>
              </a:rPr>
              <a:t>.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4" name="Picture 2" descr="http://news-mining.ru/userfiles/news/1189_zafiksirovana_rekordnaya_ko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858" y="1823599"/>
            <a:ext cx="3841734" cy="430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799856" y="1988840"/>
            <a:ext cx="65527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Uglerodning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noorganik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birikmalari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tabiatda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keng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tarqalgan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Ko‘plab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minerallar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tog‘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jinslari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havo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tarkibidagi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karbo</a:t>
            </a: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­­nat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angidrid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tarzida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uchraydi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r>
              <a:rPr lang="en-US" sz="4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99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 flipV="1">
            <a:off x="2063754" y="4286250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2905129" y="436562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192588" y="4365625"/>
            <a:ext cx="449262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340354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7844749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9912354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963029" y="436562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299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29759" y="476673"/>
            <a:ext cx="4246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03512" y="188640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>
                <a:solidFill>
                  <a:srgbClr val="FF0000"/>
                </a:solidFill>
                <a:latin typeface="Times New Roman"/>
                <a:ea typeface="Times New Roman"/>
              </a:rPr>
              <a:t>.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7368" y="1400575"/>
            <a:ext cx="11449272" cy="1970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400" marR="12700" indent="288290" algn="just">
              <a:lnSpc>
                <a:spcPct val="113000"/>
              </a:lnSpc>
            </a:pPr>
            <a:r>
              <a:rPr lang="ru-RU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Uglerodning</a:t>
            </a:r>
            <a:r>
              <a:rPr lang="ru-RU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noorganik</a:t>
            </a:r>
            <a:r>
              <a:rPr lang="ru-RU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birikma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laridan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ayrimlari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xalq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xo‘jaligining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sohalari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mu­him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xomashyo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­</a:t>
            </a:r>
            <a:endParaRPr lang="ru-RU" sz="3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3688" y="216528"/>
            <a:ext cx="7231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Uglerod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xo‘jaligida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915" y="2870857"/>
            <a:ext cx="4100337" cy="396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656" y="2870857"/>
            <a:ext cx="2052646" cy="1926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670" y="4852124"/>
            <a:ext cx="2001253" cy="202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80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 flipV="1">
            <a:off x="2063754" y="4286250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2905129" y="436562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192588" y="4365625"/>
            <a:ext cx="449262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340354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7844749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9912354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963029" y="436562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138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29759" y="476673"/>
            <a:ext cx="4246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03512" y="188640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>
                <a:solidFill>
                  <a:srgbClr val="FF0000"/>
                </a:solidFill>
                <a:latin typeface="Times New Roman"/>
                <a:ea typeface="Times New Roman"/>
              </a:rPr>
              <a:t>.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9711" y="1528338"/>
            <a:ext cx="63503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</a:t>
            </a:r>
            <a:r>
              <a:rPr lang="en-US" sz="36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Ulardan</a:t>
            </a: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eng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muhimlari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uglerodning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vodorod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hosil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qilgan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birikmalari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uglevodorodlar</a:t>
            </a:r>
            <a:r>
              <a:rPr lang="en-US" sz="3600" b="1" u="sng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deb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ataladi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ular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turlicha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tarkibga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ega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bo‘ladi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r>
              <a:rPr lang="en-US" sz="36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lang="en-US" sz="3600" b="1" i="1" dirty="0">
              <a:solidFill>
                <a:srgbClr val="0070C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just"/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Biz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ularni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organik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kimyo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kursida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o‘rganamiz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1504" y="49273"/>
            <a:ext cx="9721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Uglerodning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organik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birik­malarisiz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inson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hayotini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tasavvur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qilish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qiyin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090782"/>
              </p:ext>
            </p:extLst>
          </p:nvPr>
        </p:nvGraphicFramePr>
        <p:xfrm>
          <a:off x="6840322" y="1484784"/>
          <a:ext cx="5012450" cy="5174471"/>
        </p:xfrm>
        <a:graphic>
          <a:graphicData uri="http://schemas.openxmlformats.org/drawingml/2006/table">
            <a:tbl>
              <a:tblPr/>
              <a:tblGrid>
                <a:gridCol w="9240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86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197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0649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T/r</a:t>
                      </a:r>
                      <a:endParaRPr lang="en-US" sz="24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576" marR="42576" marT="38807" marB="38807" anchor="ctr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Formulasi</a:t>
                      </a:r>
                      <a:endParaRPr lang="en-US" sz="24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807" marR="42576" marT="38807" marB="38807" anchor="ctr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Nomi</a:t>
                      </a:r>
                    </a:p>
                  </a:txBody>
                  <a:tcPr marL="38807" marR="42576" marT="38807" marB="38807" anchor="ctr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37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70C0"/>
                          </a:solidFill>
                          <a:effectLst/>
                        </a:rPr>
                        <a:t>1</a:t>
                      </a:r>
                    </a:p>
                  </a:txBody>
                  <a:tcPr marL="42576" marR="42576" marT="38807" marB="38807" anchor="ctr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sz="2400" b="1" baseline="-25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07" marR="42576" marT="38807" marB="38807" anchor="ctr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Metan</a:t>
                      </a:r>
                      <a:endParaRPr lang="en-US" sz="24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07" marR="42576" marT="38807" marB="38807" anchor="ctr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37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</a:p>
                  </a:txBody>
                  <a:tcPr marL="42576" marR="42576" marT="38807" marB="38807" anchor="ctr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400" b="1" baseline="-25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400" b="1" baseline="-25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07" marR="42576" marT="38807" marB="38807" anchor="ctr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Etan</a:t>
                      </a:r>
                    </a:p>
                  </a:txBody>
                  <a:tcPr marL="38807" marR="42576" marT="38807" marB="38807" anchor="ctr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37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70C0"/>
                          </a:solidFill>
                          <a:effectLst/>
                        </a:rPr>
                        <a:t>3</a:t>
                      </a:r>
                    </a:p>
                  </a:txBody>
                  <a:tcPr marL="42576" marR="42576" marT="38807" marB="38807" anchor="ctr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400" b="1" baseline="-25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400" b="1" baseline="-25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4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07" marR="42576" marT="38807" marB="38807" anchor="ctr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Propan</a:t>
                      </a:r>
                      <a:endParaRPr lang="en-US" sz="24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07" marR="42576" marT="38807" marB="38807" anchor="ctr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37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70C0"/>
                          </a:solidFill>
                          <a:effectLst/>
                        </a:rPr>
                        <a:t>4</a:t>
                      </a:r>
                    </a:p>
                  </a:txBody>
                  <a:tcPr marL="42576" marR="42576" marT="38807" marB="38807" anchor="ctr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400" b="1" baseline="-25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400" b="1" baseline="-25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4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07" marR="42576" marT="38807" marB="38807" anchor="ctr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Butan</a:t>
                      </a:r>
                      <a:endParaRPr lang="en-US" sz="24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07" marR="42576" marT="38807" marB="38807" anchor="ctr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37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70C0"/>
                          </a:solidFill>
                          <a:effectLst/>
                        </a:rPr>
                        <a:t>5</a:t>
                      </a:r>
                    </a:p>
                  </a:txBody>
                  <a:tcPr marL="42576" marR="42576" marT="38807" marB="38807" anchor="ctr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400" b="1" baseline="-25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400" b="1" baseline="-25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24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07" marR="42576" marT="38807" marB="38807" anchor="ctr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Pentan</a:t>
                      </a:r>
                      <a:endParaRPr lang="en-US" sz="24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07" marR="42576" marT="38807" marB="38807" anchor="ctr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37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70C0"/>
                          </a:solidFill>
                          <a:effectLst/>
                        </a:rPr>
                        <a:t>6</a:t>
                      </a:r>
                    </a:p>
                  </a:txBody>
                  <a:tcPr marL="42576" marR="42576" marT="38807" marB="38807" anchor="ctr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400" b="1" baseline="-25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400" b="1" baseline="-25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24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07" marR="42576" marT="38807" marB="38807" anchor="ctr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Geksan</a:t>
                      </a:r>
                      <a:endParaRPr lang="en-US" sz="24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07" marR="42576" marT="38807" marB="38807" anchor="ctr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37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70C0"/>
                          </a:solidFill>
                          <a:effectLst/>
                        </a:rPr>
                        <a:t>7</a:t>
                      </a:r>
                    </a:p>
                  </a:txBody>
                  <a:tcPr marL="42576" marR="42576" marT="38807" marB="38807" anchor="ctr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400" b="1" baseline="-250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24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400" b="1" baseline="-250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2400" b="1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07" marR="42576" marT="38807" marB="38807" anchor="ctr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Geptan</a:t>
                      </a:r>
                      <a:endParaRPr lang="en-US" sz="24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07" marR="42576" marT="38807" marB="38807" anchor="ctr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37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70C0"/>
                          </a:solidFill>
                          <a:effectLst/>
                        </a:rPr>
                        <a:t>8</a:t>
                      </a:r>
                    </a:p>
                  </a:txBody>
                  <a:tcPr marL="42576" marR="42576" marT="38807" marB="38807" anchor="ctr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400" b="1" baseline="-250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24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400" b="1" baseline="-250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400" b="1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07" marR="42576" marT="38807" marB="38807" anchor="ctr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Oktan</a:t>
                      </a:r>
                      <a:endParaRPr lang="en-US" sz="24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07" marR="42576" marT="38807" marB="38807" anchor="ctr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37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70C0"/>
                          </a:solidFill>
                          <a:effectLst/>
                        </a:rPr>
                        <a:t>9</a:t>
                      </a:r>
                    </a:p>
                  </a:txBody>
                  <a:tcPr marL="42576" marR="42576" marT="38807" marB="38807" anchor="ctr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400" b="1" baseline="-250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24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400" b="1" baseline="-250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2400" b="1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07" marR="42576" marT="38807" marB="38807" anchor="ctr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Nonan</a:t>
                      </a:r>
                      <a:endParaRPr lang="en-US" sz="24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07" marR="42576" marT="38807" marB="38807" anchor="ctr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7761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70C0"/>
                          </a:solidFill>
                          <a:effectLst/>
                        </a:rPr>
                        <a:t>10</a:t>
                      </a:r>
                    </a:p>
                  </a:txBody>
                  <a:tcPr marL="42576" marR="42576" marT="38807" marB="38807" anchor="ctr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400" b="1" baseline="-250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24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400" b="1" baseline="-250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2400" b="1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07" marR="42576" marT="38807" marB="38807" anchor="ctr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Dekan</a:t>
                      </a:r>
                      <a:endParaRPr lang="en-US" sz="24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07" marR="42576" marT="38807" marB="38807" anchor="ctr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892676" y="-523458"/>
            <a:ext cx="184731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  <a:p>
            <a:pPr eaLnBrk="0" hangingPunct="0"/>
            <a:r>
              <a:rPr lang="ru-RU" altLang="ru-RU" sz="1000">
                <a:solidFill>
                  <a:srgbClr val="333333"/>
                </a:solidFill>
                <a:latin typeface="Helvetica Neue"/>
              </a:rPr>
              <a:t/>
            </a:r>
            <a:br>
              <a:rPr lang="ru-RU" altLang="ru-RU" sz="1000">
                <a:solidFill>
                  <a:srgbClr val="333333"/>
                </a:solidFill>
                <a:latin typeface="Helvetica Neue"/>
              </a:rPr>
            </a:br>
            <a:endParaRPr lang="ru-RU" altLang="ru-RU" sz="800"/>
          </a:p>
          <a:p>
            <a:pPr eaLnBrk="0" hangingPunct="0"/>
            <a:r>
              <a:rPr lang="ru-RU" altLang="ru-RU" sz="1000">
                <a:solidFill>
                  <a:srgbClr val="333333"/>
                </a:solidFill>
                <a:latin typeface="Helvetica Neue"/>
              </a:rPr>
              <a:t/>
            </a:r>
            <a:br>
              <a:rPr lang="ru-RU" altLang="ru-RU" sz="1000">
                <a:solidFill>
                  <a:srgbClr val="333333"/>
                </a:solidFill>
                <a:latin typeface="Helvetica Neue"/>
              </a:rPr>
            </a:br>
            <a:endParaRPr lang="ru-RU" altLang="ru-RU" sz="800"/>
          </a:p>
          <a:p>
            <a:pPr eaLnBrk="0" hangingPunct="0"/>
            <a:r>
              <a:rPr lang="ru-RU" altLang="ru-RU" sz="1000">
                <a:solidFill>
                  <a:srgbClr val="333333"/>
                </a:solidFill>
                <a:latin typeface="Helvetica Neue"/>
              </a:rPr>
              <a:t/>
            </a:r>
            <a:br>
              <a:rPr lang="ru-RU" altLang="ru-RU" sz="1000">
                <a:solidFill>
                  <a:srgbClr val="333333"/>
                </a:solidFill>
                <a:latin typeface="Helvetica Neue"/>
              </a:rPr>
            </a:br>
            <a:endParaRPr lang="ru-RU" altLang="ru-RU" sz="800"/>
          </a:p>
          <a:p>
            <a:pPr eaLnBrk="0" hangingPunct="0"/>
            <a:r>
              <a:rPr lang="ru-RU" altLang="ru-RU" sz="1000">
                <a:solidFill>
                  <a:srgbClr val="333333"/>
                </a:solidFill>
                <a:latin typeface="Helvetica Neue"/>
              </a:rPr>
              <a:t/>
            </a:r>
            <a:br>
              <a:rPr lang="ru-RU" altLang="ru-RU" sz="1000">
                <a:solidFill>
                  <a:srgbClr val="333333"/>
                </a:solidFill>
                <a:latin typeface="Helvetica Neue"/>
              </a:rPr>
            </a:br>
            <a:endParaRPr lang="ru-RU" altLang="ru-RU" sz="800"/>
          </a:p>
          <a:p>
            <a:pPr eaLnBrk="0" hangingPunct="0"/>
            <a:r>
              <a:rPr lang="ru-RU" altLang="ru-RU" sz="1000">
                <a:solidFill>
                  <a:srgbClr val="333333"/>
                </a:solidFill>
                <a:latin typeface="Helvetica Neue"/>
              </a:rPr>
              <a:t/>
            </a:r>
            <a:br>
              <a:rPr lang="ru-RU" altLang="ru-RU" sz="1000">
                <a:solidFill>
                  <a:srgbClr val="333333"/>
                </a:solidFill>
                <a:latin typeface="Helvetica Neue"/>
              </a:rPr>
            </a:br>
            <a:endParaRPr lang="ru-RU" altLang="ru-RU" sz="800"/>
          </a:p>
          <a:p>
            <a:pPr eaLnBrk="0" hangingPunct="0"/>
            <a:r>
              <a:rPr lang="ru-RU" altLang="ru-RU" sz="1000">
                <a:solidFill>
                  <a:srgbClr val="333333"/>
                </a:solidFill>
                <a:latin typeface="Helvetica Neue"/>
              </a:rPr>
              <a:t/>
            </a:r>
            <a:br>
              <a:rPr lang="ru-RU" altLang="ru-RU" sz="1000">
                <a:solidFill>
                  <a:srgbClr val="333333"/>
                </a:solidFill>
                <a:latin typeface="Helvetica Neue"/>
              </a:rPr>
            </a:br>
            <a:endParaRPr lang="ru-RU" altLang="ru-RU" sz="800"/>
          </a:p>
          <a:p>
            <a:pPr eaLnBrk="0" hangingPunct="0"/>
            <a:r>
              <a:rPr lang="ru-RU" altLang="ru-RU" sz="1000">
                <a:solidFill>
                  <a:srgbClr val="333333"/>
                </a:solidFill>
                <a:latin typeface="Helvetica Neue"/>
              </a:rPr>
              <a:t/>
            </a:r>
            <a:br>
              <a:rPr lang="ru-RU" altLang="ru-RU" sz="1000">
                <a:solidFill>
                  <a:srgbClr val="333333"/>
                </a:solidFill>
                <a:latin typeface="Helvetica Neue"/>
              </a:rPr>
            </a:br>
            <a:endParaRPr lang="ru-RU" altLang="ru-RU" sz="800"/>
          </a:p>
          <a:p>
            <a:pPr eaLnBrk="0" hangingPunct="0"/>
            <a:r>
              <a:rPr lang="ru-RU" altLang="ru-RU" sz="1000">
                <a:solidFill>
                  <a:srgbClr val="333333"/>
                </a:solidFill>
                <a:latin typeface="Helvetica Neue"/>
              </a:rPr>
              <a:t/>
            </a:r>
            <a:br>
              <a:rPr lang="ru-RU" altLang="ru-RU" sz="1000">
                <a:solidFill>
                  <a:srgbClr val="333333"/>
                </a:solidFill>
                <a:latin typeface="Helvetica Neue"/>
              </a:rPr>
            </a:br>
            <a:endParaRPr lang="ru-RU" altLang="ru-RU" sz="800"/>
          </a:p>
          <a:p>
            <a:pPr eaLnBrk="0" hangingPunct="0"/>
            <a:r>
              <a:rPr lang="ru-RU" altLang="ru-RU" sz="1000">
                <a:solidFill>
                  <a:srgbClr val="333333"/>
                </a:solidFill>
                <a:latin typeface="Helvetica Neue"/>
              </a:rPr>
              <a:t/>
            </a:r>
            <a:br>
              <a:rPr lang="ru-RU" altLang="ru-RU" sz="1000">
                <a:solidFill>
                  <a:srgbClr val="333333"/>
                </a:solidFill>
                <a:latin typeface="Helvetica Neue"/>
              </a:rPr>
            </a:br>
            <a:endParaRPr lang="ru-RU" altLang="ru-RU" sz="800"/>
          </a:p>
          <a:p>
            <a:pPr eaLnBrk="0" hangingPunct="0"/>
            <a:r>
              <a:rPr lang="ru-RU" altLang="ru-RU" sz="1000">
                <a:solidFill>
                  <a:srgbClr val="333333"/>
                </a:solidFill>
                <a:latin typeface="Helvetica Neue"/>
              </a:rPr>
              <a:t/>
            </a:r>
            <a:br>
              <a:rPr lang="ru-RU" altLang="ru-RU" sz="1000">
                <a:solidFill>
                  <a:srgbClr val="333333"/>
                </a:solidFill>
                <a:latin typeface="Helvetica Neue"/>
              </a:rPr>
            </a:br>
            <a:endParaRPr lang="ru-RU" altLang="ru-RU" sz="800"/>
          </a:p>
          <a:p>
            <a:pPr eaLnBrk="0" hangingPunct="0"/>
            <a:r>
              <a:rPr lang="ru-RU" altLang="ru-RU" sz="1000">
                <a:solidFill>
                  <a:srgbClr val="333333"/>
                </a:solidFill>
                <a:latin typeface="Helvetica Neue"/>
              </a:rPr>
              <a:t/>
            </a:r>
            <a:br>
              <a:rPr lang="ru-RU" altLang="ru-RU" sz="1000">
                <a:solidFill>
                  <a:srgbClr val="333333"/>
                </a:solidFill>
                <a:latin typeface="Helvetica Neue"/>
              </a:rPr>
            </a:br>
            <a:endParaRPr lang="ru-RU" altLang="ru-RU" sz="800"/>
          </a:p>
          <a:p>
            <a:pPr eaLnBrk="0" hangingPunct="0"/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480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 flipV="1">
            <a:off x="2063754" y="4286250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2905129" y="436562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192588" y="4365625"/>
            <a:ext cx="449262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340354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7844749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9912354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963029" y="436562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105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29759" y="476673"/>
            <a:ext cx="4246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03512" y="188640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>
                <a:solidFill>
                  <a:srgbClr val="FF0000"/>
                </a:solidFill>
                <a:latin typeface="Times New Roman"/>
                <a:ea typeface="Times New Roman"/>
              </a:rPr>
              <a:t>.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0059" y="1977926"/>
            <a:ext cx="104719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uglerod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(II)-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                       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C=O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uglerod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(IV)-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</a:t>
            </a:r>
            <a:r>
              <a:rPr lang="en-US" sz="36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O=C=O</a:t>
            </a:r>
            <a:endParaRPr lang="ru-RU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833" y="199674"/>
            <a:ext cx="8936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Uglerod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607" y="2397251"/>
            <a:ext cx="3235675" cy="22366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8" y="2636913"/>
            <a:ext cx="3724593" cy="27081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92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 flipV="1">
            <a:off x="2063754" y="4286250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2905129" y="436562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192588" y="4365625"/>
            <a:ext cx="449262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340354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7844749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9912354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963029" y="436562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90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29759" y="476673"/>
            <a:ext cx="4246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03512" y="188640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>
                <a:solidFill>
                  <a:srgbClr val="FF0000"/>
                </a:solidFill>
                <a:latin typeface="Times New Roman"/>
                <a:ea typeface="Times New Roman"/>
              </a:rPr>
              <a:t>.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16" y="1412776"/>
            <a:ext cx="4657725" cy="4615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62941" y="1916832"/>
            <a:ext cx="686570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Uglerod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(II)-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(is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gazi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 –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rangsiz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hidsiz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o‘ta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zaharli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havodan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yengil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suvda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eriydigan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gaz.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Befarq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oksid­lar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sinfiga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mansub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80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 flipV="1">
            <a:off x="2063754" y="4286250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2905129" y="436562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192588" y="4365625"/>
            <a:ext cx="449262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340354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7844749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9912354" y="434657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963029" y="4365625"/>
            <a:ext cx="449263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327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29759" y="476673"/>
            <a:ext cx="4246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03512" y="188640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>
                <a:solidFill>
                  <a:srgbClr val="FF0000"/>
                </a:solidFill>
                <a:latin typeface="Times New Roman"/>
                <a:ea typeface="Times New Roman"/>
              </a:rPr>
              <a:t>.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5400" y="1516054"/>
            <a:ext cx="10801200" cy="4916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indent="288290" algn="just">
              <a:lnSpc>
                <a:spcPct val="118000"/>
              </a:lnSpc>
            </a:pP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Uglerod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(II)-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oksid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uglerod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(IV)-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oksidning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havo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yetishmagan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sharoitda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450°C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dan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yuqori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haroratda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cho‘g‘lanib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turgan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ko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‘­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mir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ta’sirlashishidan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hosil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bo‘ladi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  <a:endParaRPr lang="ru-RU" sz="3200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ts val="1435"/>
              </a:lnSpc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ru-RU" sz="3200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tabLst>
                <a:tab pos="177800" algn="l"/>
                <a:tab pos="139700" algn="l"/>
              </a:tabLst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CO</a:t>
            </a:r>
            <a:r>
              <a:rPr lang="en-US" sz="32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+ C = 2CO	–160	kJ</a:t>
            </a:r>
            <a:endParaRPr lang="ru-RU" sz="3200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ts val="510"/>
              </a:lnSpc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ru-RU" sz="3200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5400" indent="288290" algn="just">
              <a:lnSpc>
                <a:spcPct val="107000"/>
              </a:lnSpc>
            </a:pP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Havoda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kislorodda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uglerod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(II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)-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oksid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moviy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rang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alanga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hosil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qilib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yonadi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  <a:endParaRPr lang="ru-RU" sz="3200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ts val="1665"/>
              </a:lnSpc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ru-RU" sz="3200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tabLst>
                <a:tab pos="165100" algn="l"/>
                <a:tab pos="139700" algn="l"/>
              </a:tabLst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2CO +O</a:t>
            </a:r>
            <a:r>
              <a:rPr lang="en-US" sz="32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= 2CO</a:t>
            </a:r>
            <a:r>
              <a:rPr lang="en-US" sz="32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+ 572	kJ</a:t>
            </a:r>
            <a:endParaRPr lang="ru-RU" sz="3200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2397" y="262203"/>
            <a:ext cx="8601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Uglerod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(II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)-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oksidining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olinishi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80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857</Words>
  <Application>Microsoft Office PowerPoint</Application>
  <PresentationFormat>Широкоэкранный</PresentationFormat>
  <Paragraphs>194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Helvetica Neue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Гулзинат</dc:creator>
  <cp:lastModifiedBy>Учетная запись Майкрософт</cp:lastModifiedBy>
  <cp:revision>97</cp:revision>
  <dcterms:created xsi:type="dcterms:W3CDTF">2020-10-15T06:38:03Z</dcterms:created>
  <dcterms:modified xsi:type="dcterms:W3CDTF">2020-10-22T05:59:06Z</dcterms:modified>
</cp:coreProperties>
</file>