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302" r:id="rId2"/>
    <p:sldId id="299" r:id="rId3"/>
    <p:sldId id="300" r:id="rId4"/>
    <p:sldId id="259" r:id="rId5"/>
    <p:sldId id="286" r:id="rId6"/>
    <p:sldId id="288" r:id="rId7"/>
    <p:sldId id="285" r:id="rId8"/>
    <p:sldId id="289" r:id="rId9"/>
    <p:sldId id="284" r:id="rId10"/>
    <p:sldId id="290" r:id="rId11"/>
    <p:sldId id="294" r:id="rId12"/>
    <p:sldId id="298" r:id="rId13"/>
    <p:sldId id="297" r:id="rId14"/>
    <p:sldId id="292" r:id="rId15"/>
    <p:sldId id="296" r:id="rId16"/>
    <p:sldId id="29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756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6E38628-1236-411D-9FEF-FD28E8519AF9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A76CE6C1-1E73-4BDD-B487-7DA062CAE06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82258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8018433-755E-48CD-A2D0-51EC26381201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1247B16B-0928-41B6-B279-A2B5DB595DB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903273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24C88F9-6342-4653-B7BF-05A2BF24DFBF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08C1B561-1207-4BDF-8496-155C6E127FF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87321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B64DAC7-BFC0-4B32-8E20-5608C2627610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079280FC-159F-4BC3-AB1E-448F525F496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57670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6458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13FECC4-BB78-4887-BF70-BDD8B95D3607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8007E1D3-748A-49B4-888C-FE161430A03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9449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D55AF05-F52E-44AF-8AF3-BB4E602D0222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646E45C8-7FFF-4452-AA46-65F1285F5C6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564541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BC69198-12F0-497B-8C7D-7A87E618C5D7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91439DC9-57AB-4C28-A45A-E303DB6EC19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17032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AE0C7CE-1072-4078-8185-2D7055351519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492B986F-8458-465E-A8F1-8604EA7BF95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99539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0372075-C10C-4E09-A199-8F71CE5CDE4E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E6BF7478-1EEF-467D-83FB-E15DD6C57A2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6407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05D2142-ADCF-4BD0-9163-2B683D24CA78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99D06353-2199-4C98-8316-087539CE629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8090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6989306-F49C-4AA7-B61E-241DB122C520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A86B8616-0990-478D-BD26-FC7AAB6EF0D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20065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317D4F2-2C5A-4A95-AE0B-7156D7DFF251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6131A9C3-1917-4C2A-B40E-0336E1F72E0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55143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  <a:endParaRPr lang="ru-RU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  <a:endParaRPr lang="ru-RU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6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6CAE50FD-1E0C-4451-A1F6-94DE9BFC5702}" type="datetimeFigureOut">
              <a:rPr lang="en-US">
                <a:cs typeface="Arial" pitchFamily="34" charset="0"/>
              </a:rPr>
              <a:pPr>
                <a:defRPr/>
              </a:pPr>
              <a:t>10/20/2020</a:t>
            </a:fld>
            <a:endParaRPr lang="en-US"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6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6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131AC78-F6D3-4C47-8A1E-0E96136D8BD2}" type="slidenum">
              <a:rPr lang="en-US" alt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ru-RU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851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6" name="object 5"/>
          <p:cNvSpPr/>
          <p:nvPr/>
        </p:nvSpPr>
        <p:spPr>
          <a:xfrm>
            <a:off x="635001" y="2579688"/>
            <a:ext cx="585788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603450" y="4581128"/>
            <a:ext cx="585787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5" name="object 2"/>
          <p:cNvSpPr txBox="1">
            <a:spLocks/>
          </p:cNvSpPr>
          <p:nvPr/>
        </p:nvSpPr>
        <p:spPr>
          <a:xfrm>
            <a:off x="2208535" y="511175"/>
            <a:ext cx="6981825" cy="1139825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en-US" sz="7200" kern="0" spc="21" dirty="0" err="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endParaRPr lang="uz-Cyrl-UZ" sz="44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11"/>
          <p:cNvSpPr/>
          <p:nvPr/>
        </p:nvSpPr>
        <p:spPr>
          <a:xfrm>
            <a:off x="1042988" y="584200"/>
            <a:ext cx="241300" cy="496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/>
          <p:cNvSpPr/>
          <p:nvPr/>
        </p:nvSpPr>
        <p:spPr>
          <a:xfrm>
            <a:off x="1220788" y="1255713"/>
            <a:ext cx="339725" cy="188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/>
          <p:cNvSpPr/>
          <p:nvPr/>
        </p:nvSpPr>
        <p:spPr>
          <a:xfrm>
            <a:off x="755650" y="1179513"/>
            <a:ext cx="365125" cy="265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15538" y="512763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lang="ru-RU" sz="2396" dirty="0"/>
          </a:p>
          <a:p>
            <a:pPr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chemeClr val="bg1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133" name="object 4"/>
          <p:cNvSpPr txBox="1">
            <a:spLocks noChangeArrowheads="1"/>
          </p:cNvSpPr>
          <p:nvPr/>
        </p:nvSpPr>
        <p:spPr bwMode="auto">
          <a:xfrm>
            <a:off x="1560513" y="2393950"/>
            <a:ext cx="9504684" cy="334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238"/>
              </a:spcBef>
              <a:buNone/>
            </a:pPr>
            <a:r>
              <a:rPr lang="uz-Latn-UZ" altLang="ru-RU" sz="4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ru-RU" sz="4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lang="uz-Latn-UZ" altLang="ru-RU" sz="4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4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Mavzular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kesimida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amaliyotga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yo‘naltirilgan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kompetentlikka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fanlararo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bog‘liqlikka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238"/>
              </a:spcBef>
              <a:buFontTx/>
              <a:buNone/>
            </a:pPr>
            <a:endParaRPr lang="en-US" altLang="ru-RU" sz="5400" b="1" i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58529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2063754" y="4286250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051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192588" y="4365625"/>
            <a:ext cx="449262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40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44749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912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630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1999" cy="1316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39617" y="116633"/>
            <a:ext cx="54297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7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7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03512" y="1502253"/>
            <a:ext cx="86581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Limon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indikatorlar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rangini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o‘zgartiradi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464" y="3245595"/>
            <a:ext cx="9145015" cy="2655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84594" y="2975633"/>
            <a:ext cx="2252663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Lakmus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61757" y="2976377"/>
            <a:ext cx="4214926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Metil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zarg‘oldog‘i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3626" y="5013176"/>
            <a:ext cx="1540655" cy="1432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976683" y="3222105"/>
            <a:ext cx="2664296" cy="356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8234644" y="2975633"/>
            <a:ext cx="2710909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dirty="0">
                <a:solidFill>
                  <a:prstClr val="black"/>
                </a:solidFill>
              </a:rPr>
              <a:t>       </a:t>
            </a:r>
            <a:r>
              <a:rPr lang="en-US" sz="3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Fenoftalin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01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2063754" y="4286250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051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192588" y="4365625"/>
            <a:ext cx="449262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40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44749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912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630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2191999" cy="119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5706" y="188641"/>
            <a:ext cx="85107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3225" marR="337185" algn="ctr"/>
            <a:r>
              <a:rPr lang="en-US" sz="4800" b="1" kern="0" dirty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r>
              <a:rPr lang="tr-TR" sz="4800" b="1" kern="0" dirty="0">
                <a:solidFill>
                  <a:schemeClr val="bg1"/>
                </a:solidFill>
                <a:latin typeface="Times New Roman"/>
                <a:ea typeface="Times New Roman"/>
              </a:rPr>
              <a:t>KIMYOVIY </a:t>
            </a:r>
            <a:r>
              <a:rPr lang="tr-TR" sz="4800" b="1" kern="0" dirty="0">
                <a:solidFill>
                  <a:schemeClr val="bg1"/>
                </a:solidFill>
                <a:latin typeface="Times New Roman"/>
                <a:ea typeface="Times New Roman"/>
              </a:rPr>
              <a:t>ERITMALAR</a:t>
            </a:r>
            <a:endParaRPr lang="ru-RU" sz="4800" b="1" kern="0" dirty="0">
              <a:solidFill>
                <a:schemeClr val="bg1"/>
              </a:solidFill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4480" y="1556792"/>
            <a:ext cx="11521280" cy="405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145" marR="261620" indent="271780" algn="just">
              <a:lnSpc>
                <a:spcPct val="115000"/>
              </a:lnSpc>
            </a:pPr>
            <a:r>
              <a:rPr lang="en-US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</a:t>
            </a:r>
            <a:r>
              <a:rPr lang="tr-TR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Mehmondan </a:t>
            </a:r>
            <a:r>
              <a:rPr lang="tr-TR" sz="3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kelgan oila uy eshigini ochishi bilan </a:t>
            </a:r>
            <a:r>
              <a:rPr lang="en-US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“</a:t>
            </a:r>
            <a:r>
              <a:rPr lang="tr-TR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kasalxona hidi</a:t>
            </a:r>
            <a:r>
              <a:rPr lang="en-US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”</a:t>
            </a:r>
            <a:r>
              <a:rPr lang="tr-TR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 </a:t>
            </a:r>
            <a:r>
              <a:rPr lang="tr-TR" sz="3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his qilishdi. Oila </a:t>
            </a:r>
            <a:r>
              <a:rPr lang="tr-TR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boshlig</a:t>
            </a:r>
            <a:r>
              <a:rPr lang="en-US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‘</a:t>
            </a:r>
            <a:r>
              <a:rPr lang="tr-TR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 bo</a:t>
            </a:r>
            <a:r>
              <a:rPr lang="en-US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‘</a:t>
            </a:r>
            <a:r>
              <a:rPr lang="tr-TR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lgan </a:t>
            </a:r>
            <a:r>
              <a:rPr lang="tr-TR" sz="3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– ota tekshiruv </a:t>
            </a:r>
            <a:r>
              <a:rPr lang="tr-TR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‘</a:t>
            </a:r>
            <a:r>
              <a:rPr lang="tr-TR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tkazdi</a:t>
            </a:r>
            <a:r>
              <a:rPr lang="tr-TR" sz="3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Polda 5 g 5% li spirt eritmasi idishining singan </a:t>
            </a:r>
            <a:r>
              <a:rPr lang="tr-TR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</a:t>
            </a:r>
            <a:r>
              <a:rPr lang="en-US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‘</a:t>
            </a:r>
            <a:r>
              <a:rPr lang="tr-TR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laklari </a:t>
            </a:r>
            <a:r>
              <a:rPr lang="tr-TR" sz="3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yotardi, shkaf tagida esa ikkita </a:t>
            </a:r>
            <a:r>
              <a:rPr lang="tr-TR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</a:t>
            </a:r>
            <a:r>
              <a:rPr lang="en-US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‘</a:t>
            </a:r>
            <a:r>
              <a:rPr lang="tr-TR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polonchilar </a:t>
            </a:r>
            <a:r>
              <a:rPr lang="tr-TR" sz="3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(mushuk va kuchukcha)ning </a:t>
            </a:r>
            <a:r>
              <a:rPr lang="tr-TR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</a:t>
            </a:r>
            <a:r>
              <a:rPr lang="en-US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‘</a:t>
            </a:r>
            <a:r>
              <a:rPr lang="tr-TR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zlari miltillardi</a:t>
            </a:r>
            <a:r>
              <a:rPr lang="tr-TR" sz="3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Ota </a:t>
            </a:r>
            <a:r>
              <a:rPr lang="tr-TR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</a:t>
            </a:r>
            <a:r>
              <a:rPr lang="en-US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‘</a:t>
            </a:r>
            <a:r>
              <a:rPr lang="tr-TR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lib o</a:t>
            </a:r>
            <a:r>
              <a:rPr lang="en-US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‘</a:t>
            </a:r>
            <a:r>
              <a:rPr lang="tr-TR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tgan </a:t>
            </a:r>
            <a:r>
              <a:rPr lang="tr-TR" sz="3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futbol </a:t>
            </a:r>
            <a:r>
              <a:rPr lang="tr-TR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‘</a:t>
            </a:r>
            <a:r>
              <a:rPr lang="tr-TR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yini </a:t>
            </a:r>
            <a:r>
              <a:rPr lang="tr-TR" sz="3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1:1 hisob bilan tugaganini </a:t>
            </a:r>
            <a:r>
              <a:rPr lang="tr-TR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</a:t>
            </a:r>
            <a:r>
              <a:rPr lang="en-US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’</a:t>
            </a:r>
            <a:r>
              <a:rPr lang="tr-TR" sz="32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lon </a:t>
            </a:r>
            <a:r>
              <a:rPr lang="tr-TR" sz="3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qilib, hammasini tinchlik bilan hal qildi.</a:t>
            </a:r>
            <a:endParaRPr lang="ru-RU" sz="32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47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2063754" y="4286250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051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192588" y="4365625"/>
            <a:ext cx="449262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40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44749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912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630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1999" cy="1236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22468" y="36600"/>
            <a:ext cx="65391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7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9415" y="1532630"/>
            <a:ext cx="10513168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145" marR="1040765" indent="271780" algn="ctr">
              <a:lnSpc>
                <a:spcPct val="115000"/>
              </a:lnSpc>
              <a:spcBef>
                <a:spcPts val="665"/>
              </a:spcBef>
            </a:pPr>
            <a:r>
              <a:rPr lang="tr-TR" sz="32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Necha </a:t>
            </a:r>
            <a:r>
              <a:rPr lang="tr-TR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gramm yod va necha gramm spirt uyda 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“</a:t>
            </a:r>
            <a:r>
              <a:rPr lang="tr-TR" sz="32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kasalxona hidi</a:t>
            </a:r>
            <a:r>
              <a:rPr lang="en-US" sz="32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”</a:t>
            </a:r>
            <a:r>
              <a:rPr lang="tr-TR" sz="32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tr-TR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chiqishiga sabab </a:t>
            </a:r>
            <a:r>
              <a:rPr lang="tr-TR" sz="32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</a:t>
            </a:r>
            <a:r>
              <a:rPr lang="en-US" sz="32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‘</a:t>
            </a:r>
            <a:r>
              <a:rPr lang="tr-TR" sz="32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lganligini </a:t>
            </a:r>
            <a:r>
              <a:rPr lang="tr-TR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aniqlang.</a:t>
            </a:r>
            <a:endParaRPr lang="ru-RU" sz="32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221" y="4241764"/>
            <a:ext cx="3312367" cy="2418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5516" y="4241763"/>
            <a:ext cx="1816100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347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2063754" y="4286250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051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192588" y="4365625"/>
            <a:ext cx="449262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40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44749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912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630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266"/>
            <a:ext cx="12191999" cy="1398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76400" y="260649"/>
            <a:ext cx="8991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2905127" y="2348881"/>
            <a:ext cx="700722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iod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)=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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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0,05·5=0,025 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  <a:p>
            <a:r>
              <a:rPr lang="en-US" dirty="0"/>
              <a:t> </a:t>
            </a:r>
            <a:endParaRPr lang="ru-RU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676401" y="-322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783632" y="3210654"/>
            <a:ext cx="6984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m(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)=m- m= 5-0,025= 4,75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48401" y="4869161"/>
            <a:ext cx="3999813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Javob:</a:t>
            </a:r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0,025  </a:t>
            </a:r>
            <a:r>
              <a:rPr lang="en-US" sz="4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iod</a:t>
            </a:r>
            <a:endParaRPr lang="en-US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B050"/>
                </a:solidFill>
              </a:rPr>
              <a:t>                             </a:t>
            </a:r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4,75   </a:t>
            </a:r>
            <a:r>
              <a:rPr lang="en-US" sz="4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7237" y="1578972"/>
            <a:ext cx="116830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</a:t>
            </a:r>
            <a:r>
              <a:rPr lang="tr-TR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</a:t>
            </a:r>
            <a:r>
              <a:rPr lang="tr-TR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echa gramm yod va necha gramm spirt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tr-TR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hidi  chiq</a:t>
            </a:r>
            <a:r>
              <a:rPr lang="en-US" sz="32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di?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96093" y="94645"/>
            <a:ext cx="60579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</a:t>
            </a:r>
            <a:endParaRPr lang="ru-RU" sz="7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47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2063754" y="4286250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051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192588" y="4365625"/>
            <a:ext cx="449262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40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44749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912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630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1307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84058" y="248295"/>
            <a:ext cx="83529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kern="0" dirty="0">
                <a:solidFill>
                  <a:schemeClr val="bg1"/>
                </a:solidFill>
                <a:latin typeface="Times New Roman"/>
                <a:ea typeface="Times New Roman"/>
              </a:rPr>
              <a:t>  </a:t>
            </a:r>
            <a:r>
              <a:rPr lang="tr-TR" sz="4800" b="1" kern="0" dirty="0">
                <a:solidFill>
                  <a:schemeClr val="bg1"/>
                </a:solidFill>
                <a:latin typeface="Times New Roman"/>
                <a:ea typeface="Times New Roman"/>
              </a:rPr>
              <a:t>KIMYOVIY </a:t>
            </a:r>
            <a:r>
              <a:rPr lang="tr-TR" sz="4800" b="1" kern="0" dirty="0">
                <a:solidFill>
                  <a:schemeClr val="bg1"/>
                </a:solidFill>
                <a:latin typeface="Times New Roman"/>
                <a:ea typeface="Times New Roman"/>
              </a:rPr>
              <a:t>ERITMALAR</a:t>
            </a:r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368" y="1555964"/>
            <a:ext cx="11377264" cy="4590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145" marR="294005" indent="271780" algn="just">
              <a:lnSpc>
                <a:spcPct val="115000"/>
              </a:lnSpc>
              <a:spcBef>
                <a:spcPts val="250"/>
              </a:spcBef>
              <a:tabLst>
                <a:tab pos="1114425" algn="l"/>
                <a:tab pos="3164205" algn="l"/>
              </a:tabLst>
            </a:pP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tr-TR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Kimyoviy </a:t>
            </a:r>
            <a:r>
              <a:rPr lang="tr-TR" sz="3600" b="1" spc="165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tr-TR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bilimning </a:t>
            </a:r>
            <a:r>
              <a:rPr lang="tr-TR" sz="3600" b="1" spc="17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tr-TR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muhimligini	</a:t>
            </a:r>
            <a:r>
              <a:rPr lang="tr-TR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</a:t>
            </a:r>
            <a:r>
              <a:rPr lang="en-US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‘</a:t>
            </a:r>
            <a:r>
              <a:rPr lang="tr-TR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rsatish</a:t>
            </a:r>
            <a:r>
              <a:rPr lang="en-US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tr-TR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maqsadida</a:t>
            </a:r>
            <a:r>
              <a:rPr lang="tr-TR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kimyo fani </a:t>
            </a:r>
            <a:r>
              <a:rPr lang="tr-TR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‘</a:t>
            </a:r>
            <a:r>
              <a:rPr lang="tr-TR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qituvchisi dorixonaga</a:t>
            </a:r>
            <a:r>
              <a:rPr lang="en-US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tr-TR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ekskursiyaga </a:t>
            </a:r>
            <a:r>
              <a:rPr lang="tr-TR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borgan </a:t>
            </a:r>
            <a:r>
              <a:rPr lang="tr-TR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‘</a:t>
            </a:r>
            <a:r>
              <a:rPr lang="tr-TR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quvchilarga </a:t>
            </a:r>
            <a:r>
              <a:rPr lang="tr-TR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shisha idishlar bilan ishlayotgan</a:t>
            </a:r>
            <a:r>
              <a:rPr lang="tr-TR" sz="3600" b="1" spc="-15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tr-TR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ayolni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tr-TR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</a:t>
            </a:r>
            <a:r>
              <a:rPr lang="en-US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‘</a:t>
            </a:r>
            <a:r>
              <a:rPr lang="tr-TR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rsatib</a:t>
            </a:r>
            <a:r>
              <a:rPr lang="tr-TR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uning </a:t>
            </a:r>
            <a:r>
              <a:rPr lang="tr-TR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bor </a:t>
            </a:r>
            <a:r>
              <a:rPr lang="tr-TR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kislotasining </a:t>
            </a:r>
            <a:r>
              <a:rPr lang="tr-TR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5% </a:t>
            </a:r>
            <a:r>
              <a:rPr lang="tr-TR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li spirtdagi eritmasini tayyorlayotganini aytdi va bolalarga 10 daqiqada yechish uchun masala berdi.</a:t>
            </a:r>
            <a:endParaRPr lang="ru-RU" sz="36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5299491"/>
            <a:ext cx="1736721" cy="1544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347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2063754" y="4286250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051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192588" y="4365625"/>
            <a:ext cx="449262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40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44749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912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630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1484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666160" y="146858"/>
            <a:ext cx="60302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7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11424" y="1988840"/>
            <a:ext cx="922556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145" marR="262255" indent="271780" algn="ctr">
              <a:lnSpc>
                <a:spcPct val="113000"/>
              </a:lnSpc>
              <a:spcBef>
                <a:spcPts val="35"/>
              </a:spcBef>
              <a:spcAft>
                <a:spcPts val="105"/>
              </a:spcAft>
            </a:pPr>
            <a:r>
              <a:rPr lang="tr-TR" sz="4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Bor kislotasining 5 % li spirtdagi eritmasini </a:t>
            </a:r>
            <a:r>
              <a:rPr lang="tr-TR" sz="40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tay</a:t>
            </a:r>
            <a:r>
              <a:rPr lang="en-US" sz="40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</a:t>
            </a:r>
            <a:r>
              <a:rPr lang="tr-TR" sz="40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orlash </a:t>
            </a:r>
            <a:r>
              <a:rPr lang="tr-TR" sz="4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 spirtning 96 % li eritmasidan foydalanilgan </a:t>
            </a:r>
            <a:r>
              <a:rPr lang="tr-TR" sz="40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</a:t>
            </a:r>
            <a:r>
              <a:rPr lang="en-US" sz="40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‘</a:t>
            </a:r>
            <a:r>
              <a:rPr lang="tr-TR" sz="40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lsa</a:t>
            </a:r>
            <a:r>
              <a:rPr lang="tr-TR" sz="4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suvning massa ulushini</a:t>
            </a:r>
            <a:r>
              <a:rPr lang="tr-TR" sz="4000" b="1" spc="-2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tr-TR" sz="4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toping.</a:t>
            </a:r>
            <a:endParaRPr lang="ru-RU" sz="40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0659" y="4479925"/>
            <a:ext cx="1816100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347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2063754" y="4286250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051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192588" y="4365625"/>
            <a:ext cx="449262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40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44749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912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630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1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29759" y="476673"/>
            <a:ext cx="4246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55440" y="184896"/>
            <a:ext cx="102588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t</a:t>
            </a:r>
            <a:r>
              <a:rPr lang="tr-TR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opshiriq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7081" y="1791062"/>
            <a:ext cx="106571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1338" algn="just">
              <a:spcBef>
                <a:spcPts val="1000"/>
              </a:spcBef>
              <a:spcAft>
                <a:spcPts val="1200"/>
              </a:spcAft>
            </a:pP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Qamoqxonada bir mahbus 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ko‘rinmas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siyohda xat yozib tashqariga yuborar edi.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Uning siyohdoni non 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, siyoh 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o‘rniga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sutni ishlatar edi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Qurigandan 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so‘ng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yozuv 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ko‘rinmas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Bu xatni qanday 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yo‘l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bilan 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o‘qisa bo‘lar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 Javobingizni asoslab bering.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954" y="4020666"/>
            <a:ext cx="3456384" cy="280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201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7517" y="5459437"/>
            <a:ext cx="1577069" cy="137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4" name="Прямая соединительная линия 23"/>
          <p:cNvCxnSpPr/>
          <p:nvPr/>
        </p:nvCxnSpPr>
        <p:spPr>
          <a:xfrm flipV="1">
            <a:off x="2063754" y="4286250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051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192588" y="4365625"/>
            <a:ext cx="449262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40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44749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912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630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8"/>
            <a:ext cx="12192000" cy="1344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31504" y="476673"/>
            <a:ext cx="9036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3225" marR="340995" algn="ctr">
              <a:spcBef>
                <a:spcPts val="1075"/>
              </a:spcBef>
            </a:pPr>
            <a:r>
              <a:rPr lang="tr-TR" sz="36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UGLEROD VA UNING BIRIKMALARI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368" y="1340769"/>
            <a:ext cx="11521280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145" marR="260350" indent="271780" algn="just">
              <a:lnSpc>
                <a:spcPct val="115000"/>
              </a:lnSpc>
              <a:spcBef>
                <a:spcPts val="990"/>
              </a:spcBef>
            </a:pP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tr-TR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Mashhur </a:t>
            </a:r>
            <a:r>
              <a:rPr lang="tr-TR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zargar Foskarini qirralangan brilliantlar partiyasini sotib oladi va ularni uyiga yashiradi. Zargarning qimmatbaho mollarga ega </a:t>
            </a:r>
            <a:r>
              <a:rPr lang="tr-TR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</a:t>
            </a:r>
            <a:r>
              <a:rPr lang="en-US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‘</a:t>
            </a:r>
            <a:r>
              <a:rPr lang="tr-TR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lganidan </a:t>
            </a:r>
            <a:r>
              <a:rPr lang="tr-TR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voqif </a:t>
            </a:r>
            <a:r>
              <a:rPr lang="tr-TR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</a:t>
            </a:r>
            <a:r>
              <a:rPr lang="en-US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‘</a:t>
            </a:r>
            <a:r>
              <a:rPr lang="tr-TR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lgan o</a:t>
            </a:r>
            <a:r>
              <a:rPr lang="en-US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‘</a:t>
            </a:r>
            <a:r>
              <a:rPr lang="tr-TR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</a:t>
            </a:r>
            <a:r>
              <a:rPr lang="en-US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‘</a:t>
            </a:r>
            <a:r>
              <a:rPr lang="tr-TR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rilar </a:t>
            </a:r>
            <a:r>
              <a:rPr lang="tr-TR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 brilliantlarni </a:t>
            </a:r>
            <a:r>
              <a:rPr lang="tr-TR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‘</a:t>
            </a:r>
            <a:r>
              <a:rPr lang="tr-TR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</a:t>
            </a:r>
            <a:r>
              <a:rPr lang="en-US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‘</a:t>
            </a:r>
            <a:r>
              <a:rPr lang="tr-TR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irlashga </a:t>
            </a:r>
            <a:r>
              <a:rPr lang="tr-TR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qaror qilishadi. Eng </a:t>
            </a:r>
            <a:r>
              <a:rPr lang="tr-TR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</a:t>
            </a:r>
            <a:r>
              <a:rPr lang="en-US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‘</a:t>
            </a:r>
            <a:r>
              <a:rPr lang="tr-TR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zga ko</a:t>
            </a:r>
            <a:r>
              <a:rPr lang="en-US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‘</a:t>
            </a:r>
            <a:r>
              <a:rPr lang="tr-TR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rinarl</a:t>
            </a:r>
            <a:r>
              <a:rPr lang="en-US" sz="3600" b="1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</a:t>
            </a:r>
            <a:r>
              <a:rPr lang="tr-TR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joyda </a:t>
            </a:r>
            <a:r>
              <a:rPr lang="tr-TR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turganiga qaramasdan, </a:t>
            </a:r>
            <a:r>
              <a:rPr lang="tr-TR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‘</a:t>
            </a:r>
            <a:r>
              <a:rPr lang="tr-TR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</a:t>
            </a:r>
            <a:r>
              <a:rPr lang="en-US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‘</a:t>
            </a:r>
            <a:r>
              <a:rPr lang="tr-TR" sz="36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rilar </a:t>
            </a:r>
            <a:r>
              <a:rPr lang="tr-TR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ustaning uyini qancha ostun – ustun qilishmasin, ular brilliantlarni topa</a:t>
            </a:r>
            <a:r>
              <a:rPr lang="tr-TR" sz="3600" b="1" spc="5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tr-TR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olishmaydi</a:t>
            </a:r>
            <a:r>
              <a:rPr lang="tr-TR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88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2063754" y="4286250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051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192588" y="4365625"/>
            <a:ext cx="449262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40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44749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912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630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1296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29759" y="476673"/>
            <a:ext cx="4246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3352" y="1877784"/>
            <a:ext cx="11305256" cy="2309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145" marR="257175" indent="271780" algn="ctr">
              <a:lnSpc>
                <a:spcPct val="115000"/>
              </a:lnSpc>
              <a:spcBef>
                <a:spcPts val="805"/>
              </a:spcBef>
            </a:pPr>
            <a:r>
              <a:rPr lang="tr-TR" sz="32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“</a:t>
            </a:r>
            <a:r>
              <a:rPr lang="tr-TR" sz="32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Brilliantlarni</a:t>
            </a:r>
            <a:r>
              <a:rPr lang="en-US" sz="32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”</a:t>
            </a:r>
            <a:r>
              <a:rPr lang="tr-TR" sz="32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tr-TR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toping. (</a:t>
            </a:r>
            <a:r>
              <a:rPr lang="tr-TR" sz="32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32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‘</a:t>
            </a:r>
            <a:r>
              <a:rPr lang="tr-TR" sz="32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qituvchi </a:t>
            </a:r>
            <a:r>
              <a:rPr lang="tr-TR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oldindan bir necha dona gidrogel sharchalarini suvli stakanga solib </a:t>
            </a:r>
            <a:r>
              <a:rPr lang="tr-TR" sz="32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</a:t>
            </a:r>
            <a:r>
              <a:rPr lang="en-US" sz="32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‘</a:t>
            </a:r>
            <a:r>
              <a:rPr lang="tr-TR" sz="32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yadi</a:t>
            </a:r>
            <a:r>
              <a:rPr lang="tr-TR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.) Zargar olmosning qanday xossasidan foydalandi?</a:t>
            </a:r>
            <a:endParaRPr lang="ru-RU" sz="32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62388" y="134025"/>
            <a:ext cx="509431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66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Topshiriq</a:t>
            </a:r>
            <a:r>
              <a:rPr lang="tr-TR" i="1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144" y="5257944"/>
            <a:ext cx="1206500" cy="137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700" y="5216209"/>
            <a:ext cx="1511300" cy="139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7359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2063754" y="4286250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051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192588" y="4365625"/>
            <a:ext cx="449262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40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44749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912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630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1999" cy="1175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9336" y="1307638"/>
            <a:ext cx="795004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fotosuratda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Kariatidalar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nomli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haykallar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Afinadagi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Akropolda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2500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Haykallar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marmardan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yasalgan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1980-yillarda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haykallar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Akropoldagi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muzeyga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joylashtirilgan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nusxalari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o‘rnatilgan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haykallar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kislotali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yomg‘irlar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yemirilgan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nordon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sababi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gazini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oksidi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oksidlarini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eritilishi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kislotali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yomg‘irdan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nordonroq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kislotali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b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1252" y="202823"/>
            <a:ext cx="85241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KISLOTALI 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YOMG‘IRLAR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47"/>
          <a:stretch/>
        </p:blipFill>
        <p:spPr bwMode="auto">
          <a:xfrm>
            <a:off x="8289199" y="1428424"/>
            <a:ext cx="3730813" cy="4664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846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2063754" y="4286250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051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192588" y="4365625"/>
            <a:ext cx="449262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40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44749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912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630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340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31504" y="188641"/>
            <a:ext cx="892899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gazlar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havoga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20136" y="1772817"/>
            <a:ext cx="3510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</a:t>
            </a:r>
            <a:endParaRPr lang="ru-RU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697" y="1529409"/>
            <a:ext cx="8798606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149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260648"/>
            <a:ext cx="11593288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9932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2063754" y="4286250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051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192588" y="4365625"/>
            <a:ext cx="449262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40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44749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912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630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1301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47" y="1658173"/>
            <a:ext cx="3822989" cy="4500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8500" y="1322827"/>
            <a:ext cx="79208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Kislotali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yomg‘irning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ta’sirini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marmar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bo‘lagini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sirka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kislotasiga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uksus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soatga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kechaga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solib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tushinish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Sirkaning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kislotali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yomg‘irning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kislotaliligi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Marmar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bo‘lagini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sirkaga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solganimizda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pufakchalar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ajraladi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Eksperementdan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marmarni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Sirkaga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marmar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solinmasdan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/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kun u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sirkadan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quritiladi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20758" y="131740"/>
            <a:ext cx="540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49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2063754" y="4286250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051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192588" y="4365625"/>
            <a:ext cx="449262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40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44749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912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630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1249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23392" y="1477130"/>
            <a:ext cx="109452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tajribani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o‘zgartirdilar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Marmar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bo‘laklarini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distillangan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sirkaga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solishdi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41483" y="49066"/>
            <a:ext cx="55424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21550" y="3520748"/>
            <a:ext cx="82978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eksperementda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o‘tkazishdi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6208" y="5301208"/>
            <a:ext cx="1506411" cy="1401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2173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2063754" y="4286250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051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192588" y="4365625"/>
            <a:ext cx="449262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40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44749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912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630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1191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39416" y="1482864"/>
            <a:ext cx="102971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Quritilgan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marmarni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2,0 g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2,0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2,0 g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2,4 g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oralig‘ida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2,4 g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79365" y="-9102"/>
            <a:ext cx="58332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288" y="4509294"/>
            <a:ext cx="1816100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149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572</Words>
  <Application>Microsoft Office PowerPoint</Application>
  <PresentationFormat>Широкоэкранный</PresentationFormat>
  <Paragraphs>51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Symbol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Гулзинат</dc:creator>
  <cp:lastModifiedBy>Учетная запись Майкрософт</cp:lastModifiedBy>
  <cp:revision>56</cp:revision>
  <dcterms:created xsi:type="dcterms:W3CDTF">2020-10-15T06:38:03Z</dcterms:created>
  <dcterms:modified xsi:type="dcterms:W3CDTF">2020-10-20T10:52:25Z</dcterms:modified>
</cp:coreProperties>
</file>