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0" r:id="rId2"/>
    <p:sldId id="289" r:id="rId3"/>
    <p:sldId id="290" r:id="rId4"/>
    <p:sldId id="309" r:id="rId5"/>
    <p:sldId id="291" r:id="rId6"/>
    <p:sldId id="292" r:id="rId7"/>
    <p:sldId id="293" r:id="rId8"/>
    <p:sldId id="310" r:id="rId9"/>
    <p:sldId id="295" r:id="rId10"/>
    <p:sldId id="296" r:id="rId11"/>
    <p:sldId id="297" r:id="rId12"/>
    <p:sldId id="298" r:id="rId13"/>
    <p:sldId id="299" r:id="rId14"/>
    <p:sldId id="300" r:id="rId15"/>
    <p:sldId id="304" r:id="rId16"/>
    <p:sldId id="305" r:id="rId17"/>
    <p:sldId id="306" r:id="rId18"/>
    <p:sldId id="307" r:id="rId19"/>
    <p:sldId id="302" r:id="rId20"/>
    <p:sldId id="308" r:id="rId21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6" d="100"/>
          <a:sy n="136" d="100"/>
        </p:scale>
        <p:origin x="852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12940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/>
          </p:cNvSpPr>
          <p:nvPr>
            <p:ph type="pic" sz="quarter" idx="12"/>
          </p:nvPr>
        </p:nvSpPr>
        <p:spPr>
          <a:xfrm>
            <a:off x="3797300" y="1168379"/>
            <a:ext cx="1574064" cy="1612223"/>
          </a:xfrm>
        </p:spPr>
      </p:sp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059" y="1537"/>
            <a:ext cx="5757972" cy="102107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953352" y="1277570"/>
            <a:ext cx="2494000" cy="1334977"/>
          </a:xfrm>
          <a:prstGeom prst="rect">
            <a:avLst/>
          </a:prstGeom>
        </p:spPr>
        <p:txBody>
          <a:bodyPr vert="horz" wrap="square" lIns="0" tIns="13966" rIns="0" bIns="0" rtlCol="0">
            <a:spAutoFit/>
          </a:bodyPr>
          <a:lstStyle/>
          <a:p>
            <a:pPr marL="21911" eaLnBrk="0" fontAlgn="base" hangingPunct="0">
              <a:lnSpc>
                <a:spcPts val="2326"/>
              </a:lnSpc>
              <a:spcBef>
                <a:spcPts val="131"/>
              </a:spcBef>
              <a:spcAft>
                <a:spcPct val="0"/>
              </a:spcAft>
              <a:defRPr/>
            </a:pPr>
            <a:r>
              <a:rPr lang="uz-Latn-UZ" altLang="ru-RU" b="1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M</a:t>
            </a:r>
            <a:r>
              <a:rPr lang="en-US" altLang="ru-RU" b="1" dirty="0" err="1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avzu</a:t>
            </a:r>
            <a:r>
              <a:rPr lang="uz-Latn-UZ" altLang="ru-RU" b="1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:</a:t>
            </a:r>
            <a:r>
              <a:rPr lang="uz-Latn-UZ" altLang="ru-RU" sz="1400" b="1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endParaRPr lang="en-US" altLang="ru-RU" sz="1400" b="1" dirty="0" smtClean="0">
              <a:solidFill>
                <a:srgbClr val="00206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marL="21911" eaLnBrk="0" fontAlgn="base" hangingPunct="0">
              <a:lnSpc>
                <a:spcPts val="2326"/>
              </a:lnSpc>
              <a:spcBef>
                <a:spcPts val="131"/>
              </a:spcBef>
              <a:spcAft>
                <a:spcPct val="0"/>
              </a:spcAft>
              <a:defRPr/>
            </a:pPr>
            <a:endParaRPr lang="en-US" altLang="ru-RU" sz="1400" b="1" dirty="0">
              <a:solidFill>
                <a:srgbClr val="00206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marL="21911" algn="ctr" eaLnBrk="0" fontAlgn="base" hangingPunct="0">
              <a:lnSpc>
                <a:spcPts val="2326"/>
              </a:lnSpc>
              <a:spcBef>
                <a:spcPts val="131"/>
              </a:spcBef>
              <a:spcAft>
                <a:spcPct val="0"/>
              </a:spcAft>
              <a:defRPr/>
            </a:pPr>
            <a:r>
              <a:rPr lang="en-US" dirty="0" err="1">
                <a:solidFill>
                  <a:srgbClr val="002060"/>
                </a:solidFill>
                <a:latin typeface="Arial Black" panose="020B0A04020102020204" pitchFamily="34" charset="0"/>
              </a:rPr>
              <a:t>Tuzlarning</a:t>
            </a:r>
            <a:r>
              <a:rPr lang="en-US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 Black" panose="020B0A04020102020204" pitchFamily="34" charset="0"/>
              </a:rPr>
              <a:t>gidrolizi</a:t>
            </a:r>
            <a:endParaRPr lang="en-US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32374" algn="ctr">
              <a:lnSpc>
                <a:spcPts val="2029"/>
              </a:lnSpc>
              <a:spcBef>
                <a:spcPts val="1229"/>
              </a:spcBef>
            </a:pPr>
            <a:endParaRPr sz="1700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438687" y="1251204"/>
            <a:ext cx="344044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438687" y="2099882"/>
            <a:ext cx="344044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701329" y="228105"/>
            <a:ext cx="603664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701329" y="228105"/>
            <a:ext cx="603664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923461" y="249021"/>
            <a:ext cx="173292" cy="354580"/>
          </a:xfrm>
          <a:prstGeom prst="rect">
            <a:avLst/>
          </a:prstGeom>
        </p:spPr>
        <p:txBody>
          <a:bodyPr vert="horz" wrap="square" lIns="0" tIns="15871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en-US" sz="22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4869569" y="541947"/>
            <a:ext cx="269141" cy="211917"/>
          </a:xfrm>
          <a:prstGeom prst="rect">
            <a:avLst/>
          </a:prstGeom>
        </p:spPr>
        <p:txBody>
          <a:bodyPr vert="horz" wrap="square" lIns="0" tIns="12061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300" spc="-5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xmlns="" id="{50CC696B-C45C-4477-8EB6-9C8A17C566AC}"/>
              </a:ext>
            </a:extLst>
          </p:cNvPr>
          <p:cNvSpPr txBox="1">
            <a:spLocks/>
          </p:cNvSpPr>
          <p:nvPr/>
        </p:nvSpPr>
        <p:spPr>
          <a:xfrm>
            <a:off x="874998" y="225578"/>
            <a:ext cx="1354041" cy="547539"/>
          </a:xfrm>
          <a:prstGeom prst="rect">
            <a:avLst/>
          </a:prstGeom>
        </p:spPr>
        <p:txBody>
          <a:bodyPr vert="horz" wrap="square" lIns="0" tIns="14622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5" defTabSz="915497">
              <a:spcBef>
                <a:spcPts val="114"/>
              </a:spcBef>
              <a:defRPr/>
            </a:pPr>
            <a:r>
              <a:rPr lang="en-US" kern="0" spc="10" smtClean="0">
                <a:solidFill>
                  <a:sysClr val="window" lastClr="FFFFFF"/>
                </a:solidFill>
              </a:rPr>
              <a:t>Kimyo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26" name="object 11">
            <a:extLst>
              <a:ext uri="{FF2B5EF4-FFF2-40B4-BE49-F238E27FC236}">
                <a16:creationId xmlns:a16="http://schemas.microsoft.com/office/drawing/2014/main" xmlns="" id="{90DAED2F-83E2-4C44-BDD6-F1DBC8F3CEB6}"/>
              </a:ext>
            </a:extLst>
          </p:cNvPr>
          <p:cNvSpPr/>
          <p:nvPr/>
        </p:nvSpPr>
        <p:spPr>
          <a:xfrm>
            <a:off x="492982" y="276576"/>
            <a:ext cx="114386" cy="2346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object 12">
            <a:extLst>
              <a:ext uri="{FF2B5EF4-FFF2-40B4-BE49-F238E27FC236}">
                <a16:creationId xmlns:a16="http://schemas.microsoft.com/office/drawing/2014/main" xmlns="" id="{80300DCF-7A93-40E2-97DB-984BC4BBEAC1}"/>
              </a:ext>
            </a:extLst>
          </p:cNvPr>
          <p:cNvSpPr/>
          <p:nvPr/>
        </p:nvSpPr>
        <p:spPr>
          <a:xfrm>
            <a:off x="550869" y="424447"/>
            <a:ext cx="213595" cy="284898"/>
          </a:xfrm>
          <a:custGeom>
            <a:avLst/>
            <a:gdLst/>
            <a:ahLst/>
            <a:cxnLst/>
            <a:rect l="l" t="t" r="r" b="b"/>
            <a:pathLst>
              <a:path w="213359" h="284480">
                <a:moveTo>
                  <a:pt x="138573" y="0"/>
                </a:moveTo>
                <a:lnTo>
                  <a:pt x="73845" y="0"/>
                </a:lnTo>
                <a:lnTo>
                  <a:pt x="66311" y="1380"/>
                </a:lnTo>
                <a:lnTo>
                  <a:pt x="60292" y="5191"/>
                </a:lnTo>
                <a:lnTo>
                  <a:pt x="56302" y="10942"/>
                </a:lnTo>
                <a:lnTo>
                  <a:pt x="55041" y="17230"/>
                </a:lnTo>
                <a:lnTo>
                  <a:pt x="54958" y="27298"/>
                </a:lnTo>
                <a:lnTo>
                  <a:pt x="61212" y="34757"/>
                </a:lnTo>
                <a:lnTo>
                  <a:pt x="69683" y="36658"/>
                </a:lnTo>
                <a:lnTo>
                  <a:pt x="69683" y="80002"/>
                </a:lnTo>
                <a:lnTo>
                  <a:pt x="6603" y="211507"/>
                </a:lnTo>
                <a:lnTo>
                  <a:pt x="0" y="236544"/>
                </a:lnTo>
                <a:lnTo>
                  <a:pt x="6546" y="260064"/>
                </a:lnTo>
                <a:lnTo>
                  <a:pt x="23619" y="277514"/>
                </a:lnTo>
                <a:lnTo>
                  <a:pt x="48583" y="284342"/>
                </a:lnTo>
                <a:lnTo>
                  <a:pt x="164190" y="284342"/>
                </a:lnTo>
                <a:lnTo>
                  <a:pt x="189161" y="277510"/>
                </a:lnTo>
                <a:lnTo>
                  <a:pt x="194858" y="271688"/>
                </a:lnTo>
                <a:lnTo>
                  <a:pt x="48583" y="271688"/>
                </a:lnTo>
                <a:lnTo>
                  <a:pt x="30127" y="266638"/>
                </a:lnTo>
                <a:lnTo>
                  <a:pt x="17508" y="253735"/>
                </a:lnTo>
                <a:lnTo>
                  <a:pt x="12672" y="236350"/>
                </a:lnTo>
                <a:lnTo>
                  <a:pt x="17554" y="217850"/>
                </a:lnTo>
                <a:lnTo>
                  <a:pt x="75807" y="117302"/>
                </a:lnTo>
                <a:lnTo>
                  <a:pt x="78923" y="108660"/>
                </a:lnTo>
                <a:lnTo>
                  <a:pt x="80936" y="97586"/>
                </a:lnTo>
                <a:lnTo>
                  <a:pt x="82017" y="87044"/>
                </a:lnTo>
                <a:lnTo>
                  <a:pt x="82340" y="80002"/>
                </a:lnTo>
                <a:lnTo>
                  <a:pt x="82340" y="37127"/>
                </a:lnTo>
                <a:lnTo>
                  <a:pt x="102619" y="37127"/>
                </a:lnTo>
                <a:lnTo>
                  <a:pt x="105456" y="34293"/>
                </a:lnTo>
                <a:lnTo>
                  <a:pt x="105337" y="27179"/>
                </a:lnTo>
                <a:lnTo>
                  <a:pt x="102623" y="24469"/>
                </a:lnTo>
                <a:lnTo>
                  <a:pt x="70352" y="24469"/>
                </a:lnTo>
                <a:lnTo>
                  <a:pt x="67515" y="21631"/>
                </a:lnTo>
                <a:lnTo>
                  <a:pt x="67515" y="14375"/>
                </a:lnTo>
                <a:lnTo>
                  <a:pt x="70795" y="12658"/>
                </a:lnTo>
                <a:lnTo>
                  <a:pt x="156737" y="12658"/>
                </a:lnTo>
                <a:lnTo>
                  <a:pt x="156164" y="10394"/>
                </a:lnTo>
                <a:lnTo>
                  <a:pt x="152018" y="4932"/>
                </a:lnTo>
                <a:lnTo>
                  <a:pt x="145979" y="1311"/>
                </a:lnTo>
                <a:lnTo>
                  <a:pt x="138573" y="0"/>
                </a:lnTo>
                <a:close/>
              </a:path>
              <a:path w="213359" h="284480">
                <a:moveTo>
                  <a:pt x="156737" y="12658"/>
                </a:moveTo>
                <a:lnTo>
                  <a:pt x="141675" y="12658"/>
                </a:lnTo>
                <a:lnTo>
                  <a:pt x="145084" y="14273"/>
                </a:lnTo>
                <a:lnTo>
                  <a:pt x="145223" y="17230"/>
                </a:lnTo>
                <a:lnTo>
                  <a:pt x="145260" y="21631"/>
                </a:lnTo>
                <a:lnTo>
                  <a:pt x="142421" y="24469"/>
                </a:lnTo>
                <a:lnTo>
                  <a:pt x="120911" y="24469"/>
                </a:lnTo>
                <a:lnTo>
                  <a:pt x="118197" y="27179"/>
                </a:lnTo>
                <a:lnTo>
                  <a:pt x="118077" y="34293"/>
                </a:lnTo>
                <a:lnTo>
                  <a:pt x="120911" y="37127"/>
                </a:lnTo>
                <a:lnTo>
                  <a:pt x="130432" y="37127"/>
                </a:lnTo>
                <a:lnTo>
                  <a:pt x="130432" y="80002"/>
                </a:lnTo>
                <a:lnTo>
                  <a:pt x="195218" y="217850"/>
                </a:lnTo>
                <a:lnTo>
                  <a:pt x="200103" y="236350"/>
                </a:lnTo>
                <a:lnTo>
                  <a:pt x="195264" y="253741"/>
                </a:lnTo>
                <a:lnTo>
                  <a:pt x="182645" y="266640"/>
                </a:lnTo>
                <a:lnTo>
                  <a:pt x="164190" y="271688"/>
                </a:lnTo>
                <a:lnTo>
                  <a:pt x="194858" y="271688"/>
                </a:lnTo>
                <a:lnTo>
                  <a:pt x="206234" y="260054"/>
                </a:lnTo>
                <a:lnTo>
                  <a:pt x="212780" y="236544"/>
                </a:lnTo>
                <a:lnTo>
                  <a:pt x="206170" y="211507"/>
                </a:lnTo>
                <a:lnTo>
                  <a:pt x="147916" y="110956"/>
                </a:lnTo>
                <a:lnTo>
                  <a:pt x="146077" y="105444"/>
                </a:lnTo>
                <a:lnTo>
                  <a:pt x="144537" y="97008"/>
                </a:lnTo>
                <a:lnTo>
                  <a:pt x="143479" y="87808"/>
                </a:lnTo>
                <a:lnTo>
                  <a:pt x="143086" y="80002"/>
                </a:lnTo>
                <a:lnTo>
                  <a:pt x="143086" y="36658"/>
                </a:lnTo>
                <a:lnTo>
                  <a:pt x="151561" y="34757"/>
                </a:lnTo>
                <a:lnTo>
                  <a:pt x="157815" y="27298"/>
                </a:lnTo>
                <a:lnTo>
                  <a:pt x="157893" y="17230"/>
                </a:lnTo>
                <a:lnTo>
                  <a:pt x="156737" y="12658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3">
            <a:extLst>
              <a:ext uri="{FF2B5EF4-FFF2-40B4-BE49-F238E27FC236}">
                <a16:creationId xmlns:a16="http://schemas.microsoft.com/office/drawing/2014/main" xmlns="" id="{C9D09B9B-7971-418F-BD45-BCFC001C44D2}"/>
              </a:ext>
            </a:extLst>
          </p:cNvPr>
          <p:cNvSpPr/>
          <p:nvPr/>
        </p:nvSpPr>
        <p:spPr>
          <a:xfrm>
            <a:off x="576886" y="593989"/>
            <a:ext cx="160974" cy="8962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4">
            <a:extLst>
              <a:ext uri="{FF2B5EF4-FFF2-40B4-BE49-F238E27FC236}">
                <a16:creationId xmlns:a16="http://schemas.microsoft.com/office/drawing/2014/main" xmlns="" id="{85548016-DFDF-4F6E-ACB7-1A21AE0B3331}"/>
              </a:ext>
            </a:extLst>
          </p:cNvPr>
          <p:cNvSpPr/>
          <p:nvPr/>
        </p:nvSpPr>
        <p:spPr>
          <a:xfrm>
            <a:off x="331413" y="424025"/>
            <a:ext cx="224401" cy="285534"/>
          </a:xfrm>
          <a:custGeom>
            <a:avLst/>
            <a:gdLst/>
            <a:ahLst/>
            <a:cxnLst/>
            <a:rect l="l" t="t" r="r" b="b"/>
            <a:pathLst>
              <a:path w="224154" h="285115">
                <a:moveTo>
                  <a:pt x="143981" y="0"/>
                </a:moveTo>
                <a:lnTo>
                  <a:pt x="74177" y="0"/>
                </a:lnTo>
                <a:lnTo>
                  <a:pt x="69411" y="1973"/>
                </a:lnTo>
                <a:lnTo>
                  <a:pt x="62240" y="9147"/>
                </a:lnTo>
                <a:lnTo>
                  <a:pt x="60267" y="13910"/>
                </a:lnTo>
                <a:lnTo>
                  <a:pt x="60267" y="24055"/>
                </a:lnTo>
                <a:lnTo>
                  <a:pt x="62240" y="28821"/>
                </a:lnTo>
                <a:lnTo>
                  <a:pt x="68406" y="34988"/>
                </a:lnTo>
                <a:lnTo>
                  <a:pt x="71607" y="36720"/>
                </a:lnTo>
                <a:lnTo>
                  <a:pt x="75085" y="37494"/>
                </a:lnTo>
                <a:lnTo>
                  <a:pt x="75048" y="67359"/>
                </a:lnTo>
                <a:lnTo>
                  <a:pt x="44385" y="83762"/>
                </a:lnTo>
                <a:lnTo>
                  <a:pt x="20689" y="108191"/>
                </a:lnTo>
                <a:lnTo>
                  <a:pt x="5413" y="138604"/>
                </a:lnTo>
                <a:lnTo>
                  <a:pt x="0" y="172968"/>
                </a:lnTo>
                <a:lnTo>
                  <a:pt x="8792" y="216446"/>
                </a:lnTo>
                <a:lnTo>
                  <a:pt x="32765" y="251986"/>
                </a:lnTo>
                <a:lnTo>
                  <a:pt x="68303" y="275966"/>
                </a:lnTo>
                <a:lnTo>
                  <a:pt x="111791" y="284764"/>
                </a:lnTo>
                <a:lnTo>
                  <a:pt x="112158" y="284764"/>
                </a:lnTo>
                <a:lnTo>
                  <a:pt x="155489" y="275855"/>
                </a:lnTo>
                <a:lnTo>
                  <a:pt x="161012" y="272110"/>
                </a:lnTo>
                <a:lnTo>
                  <a:pt x="112115" y="272110"/>
                </a:lnTo>
                <a:lnTo>
                  <a:pt x="73492" y="264406"/>
                </a:lnTo>
                <a:lnTo>
                  <a:pt x="41867" y="243186"/>
                </a:lnTo>
                <a:lnTo>
                  <a:pt x="20502" y="211642"/>
                </a:lnTo>
                <a:lnTo>
                  <a:pt x="12657" y="172966"/>
                </a:lnTo>
                <a:lnTo>
                  <a:pt x="17458" y="142490"/>
                </a:lnTo>
                <a:lnTo>
                  <a:pt x="31006" y="115519"/>
                </a:lnTo>
                <a:lnTo>
                  <a:pt x="52017" y="93857"/>
                </a:lnTo>
                <a:lnTo>
                  <a:pt x="79210" y="79311"/>
                </a:lnTo>
                <a:lnTo>
                  <a:pt x="84316" y="77537"/>
                </a:lnTo>
                <a:lnTo>
                  <a:pt x="87746" y="72731"/>
                </a:lnTo>
                <a:lnTo>
                  <a:pt x="87746" y="37969"/>
                </a:lnTo>
                <a:lnTo>
                  <a:pt x="102628" y="37959"/>
                </a:lnTo>
                <a:lnTo>
                  <a:pt x="105457" y="35133"/>
                </a:lnTo>
                <a:lnTo>
                  <a:pt x="105422" y="28112"/>
                </a:lnTo>
                <a:lnTo>
                  <a:pt x="102631" y="25312"/>
                </a:lnTo>
                <a:lnTo>
                  <a:pt x="75765" y="25300"/>
                </a:lnTo>
                <a:lnTo>
                  <a:pt x="72931" y="22467"/>
                </a:lnTo>
                <a:lnTo>
                  <a:pt x="72931" y="15501"/>
                </a:lnTo>
                <a:lnTo>
                  <a:pt x="75765" y="12665"/>
                </a:lnTo>
                <a:lnTo>
                  <a:pt x="162007" y="12658"/>
                </a:lnTo>
                <a:lnTo>
                  <a:pt x="161781" y="11563"/>
                </a:lnTo>
                <a:lnTo>
                  <a:pt x="157609" y="5533"/>
                </a:lnTo>
                <a:lnTo>
                  <a:pt x="151457" y="1481"/>
                </a:lnTo>
                <a:lnTo>
                  <a:pt x="143981" y="0"/>
                </a:lnTo>
                <a:close/>
              </a:path>
              <a:path w="224154" h="285115">
                <a:moveTo>
                  <a:pt x="162007" y="12658"/>
                </a:moveTo>
                <a:lnTo>
                  <a:pt x="147427" y="12658"/>
                </a:lnTo>
                <a:lnTo>
                  <a:pt x="150659" y="15314"/>
                </a:lnTo>
                <a:lnTo>
                  <a:pt x="150655" y="22467"/>
                </a:lnTo>
                <a:lnTo>
                  <a:pt x="147816" y="25300"/>
                </a:lnTo>
                <a:lnTo>
                  <a:pt x="144334" y="25312"/>
                </a:lnTo>
                <a:lnTo>
                  <a:pt x="120974" y="25312"/>
                </a:lnTo>
                <a:lnTo>
                  <a:pt x="118170" y="28112"/>
                </a:lnTo>
                <a:lnTo>
                  <a:pt x="118127" y="35133"/>
                </a:lnTo>
                <a:lnTo>
                  <a:pt x="120974" y="37969"/>
                </a:lnTo>
                <a:lnTo>
                  <a:pt x="135834" y="37969"/>
                </a:lnTo>
                <a:lnTo>
                  <a:pt x="135837" y="72731"/>
                </a:lnTo>
                <a:lnTo>
                  <a:pt x="139272" y="77537"/>
                </a:lnTo>
                <a:lnTo>
                  <a:pt x="144384" y="79319"/>
                </a:lnTo>
                <a:lnTo>
                  <a:pt x="171573" y="93864"/>
                </a:lnTo>
                <a:lnTo>
                  <a:pt x="192581" y="115525"/>
                </a:lnTo>
                <a:lnTo>
                  <a:pt x="206127" y="142494"/>
                </a:lnTo>
                <a:lnTo>
                  <a:pt x="210927" y="172968"/>
                </a:lnTo>
                <a:lnTo>
                  <a:pt x="203151" y="211424"/>
                </a:lnTo>
                <a:lnTo>
                  <a:pt x="181954" y="242909"/>
                </a:lnTo>
                <a:lnTo>
                  <a:pt x="150541" y="264209"/>
                </a:lnTo>
                <a:lnTo>
                  <a:pt x="112115" y="272110"/>
                </a:lnTo>
                <a:lnTo>
                  <a:pt x="161012" y="272110"/>
                </a:lnTo>
                <a:lnTo>
                  <a:pt x="190912" y="251836"/>
                </a:lnTo>
                <a:lnTo>
                  <a:pt x="214815" y="216333"/>
                </a:lnTo>
                <a:lnTo>
                  <a:pt x="223585" y="172966"/>
                </a:lnTo>
                <a:lnTo>
                  <a:pt x="218169" y="138601"/>
                </a:lnTo>
                <a:lnTo>
                  <a:pt x="202887" y="108188"/>
                </a:lnTo>
                <a:lnTo>
                  <a:pt x="179183" y="83761"/>
                </a:lnTo>
                <a:lnTo>
                  <a:pt x="148511" y="67359"/>
                </a:lnTo>
                <a:lnTo>
                  <a:pt x="148510" y="37494"/>
                </a:lnTo>
                <a:lnTo>
                  <a:pt x="156934" y="35618"/>
                </a:lnTo>
                <a:lnTo>
                  <a:pt x="163280" y="28155"/>
                </a:lnTo>
                <a:lnTo>
                  <a:pt x="163317" y="18982"/>
                </a:lnTo>
                <a:lnTo>
                  <a:pt x="162007" y="12658"/>
                </a:lnTo>
                <a:close/>
              </a:path>
              <a:path w="224154" h="285115">
                <a:moveTo>
                  <a:pt x="99154" y="37969"/>
                </a:moveTo>
                <a:lnTo>
                  <a:pt x="99017" y="37969"/>
                </a:lnTo>
                <a:lnTo>
                  <a:pt x="99154" y="37969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5">
            <a:extLst>
              <a:ext uri="{FF2B5EF4-FFF2-40B4-BE49-F238E27FC236}">
                <a16:creationId xmlns:a16="http://schemas.microsoft.com/office/drawing/2014/main" xmlns="" id="{8DD8CEAB-A5DC-4427-A511-668247ED131A}"/>
              </a:ext>
            </a:extLst>
          </p:cNvPr>
          <p:cNvSpPr/>
          <p:nvPr/>
        </p:nvSpPr>
        <p:spPr>
          <a:xfrm>
            <a:off x="356803" y="557955"/>
            <a:ext cx="173102" cy="12590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900" y="1165225"/>
            <a:ext cx="18288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815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894" y="678667"/>
            <a:ext cx="5494010" cy="1406200"/>
          </a:xfrm>
          <a:prstGeom prst="rect">
            <a:avLst/>
          </a:prstGeom>
        </p:spPr>
        <p:txBody>
          <a:bodyPr wrap="square" lIns="51481" tIns="25740" rIns="51481" bIns="25740">
            <a:spAutoFit/>
          </a:bodyPr>
          <a:lstStyle/>
          <a:p>
            <a:pPr marR="10725" indent="128702" algn="just"/>
            <a:r>
              <a:rPr lang="en-US" sz="2000" dirty="0">
                <a:solidFill>
                  <a:srgbClr val="0070C0"/>
                </a:solidFill>
                <a:latin typeface="Arial Black" panose="020B0A04020102020204" pitchFamily="34" charset="0"/>
                <a:ea typeface="Times New Roman"/>
              </a:rPr>
              <a:t>NH</a:t>
            </a:r>
            <a:r>
              <a:rPr lang="en-US" sz="2000" baseline="-25000" dirty="0">
                <a:solidFill>
                  <a:srgbClr val="0070C0"/>
                </a:solidFill>
                <a:latin typeface="Arial Black" panose="020B0A04020102020204" pitchFamily="34" charset="0"/>
                <a:ea typeface="Times New Roman"/>
              </a:rPr>
              <a:t>4</a:t>
            </a:r>
            <a:r>
              <a:rPr lang="en-US" sz="2000" dirty="0">
                <a:solidFill>
                  <a:srgbClr val="0070C0"/>
                </a:solidFill>
                <a:latin typeface="Arial Black" panose="020B0A04020102020204" pitchFamily="34" charset="0"/>
                <a:ea typeface="Times New Roman"/>
              </a:rPr>
              <a:t>CN+HOH</a:t>
            </a:r>
            <a:r>
              <a:rPr lang="en-US" sz="2000" dirty="0">
                <a:solidFill>
                  <a:srgbClr val="0070C0"/>
                </a:solidFill>
                <a:latin typeface="Arial Black" panose="020B0A04020102020204" pitchFamily="34" charset="0"/>
                <a:ea typeface="Times New Roman"/>
                <a:sym typeface="Symbol"/>
              </a:rPr>
              <a:t></a:t>
            </a:r>
            <a:r>
              <a:rPr lang="en-US" sz="200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/>
              </a:rPr>
              <a:t>NH</a:t>
            </a:r>
            <a:r>
              <a:rPr lang="en-US" sz="2000" baseline="-2500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/>
              </a:rPr>
              <a:t>4</a:t>
            </a:r>
            <a:r>
              <a:rPr lang="en-US" sz="200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/>
              </a:rPr>
              <a:t>OH+HCN</a:t>
            </a:r>
          </a:p>
          <a:p>
            <a:pPr marR="10725" indent="128702" algn="just"/>
            <a:endParaRPr lang="en-US" sz="2000" dirty="0" smtClean="0">
              <a:solidFill>
                <a:srgbClr val="0070C0"/>
              </a:solidFill>
              <a:latin typeface="Arial Black" panose="020B0A04020102020204" pitchFamily="34" charset="0"/>
              <a:ea typeface="Times New Roman"/>
            </a:endParaRPr>
          </a:p>
          <a:p>
            <a:pPr marR="10725" indent="128702" algn="just"/>
            <a:r>
              <a:rPr lang="en-US" sz="1400" dirty="0" smtClean="0">
                <a:latin typeface="Times New Roman"/>
                <a:ea typeface="Times New Roman"/>
              </a:rPr>
              <a:t>Bu </a:t>
            </a:r>
            <a:r>
              <a:rPr lang="en-US" sz="1400" dirty="0" err="1">
                <a:latin typeface="Times New Roman"/>
                <a:ea typeface="Times New Roman"/>
              </a:rPr>
              <a:t>tenglamani</a:t>
            </a:r>
            <a:r>
              <a:rPr lang="en-US" sz="1400" dirty="0">
                <a:latin typeface="Times New Roman"/>
                <a:ea typeface="Times New Roman"/>
              </a:rPr>
              <a:t> </a:t>
            </a:r>
            <a:r>
              <a:rPr lang="en-US" sz="1400" dirty="0" err="1">
                <a:latin typeface="Times New Roman"/>
                <a:ea typeface="Times New Roman"/>
              </a:rPr>
              <a:t>ionli</a:t>
            </a:r>
            <a:r>
              <a:rPr lang="en-US" sz="1400" dirty="0">
                <a:latin typeface="Times New Roman"/>
                <a:ea typeface="Times New Roman"/>
              </a:rPr>
              <a:t> </a:t>
            </a:r>
            <a:r>
              <a:rPr lang="en-US" sz="1400" dirty="0" err="1">
                <a:latin typeface="Times New Roman"/>
                <a:ea typeface="Times New Roman"/>
              </a:rPr>
              <a:t>ko‘rinishda</a:t>
            </a:r>
            <a:r>
              <a:rPr lang="en-US" sz="1400" dirty="0">
                <a:latin typeface="Times New Roman"/>
                <a:ea typeface="Times New Roman"/>
              </a:rPr>
              <a:t> </a:t>
            </a:r>
            <a:r>
              <a:rPr lang="en-US" sz="1400" dirty="0" err="1" smtClean="0">
                <a:latin typeface="Times New Roman"/>
                <a:ea typeface="Times New Roman"/>
              </a:rPr>
              <a:t>yozsak</a:t>
            </a:r>
            <a:r>
              <a:rPr lang="en-US" sz="1400" dirty="0" smtClean="0">
                <a:latin typeface="Times New Roman"/>
                <a:ea typeface="Times New Roman"/>
              </a:rPr>
              <a:t>:</a:t>
            </a:r>
          </a:p>
          <a:p>
            <a:pPr marR="10725" indent="128702" algn="just"/>
            <a:endParaRPr lang="en-US" sz="1400" dirty="0" smtClean="0">
              <a:latin typeface="Times New Roman"/>
              <a:ea typeface="Times New Roman"/>
            </a:endParaRPr>
          </a:p>
          <a:p>
            <a:pPr marR="10725" indent="128702" algn="just"/>
            <a:r>
              <a:rPr lang="en-US" sz="200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/>
              </a:rPr>
              <a:t>NH</a:t>
            </a:r>
            <a:r>
              <a:rPr lang="en-US" sz="2000" baseline="-2500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/>
              </a:rPr>
              <a:t>4</a:t>
            </a:r>
            <a:r>
              <a:rPr lang="en-US" sz="2000" baseline="30000" dirty="0">
                <a:solidFill>
                  <a:srgbClr val="0070C0"/>
                </a:solidFill>
                <a:latin typeface="Arial Black" panose="020B0A04020102020204" pitchFamily="34" charset="0"/>
                <a:ea typeface="Times New Roman"/>
              </a:rPr>
              <a:t>+</a:t>
            </a:r>
            <a:r>
              <a:rPr lang="en-US" sz="2000" dirty="0">
                <a:solidFill>
                  <a:srgbClr val="0070C0"/>
                </a:solidFill>
                <a:latin typeface="Arial Black" panose="020B0A04020102020204" pitchFamily="34" charset="0"/>
                <a:ea typeface="Times New Roman"/>
              </a:rPr>
              <a:t>+CN</a:t>
            </a:r>
            <a:r>
              <a:rPr lang="en-US" sz="2000" baseline="30000" dirty="0">
                <a:solidFill>
                  <a:srgbClr val="0070C0"/>
                </a:solidFill>
                <a:latin typeface="Arial Black" panose="020B0A04020102020204" pitchFamily="34" charset="0"/>
                <a:ea typeface="Times New Roman"/>
              </a:rPr>
              <a:t>-</a:t>
            </a:r>
            <a:r>
              <a:rPr lang="en-US" sz="2000" dirty="0">
                <a:solidFill>
                  <a:srgbClr val="0070C0"/>
                </a:solidFill>
                <a:latin typeface="Arial Black" panose="020B0A04020102020204" pitchFamily="34" charset="0"/>
                <a:ea typeface="Times New Roman"/>
              </a:rPr>
              <a:t>+HOH</a:t>
            </a:r>
            <a:r>
              <a:rPr lang="en-US" sz="2000" dirty="0">
                <a:solidFill>
                  <a:srgbClr val="0070C0"/>
                </a:solidFill>
                <a:latin typeface="Arial Black" panose="020B0A04020102020204" pitchFamily="34" charset="0"/>
                <a:ea typeface="Times New Roman"/>
                <a:sym typeface="Symbol"/>
              </a:rPr>
              <a:t></a:t>
            </a:r>
            <a:r>
              <a:rPr lang="en-US" sz="200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/>
              </a:rPr>
              <a:t>NH</a:t>
            </a:r>
            <a:r>
              <a:rPr lang="en-US" sz="2000" baseline="-2500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/>
              </a:rPr>
              <a:t>4</a:t>
            </a:r>
            <a:r>
              <a:rPr lang="en-US" sz="200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/>
              </a:rPr>
              <a:t>OH+HCN</a:t>
            </a:r>
            <a:endParaRPr lang="ru-RU" sz="2300" dirty="0">
              <a:solidFill>
                <a:srgbClr val="0070C0"/>
              </a:solidFill>
              <a:latin typeface="Arial Black" panose="020B0A04020102020204" pitchFamily="34" charset="0"/>
              <a:ea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4001" y="2084867"/>
            <a:ext cx="5357795" cy="1063055"/>
          </a:xfrm>
          <a:prstGeom prst="rect">
            <a:avLst/>
          </a:prstGeom>
        </p:spPr>
        <p:txBody>
          <a:bodyPr wrap="square" lIns="51481" tIns="25740" rIns="51481" bIns="25740">
            <a:spAutoFit/>
          </a:bodyPr>
          <a:lstStyle/>
          <a:p>
            <a:pPr algn="just"/>
            <a:r>
              <a:rPr lang="en-US" sz="1600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   </a:t>
            </a:r>
            <a:r>
              <a:rPr lang="en-US" sz="1600" dirty="0" err="1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Qisqartirilgan</a:t>
            </a:r>
            <a:r>
              <a:rPr lang="en-US" sz="1600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ionli</a:t>
            </a:r>
            <a:r>
              <a:rPr lang="en-US" sz="16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tenglama</a:t>
            </a:r>
            <a:r>
              <a:rPr lang="en-US" sz="16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bo‘yicha</a:t>
            </a:r>
            <a:r>
              <a:rPr lang="en-US" sz="16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gidrolizda</a:t>
            </a:r>
            <a:r>
              <a:rPr lang="en-US" sz="16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kation</a:t>
            </a:r>
            <a:r>
              <a:rPr lang="en-US" sz="16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ham, anion ham </a:t>
            </a:r>
            <a:r>
              <a:rPr lang="en-US" sz="16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qatnashmoqda</a:t>
            </a:r>
            <a:r>
              <a:rPr lang="en-US" sz="16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Demak</a:t>
            </a:r>
            <a:r>
              <a:rPr lang="en-US" sz="16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bunday</a:t>
            </a:r>
            <a:r>
              <a:rPr lang="en-US" sz="16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gidrolizga</a:t>
            </a:r>
            <a:r>
              <a:rPr lang="en-US" sz="16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ham </a:t>
            </a:r>
            <a:r>
              <a:rPr lang="en-US" sz="1600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kation</a:t>
            </a:r>
            <a:r>
              <a:rPr lang="en-US" sz="160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, ham</a:t>
            </a:r>
            <a:r>
              <a:rPr lang="en-US" sz="16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anion </a:t>
            </a:r>
            <a:r>
              <a:rPr lang="en-US" sz="1600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bo‘yicha</a:t>
            </a:r>
            <a:r>
              <a:rPr lang="en-US" sz="16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gidroliz</a:t>
            </a:r>
            <a:r>
              <a:rPr lang="en-US" sz="16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deyiladi</a:t>
            </a:r>
            <a:r>
              <a:rPr lang="en-US" sz="16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1" y="72761"/>
            <a:ext cx="576580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Kuchli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asos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kationi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va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kuchsiz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kislota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anionidan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iborat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tuzlar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gidrolizi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: 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194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92100" y="708025"/>
            <a:ext cx="5181599" cy="1206145"/>
          </a:xfrm>
          <a:prstGeom prst="rect">
            <a:avLst/>
          </a:prstGeom>
        </p:spPr>
        <p:txBody>
          <a:bodyPr wrap="square" lIns="51481" tIns="25740" rIns="51481" bIns="25740">
            <a:spAutoFit/>
          </a:bodyPr>
          <a:lstStyle/>
          <a:p>
            <a:pPr algn="ctr"/>
            <a:r>
              <a:rPr lang="en-US" sz="2500" b="1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</a:t>
            </a:r>
            <a:r>
              <a:rPr lang="en-US" sz="2500" b="1" i="1" dirty="0" err="1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uchli</a:t>
            </a:r>
            <a:r>
              <a:rPr lang="en-US" sz="2500" b="1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500" b="1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asos</a:t>
            </a:r>
            <a:r>
              <a:rPr lang="en-US" sz="2500" b="1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500" b="1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va</a:t>
            </a:r>
            <a:r>
              <a:rPr lang="en-US" sz="2500" b="1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500" b="1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kuchli</a:t>
            </a:r>
            <a:r>
              <a:rPr lang="en-US" sz="2500" b="1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500" b="1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kislotadan</a:t>
            </a:r>
            <a:r>
              <a:rPr lang="en-US" sz="2500" b="1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500" b="1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hosil</a:t>
            </a:r>
            <a:r>
              <a:rPr lang="en-US" sz="2500" b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500" b="1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bo‘lgan</a:t>
            </a:r>
            <a:r>
              <a:rPr lang="en-US" sz="2500" b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tuzlar</a:t>
            </a:r>
            <a:r>
              <a:rPr lang="en-US" sz="2500" b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gidrolizlanmaydi</a:t>
            </a:r>
            <a:r>
              <a:rPr lang="en-US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3100" y="2003425"/>
            <a:ext cx="1162771" cy="1090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765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9294" y="858468"/>
            <a:ext cx="5293999" cy="975312"/>
          </a:xfrm>
          <a:prstGeom prst="rect">
            <a:avLst/>
          </a:prstGeom>
        </p:spPr>
        <p:txBody>
          <a:bodyPr wrap="square" lIns="51481" tIns="25740" rIns="51481" bIns="25740">
            <a:spAutoFit/>
          </a:bodyPr>
          <a:lstStyle/>
          <a:p>
            <a:pPr algn="ctr"/>
            <a:r>
              <a:rPr lang="en-US" sz="2000" dirty="0" err="1">
                <a:latin typeface="Arial Black" panose="020B0A04020102020204" pitchFamily="34" charset="0"/>
              </a:rPr>
              <a:t>Tuzlarning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gidrolizlanishi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natijasida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eritmaning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muhiti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qanday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bo‘lishligi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nimalarga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 smtClean="0">
                <a:latin typeface="Arial Black" panose="020B0A04020102020204" pitchFamily="34" charset="0"/>
              </a:rPr>
              <a:t>bog‘liq</a:t>
            </a:r>
            <a:r>
              <a:rPr lang="en-US" sz="2000" dirty="0" smtClean="0">
                <a:latin typeface="Arial Black" panose="020B0A04020102020204" pitchFamily="34" charset="0"/>
              </a:rPr>
              <a:t>?</a:t>
            </a:r>
            <a:endParaRPr lang="ru-RU" sz="2000" dirty="0">
              <a:latin typeface="Arial Black" panose="020B0A040201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0700" y="2003425"/>
            <a:ext cx="1242558" cy="100915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97997" y="28087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bg1"/>
                </a:solidFill>
              </a:rPr>
              <a:t>Topshiriq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769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06500" y="98425"/>
            <a:ext cx="3314568" cy="4828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51481" tIns="25740" rIns="51481" bIns="25740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900" y="784225"/>
            <a:ext cx="525780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gidrolizi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tabiatiga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eritma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konsentratsiyasiga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haroratga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990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9700" y="784225"/>
            <a:ext cx="5562600" cy="1914031"/>
          </a:xfrm>
          <a:prstGeom prst="rect">
            <a:avLst/>
          </a:prstGeom>
        </p:spPr>
        <p:txBody>
          <a:bodyPr wrap="square" lIns="51481" tIns="25740" rIns="51481" bIns="25740">
            <a:spAutoFit/>
          </a:bodyPr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Juda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kuchsiz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asos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kuchsiz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kislotadan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tuzlarning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gidrolizi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oxirigacha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sodir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pt-BR" sz="2000" dirty="0">
                <a:latin typeface="Arial" pitchFamily="34" charset="0"/>
                <a:cs typeface="Arial" pitchFamily="34" charset="0"/>
              </a:rPr>
              <a:t>Cr2 S3+6H2 O→ Cr(OH)3 ↓ + H2 S ↑ </a:t>
            </a:r>
          </a:p>
          <a:p>
            <a:pPr algn="ctr"/>
            <a:endParaRPr lang="en-US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latin typeface="Arial Black" panose="020B0A040201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6825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24030" y="1309927"/>
            <a:ext cx="104032" cy="205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1481" tIns="25740" rIns="51481" bIns="2574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514807"/>
            <a:endParaRPr lang="ru-RU" altLang="ru-RU" sz="100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248203"/>
              </p:ext>
            </p:extLst>
          </p:nvPr>
        </p:nvGraphicFramePr>
        <p:xfrm>
          <a:off x="374096" y="708025"/>
          <a:ext cx="5221579" cy="2078296"/>
        </p:xfrm>
        <a:graphic>
          <a:graphicData uri="http://schemas.openxmlformats.org/drawingml/2006/table">
            <a:tbl>
              <a:tblPr firstRow="1" firstCol="1" bandRow="1"/>
              <a:tblGrid>
                <a:gridCol w="1740339">
                  <a:extLst>
                    <a:ext uri="{9D8B030D-6E8A-4147-A177-3AD203B41FA5}">
                      <a16:colId xmlns="" xmlns:a16="http://schemas.microsoft.com/office/drawing/2014/main" val="2992428599"/>
                    </a:ext>
                  </a:extLst>
                </a:gridCol>
                <a:gridCol w="1740339">
                  <a:extLst>
                    <a:ext uri="{9D8B030D-6E8A-4147-A177-3AD203B41FA5}">
                      <a16:colId xmlns="" xmlns:a16="http://schemas.microsoft.com/office/drawing/2014/main" val="1539795559"/>
                    </a:ext>
                  </a:extLst>
                </a:gridCol>
                <a:gridCol w="1740901">
                  <a:extLst>
                    <a:ext uri="{9D8B030D-6E8A-4147-A177-3AD203B41FA5}">
                      <a16:colId xmlns="" xmlns:a16="http://schemas.microsoft.com/office/drawing/2014/main" val="977152147"/>
                    </a:ext>
                  </a:extLst>
                </a:gridCol>
              </a:tblGrid>
              <a:tr h="36907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kern="1400" spc="1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Kuchli</a:t>
                      </a:r>
                      <a:r>
                        <a:rPr lang="en-US" sz="1200" b="1" i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i="1" kern="1400" spc="1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asos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Kuchli kislota</a:t>
                      </a:r>
                      <a:endParaRPr lang="ru-RU" sz="12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8941684"/>
                  </a:ext>
                </a:extLst>
              </a:tr>
              <a:tr h="6700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400" spc="1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NaOH</a:t>
                      </a:r>
                      <a:r>
                        <a:rPr lang="en-US" sz="1200" b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KOH, Ca(OH)</a:t>
                      </a:r>
                      <a:r>
                        <a:rPr lang="en-US" sz="1200" b="1" kern="1400" spc="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200" b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Ba(OH)</a:t>
                      </a:r>
                      <a:r>
                        <a:rPr lang="en-US" sz="1200" b="1" kern="1400" spc="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HC1, HNO</a:t>
                      </a:r>
                      <a:r>
                        <a:rPr lang="en-US" sz="1200" b="1" kern="1400" spc="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1200" b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H</a:t>
                      </a:r>
                      <a:r>
                        <a:rPr lang="en-US" sz="1200" b="1" kern="1400" spc="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200" b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</a:t>
                      </a:r>
                      <a:r>
                        <a:rPr lang="en-US" sz="1200" b="1" kern="1400" spc="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1200" b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ru-RU" sz="1200" b="1" kern="1400" spc="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en-US" sz="1200" b="1" kern="1400" spc="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ClO</a:t>
                      </a:r>
                      <a:r>
                        <a:rPr lang="en-US" sz="1200" b="1" kern="1400" spc="5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52490375"/>
                  </a:ext>
                </a:extLst>
              </a:tr>
              <a:tr h="36907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kern="1400" spc="1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Muhiti</a:t>
                      </a:r>
                      <a:r>
                        <a:rPr lang="en-US" sz="1200" b="1" i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:</a:t>
                      </a:r>
                      <a:r>
                        <a:rPr lang="en-US" sz="1200" b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kern="1400" spc="1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neytral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06983151"/>
                  </a:ext>
                </a:extLst>
              </a:tr>
              <a:tr h="6700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400" spc="1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Gidroliziga</a:t>
                      </a:r>
                      <a:r>
                        <a:rPr lang="en-US" sz="1200" b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kern="1400" spc="10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uchramaydi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45816400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24030" y="1309927"/>
            <a:ext cx="104032" cy="205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1481" tIns="25740" rIns="51481" bIns="2574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514807"/>
            <a:endParaRPr lang="ru-RU" altLang="ru-RU" sz="100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900" y="2155825"/>
            <a:ext cx="1200303" cy="87287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358900" y="174625"/>
            <a:ext cx="2630079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450"/>
              </a:spcAft>
            </a:pPr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TUZLAR GIDROLIZI</a:t>
            </a:r>
            <a:endParaRPr lang="ru-RU" sz="7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766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449908"/>
              </p:ext>
            </p:extLst>
          </p:nvPr>
        </p:nvGraphicFramePr>
        <p:xfrm>
          <a:off x="292100" y="600412"/>
          <a:ext cx="5130769" cy="2470508"/>
        </p:xfrm>
        <a:graphic>
          <a:graphicData uri="http://schemas.openxmlformats.org/drawingml/2006/table">
            <a:tbl>
              <a:tblPr firstRow="1" firstCol="1" bandRow="1"/>
              <a:tblGrid>
                <a:gridCol w="1710072">
                  <a:extLst>
                    <a:ext uri="{9D8B030D-6E8A-4147-A177-3AD203B41FA5}">
                      <a16:colId xmlns="" xmlns:a16="http://schemas.microsoft.com/office/drawing/2014/main" val="1356325123"/>
                    </a:ext>
                  </a:extLst>
                </a:gridCol>
                <a:gridCol w="1710072">
                  <a:extLst>
                    <a:ext uri="{9D8B030D-6E8A-4147-A177-3AD203B41FA5}">
                      <a16:colId xmlns="" xmlns:a16="http://schemas.microsoft.com/office/drawing/2014/main" val="3496009023"/>
                    </a:ext>
                  </a:extLst>
                </a:gridCol>
                <a:gridCol w="1710625">
                  <a:extLst>
                    <a:ext uri="{9D8B030D-6E8A-4147-A177-3AD203B41FA5}">
                      <a16:colId xmlns="" xmlns:a16="http://schemas.microsoft.com/office/drawing/2014/main" val="2058977936"/>
                    </a:ext>
                  </a:extLst>
                </a:gridCol>
              </a:tblGrid>
              <a:tr h="2616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kern="1400" spc="1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Kuchli</a:t>
                      </a:r>
                      <a:r>
                        <a:rPr lang="en-US" sz="1200" b="1" i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i="1" kern="1400" spc="1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asos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Kuchsiz kislota</a:t>
                      </a:r>
                      <a:endParaRPr lang="ru-RU" sz="12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95083483"/>
                  </a:ext>
                </a:extLst>
              </a:tr>
              <a:tr h="67526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NaOH, KOH, Ca(OH)</a:t>
                      </a:r>
                      <a:r>
                        <a:rPr lang="en-US" sz="1200" b="1" kern="1400" spc="100" baseline="-25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200" b="1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Ba(OH)</a:t>
                      </a:r>
                      <a:r>
                        <a:rPr lang="en-US" sz="1200" b="1" kern="1400" spc="100" baseline="-25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en-US" sz="1200" b="1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LiOH; Mg(OH)</a:t>
                      </a:r>
                      <a:r>
                        <a:rPr lang="en-US" sz="1200" b="1" kern="1400" spc="100" baseline="-25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ru-RU" sz="12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HNO</a:t>
                      </a:r>
                      <a:r>
                        <a:rPr lang="en-US" sz="1200" b="1" kern="1400" spc="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200" b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; H</a:t>
                      </a:r>
                      <a:r>
                        <a:rPr lang="en-US" sz="1200" b="1" kern="1400" spc="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200" b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</a:t>
                      </a:r>
                      <a:r>
                        <a:rPr lang="en-US" sz="1200" b="1" kern="1400" spc="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1200" b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ru-RU" sz="1200" b="1" kern="1400" spc="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en-US" sz="1200" b="1" kern="1400" spc="5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200" b="1" kern="1400" spc="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</a:t>
                      </a:r>
                      <a:r>
                        <a:rPr lang="en-US" sz="1200" b="1" kern="1400" spc="5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1200" b="1" kern="1400" spc="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; CH</a:t>
                      </a:r>
                      <a:r>
                        <a:rPr lang="en-US" sz="1200" b="1" kern="1400" spc="5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1200" b="1" kern="1400" spc="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 OH H</a:t>
                      </a:r>
                      <a:r>
                        <a:rPr lang="en-US" sz="1200" b="1" kern="1400" spc="5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200" b="1" kern="1400" spc="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41499531"/>
                  </a:ext>
                </a:extLst>
              </a:tr>
              <a:tr h="2616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Muhiti :</a:t>
                      </a:r>
                      <a:r>
                        <a:rPr lang="en-US" sz="1200" b="1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ishqoriy</a:t>
                      </a:r>
                      <a:endParaRPr lang="ru-RU" sz="12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32046973"/>
                  </a:ext>
                </a:extLst>
              </a:tr>
              <a:tr h="67526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</a:t>
                      </a:r>
                      <a:r>
                        <a:rPr lang="en-US" sz="1200" b="1" kern="1400" spc="100" baseline="-25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1200" b="1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COONa; K</a:t>
                      </a:r>
                      <a:r>
                        <a:rPr lang="en-US" sz="1200" b="1" kern="1400" spc="100" baseline="-25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200" b="1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S; Na</a:t>
                      </a:r>
                      <a:r>
                        <a:rPr lang="en-US" sz="1200" b="1" kern="1400" spc="100" baseline="-25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200" b="1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</a:t>
                      </a:r>
                      <a:r>
                        <a:rPr lang="en-US" sz="1200" b="1" kern="1400" spc="100" baseline="-25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ru-RU" sz="12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Gidrolizga uchraydi</a:t>
                      </a:r>
                      <a:endParaRPr lang="ru-RU" sz="12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57697879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4348" y="1099470"/>
            <a:ext cx="6755482" cy="328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1481" tIns="25740" rIns="51481" bIns="2574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3100" y="2235693"/>
            <a:ext cx="1124103" cy="83175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358900" y="112806"/>
            <a:ext cx="2630079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450"/>
              </a:spcAft>
            </a:pPr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TUZLAR GIDROLIZI</a:t>
            </a:r>
            <a:endParaRPr lang="ru-RU" sz="7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1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24030" y="1097396"/>
            <a:ext cx="104032" cy="328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1481" tIns="25740" rIns="51481" bIns="2574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440599"/>
              </p:ext>
            </p:extLst>
          </p:nvPr>
        </p:nvGraphicFramePr>
        <p:xfrm>
          <a:off x="181622" y="631825"/>
          <a:ext cx="5425581" cy="2233726"/>
        </p:xfrm>
        <a:graphic>
          <a:graphicData uri="http://schemas.openxmlformats.org/drawingml/2006/table">
            <a:tbl>
              <a:tblPr firstRow="1" firstCol="1" bandRow="1"/>
              <a:tblGrid>
                <a:gridCol w="1808332">
                  <a:extLst>
                    <a:ext uri="{9D8B030D-6E8A-4147-A177-3AD203B41FA5}">
                      <a16:colId xmlns="" xmlns:a16="http://schemas.microsoft.com/office/drawing/2014/main" val="3805291472"/>
                    </a:ext>
                  </a:extLst>
                </a:gridCol>
                <a:gridCol w="1808332">
                  <a:extLst>
                    <a:ext uri="{9D8B030D-6E8A-4147-A177-3AD203B41FA5}">
                      <a16:colId xmlns="" xmlns:a16="http://schemas.microsoft.com/office/drawing/2014/main" val="1851428709"/>
                    </a:ext>
                  </a:extLst>
                </a:gridCol>
                <a:gridCol w="1808917">
                  <a:extLst>
                    <a:ext uri="{9D8B030D-6E8A-4147-A177-3AD203B41FA5}">
                      <a16:colId xmlns="" xmlns:a16="http://schemas.microsoft.com/office/drawing/2014/main" val="2464015056"/>
                    </a:ext>
                  </a:extLst>
                </a:gridCol>
              </a:tblGrid>
              <a:tr h="4038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i="1" kern="1400" spc="1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Kuchsiz</a:t>
                      </a:r>
                      <a:r>
                        <a:rPr lang="en-US" sz="1200" i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1" kern="1400" spc="1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asos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i="1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i="1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Kuchli kislota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33702797"/>
                  </a:ext>
                </a:extLst>
              </a:tr>
              <a:tr h="5948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Al(OH)</a:t>
                      </a:r>
                      <a:r>
                        <a:rPr lang="en-US" sz="1200" kern="1400" spc="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1200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Cu(OH)</a:t>
                      </a:r>
                      <a:r>
                        <a:rPr lang="en-US" sz="1200" kern="1400" spc="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200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Zn(OH)</a:t>
                      </a:r>
                      <a:r>
                        <a:rPr lang="en-US" sz="1200" kern="1400" spc="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200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; Fe(OH)</a:t>
                      </a:r>
                      <a:r>
                        <a:rPr lang="en-US" sz="1200" kern="1400" spc="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HCl, HNO</a:t>
                      </a:r>
                      <a:r>
                        <a:rPr lang="en-US" sz="1200" kern="1400" spc="100" baseline="-25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1200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H</a:t>
                      </a:r>
                      <a:r>
                        <a:rPr lang="en-US" sz="1200" kern="1400" spc="100" baseline="-25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200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</a:t>
                      </a:r>
                      <a:r>
                        <a:rPr lang="en-US" sz="1200" kern="1400" spc="100" baseline="-25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1200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;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56057717"/>
                  </a:ext>
                </a:extLst>
              </a:tr>
              <a:tr h="3728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i="1" kern="1400" spc="1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Muhiti</a:t>
                      </a:r>
                      <a:r>
                        <a:rPr lang="en-US" sz="1200" i="1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:</a:t>
                      </a:r>
                      <a:r>
                        <a:rPr lang="en-US" sz="1200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400" spc="1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neytral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400" spc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53792511"/>
                  </a:ext>
                </a:extLst>
              </a:tr>
              <a:tr h="8621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FeCl</a:t>
                      </a:r>
                      <a:r>
                        <a:rPr lang="en-US" sz="1200" kern="1400" spc="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1200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; Cu(NO</a:t>
                      </a:r>
                      <a:r>
                        <a:rPr lang="en-US" sz="1200" kern="1400" spc="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1200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lang="en-US" sz="1200" kern="1400" spc="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200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; CuSO</a:t>
                      </a:r>
                      <a:r>
                        <a:rPr lang="en-US" sz="1200" kern="1400" spc="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400" spc="1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Gidrolizga</a:t>
                      </a:r>
                      <a:r>
                        <a:rPr lang="en-US" sz="1200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kern="1400" spc="1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uchraydi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400" spc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2823" marR="22823" marT="17126" marB="171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87070345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024030" y="1173259"/>
            <a:ext cx="139234" cy="328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1481" tIns="25740" rIns="51481" bIns="25740" numCol="1" anchor="ctr" anchorCtr="0" compatLnSpc="1">
            <a:prstTxWarp prst="textNoShape">
              <a:avLst/>
            </a:prstTxWarp>
            <a:spAutoFit/>
          </a:bodyPr>
          <a:lstStyle/>
          <a:p>
            <a:pPr defTabSz="514807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ru-RU" sz="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ru-RU" sz="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ru-RU" sz="1000">
              <a:latin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9300" y="2308225"/>
            <a:ext cx="1047903" cy="8133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358900" y="98425"/>
            <a:ext cx="2630079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450"/>
              </a:spcAft>
            </a:pPr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TUZLAR GIDROLIZI</a:t>
            </a:r>
            <a:endParaRPr lang="ru-RU" sz="7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63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288521"/>
              </p:ext>
            </p:extLst>
          </p:nvPr>
        </p:nvGraphicFramePr>
        <p:xfrm>
          <a:off x="213402" y="631825"/>
          <a:ext cx="5357795" cy="2465770"/>
        </p:xfrm>
        <a:graphic>
          <a:graphicData uri="http://schemas.openxmlformats.org/drawingml/2006/table">
            <a:tbl>
              <a:tblPr firstRow="1" firstCol="1" bandRow="1"/>
              <a:tblGrid>
                <a:gridCol w="1785547">
                  <a:extLst>
                    <a:ext uri="{9D8B030D-6E8A-4147-A177-3AD203B41FA5}">
                      <a16:colId xmlns="" xmlns:a16="http://schemas.microsoft.com/office/drawing/2014/main" val="3244021819"/>
                    </a:ext>
                  </a:extLst>
                </a:gridCol>
                <a:gridCol w="1785547">
                  <a:extLst>
                    <a:ext uri="{9D8B030D-6E8A-4147-A177-3AD203B41FA5}">
                      <a16:colId xmlns="" xmlns:a16="http://schemas.microsoft.com/office/drawing/2014/main" val="3026148752"/>
                    </a:ext>
                  </a:extLst>
                </a:gridCol>
                <a:gridCol w="1786701">
                  <a:extLst>
                    <a:ext uri="{9D8B030D-6E8A-4147-A177-3AD203B41FA5}">
                      <a16:colId xmlns="" xmlns:a16="http://schemas.microsoft.com/office/drawing/2014/main" val="1793063498"/>
                    </a:ext>
                  </a:extLst>
                </a:gridCol>
              </a:tblGrid>
              <a:tr h="22227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i="1" kern="1400" spc="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Kuchsiz</a:t>
                      </a:r>
                      <a:r>
                        <a:rPr lang="en-US" sz="1200" i="1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i="1" kern="1400" spc="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asos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596" marR="8596" marT="6450" marB="64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i="1" kern="1400" spc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596" marR="8596" marT="6450" marB="64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i="1" kern="1400" spc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Kuchsiz kislota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596" marR="8596" marT="6450" marB="64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95029926"/>
                  </a:ext>
                </a:extLst>
              </a:tr>
              <a:tr h="53814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Al(OH)</a:t>
                      </a:r>
                      <a:r>
                        <a:rPr lang="en-US" sz="1200" kern="1400" spc="100" baseline="-25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Cu(OH)</a:t>
                      </a:r>
                      <a:r>
                        <a:rPr lang="en-US" sz="1200" kern="1400" spc="100" baseline="-25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Zn(OH)</a:t>
                      </a:r>
                      <a:r>
                        <a:rPr lang="en-US" sz="1200" kern="1400" spc="100" baseline="-25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Fe(OH)</a:t>
                      </a:r>
                      <a:r>
                        <a:rPr lang="en-US" sz="1200" kern="1400" spc="100" baseline="-25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400" dirty="0">
                          <a:effectLst/>
                          <a:latin typeface="Constantia" panose="02030602050306030303" pitchFamily="18" charset="0"/>
                          <a:ea typeface="Times New Roman" panose="02020603050405020304" pitchFamily="18" charset="0"/>
                          <a:cs typeface="Constantia" panose="02030602050306030303" pitchFamily="18" charset="0"/>
                        </a:rPr>
                        <a:t>NH</a:t>
                      </a:r>
                      <a:r>
                        <a:rPr lang="en-US" sz="1200" kern="1400" baseline="-25000" dirty="0">
                          <a:effectLst/>
                          <a:latin typeface="Constantia" panose="02030602050306030303" pitchFamily="18" charset="0"/>
                          <a:ea typeface="Times New Roman" panose="02020603050405020304" pitchFamily="18" charset="0"/>
                          <a:cs typeface="Constantia" panose="02030602050306030303" pitchFamily="18" charset="0"/>
                        </a:rPr>
                        <a:t>4</a:t>
                      </a:r>
                      <a:r>
                        <a:rPr lang="en-US" sz="1200" kern="1400" dirty="0">
                          <a:effectLst/>
                          <a:latin typeface="Constantia" panose="02030602050306030303" pitchFamily="18" charset="0"/>
                          <a:ea typeface="Times New Roman" panose="02020603050405020304" pitchFamily="18" charset="0"/>
                          <a:cs typeface="Constantia" panose="02030602050306030303" pitchFamily="18" charset="0"/>
                        </a:rPr>
                        <a:t>OH;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596" marR="8596" marT="6450" marB="64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596" marR="8596" marT="6450" marB="64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52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400" spc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200" kern="1400" spc="100" baseline="-25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 kern="1400" spc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</a:t>
                      </a:r>
                      <a:r>
                        <a:rPr lang="en-US" sz="1200" kern="1400" spc="100" baseline="-25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 kern="1400" spc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H</a:t>
                      </a:r>
                      <a:r>
                        <a:rPr lang="en-US" sz="1200" kern="1400" spc="100" baseline="-25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 kern="1400" spc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 ; H</a:t>
                      </a:r>
                      <a:r>
                        <a:rPr lang="en-US" sz="1200" kern="1400" spc="100" baseline="-25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 kern="1400" spc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</a:t>
                      </a:r>
                      <a:r>
                        <a:rPr lang="en-US" sz="1200" kern="1400" spc="100" baseline="-25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 kern="1400" spc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CH</a:t>
                      </a:r>
                      <a:r>
                        <a:rPr lang="en-US" sz="1200" kern="1400" spc="100" baseline="-25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 kern="1400" spc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COOH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596" marR="8596" marT="6450" marB="64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94483650"/>
                  </a:ext>
                </a:extLst>
              </a:tr>
              <a:tr h="3275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400" spc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596" marR="8596" marT="6450" marB="645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i="1" kern="1400" spc="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Muhiti</a:t>
                      </a:r>
                      <a:r>
                        <a:rPr lang="en-US" sz="1200" i="1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:</a:t>
                      </a: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400" spc="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kuchsiz</a:t>
                      </a: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400" spc="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asos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596" marR="8596" marT="6450" marB="64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596" marR="8596" marT="6450" marB="64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98108858"/>
                  </a:ext>
                </a:extLst>
              </a:tr>
              <a:tr h="8540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596" marR="8596" marT="6450" marB="645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Fe(CH</a:t>
                      </a:r>
                      <a:r>
                        <a:rPr lang="en-US" sz="1200" kern="1400" spc="100" baseline="-25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COO)</a:t>
                      </a:r>
                      <a:r>
                        <a:rPr lang="en-US" sz="1200" kern="1400" spc="100" baseline="-25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A1</a:t>
                      </a:r>
                      <a:r>
                        <a:rPr lang="en-US" sz="1200" kern="1400" spc="100" baseline="-25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1200" kern="1400" spc="100" baseline="-25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(NH</a:t>
                      </a:r>
                      <a:r>
                        <a:rPr lang="en-US" sz="1200" kern="1400" spc="100" baseline="-25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1200" kern="1400" spc="100" baseline="-25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COO</a:t>
                      </a:r>
                      <a:r>
                        <a:rPr lang="en-US" sz="1200" kern="1400" spc="100" baseline="-25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400" spc="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Gidroliziga</a:t>
                      </a: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400" spc="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tezroq</a:t>
                      </a: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400" spc="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</a:t>
                      </a: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400" spc="1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n-US" sz="1200" kern="1400" spc="100" baseline="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en-US" sz="1200" kern="1400" spc="1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liqroq</a:t>
                      </a:r>
                      <a:r>
                        <a:rPr lang="en-US" sz="1200" kern="1400" spc="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400" spc="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uchraydi</a:t>
                      </a: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596" marR="8596" marT="6450" marB="64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400" spc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596" marR="8596" marT="6450" marB="64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07718804"/>
                  </a:ext>
                </a:extLst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3100" y="2079625"/>
            <a:ext cx="1066800" cy="92673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511300" y="174625"/>
            <a:ext cx="2630079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450"/>
              </a:spcAft>
            </a:pPr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TUZLAR GIDROLIZI</a:t>
            </a:r>
            <a:endParaRPr lang="ru-RU" sz="7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189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708025"/>
            <a:ext cx="5698012" cy="1775531"/>
          </a:xfrm>
          <a:prstGeom prst="rect">
            <a:avLst/>
          </a:prstGeom>
        </p:spPr>
        <p:txBody>
          <a:bodyPr wrap="square" lIns="51481" tIns="25740" rIns="51481" bIns="25740">
            <a:spAutoFit/>
          </a:bodyPr>
          <a:lstStyle/>
          <a:p>
            <a:pPr lvl="0" algn="ctr"/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  </a:t>
            </a:r>
            <a:r>
              <a:rPr lang="ru-RU" sz="1600" b="1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)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Kuchsiz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kislota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va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kuchsiz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asosdan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hosil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bo‘lgan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</a:p>
          <a:p>
            <a:pPr lvl="0" algn="ctr"/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endParaRPr lang="en-US" sz="1600" b="1" dirty="0">
              <a:solidFill>
                <a:prstClr val="black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lvl="0" algn="ctr"/>
            <a:r>
              <a:rPr lang="ru-RU" sz="1600" b="1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)</a:t>
            </a:r>
            <a:r>
              <a:rPr lang="ru-RU" sz="1600" b="1" dirty="0">
                <a:solidFill>
                  <a:srgbClr val="0000CC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Kuchsiz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kislota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va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kuchli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asosdan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hosil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bo‘lgan</a:t>
            </a:r>
            <a:endParaRPr lang="ar-DZ" sz="1600" b="1" dirty="0">
              <a:solidFill>
                <a:prstClr val="black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lvl="0" algn="ctr"/>
            <a:endParaRPr lang="ar-DZ" sz="1600" b="1" dirty="0">
              <a:solidFill>
                <a:prstClr val="black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lvl="0" algn="ctr"/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 </a:t>
            </a:r>
            <a:r>
              <a:rPr lang="ru-RU" sz="1600" b="1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) </a:t>
            </a:r>
            <a:r>
              <a:rPr lang="ru-RU" sz="1600" b="1" dirty="0">
                <a:solidFill>
                  <a:srgbClr val="0000CC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Kuchli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kislota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va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kuchsiz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asosdan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hosil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bo‘lgan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</a:p>
          <a:p>
            <a:pPr lvl="0" algn="ctr"/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  </a:t>
            </a:r>
            <a:endParaRPr lang="en-US" sz="1600" b="1" dirty="0">
              <a:solidFill>
                <a:prstClr val="black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lvl="0" algn="ctr"/>
            <a:r>
              <a:rPr lang="ru-RU" sz="1600" b="1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)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Kuchli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kislota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va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kuchli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asosdan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hosil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bo‘lgan</a:t>
            </a:r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9700" y="98425"/>
            <a:ext cx="5562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Qanday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tuzlar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to‘la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gidrolizga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uchraydi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?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537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500" y="2003425"/>
            <a:ext cx="1706057" cy="10668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15900" y="708025"/>
            <a:ext cx="32639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7252" algn="ctr"/>
            <a:r>
              <a:rPr lang="en-US" sz="2400" dirty="0" err="1">
                <a:latin typeface="Arial Black" panose="020B0A04020102020204" pitchFamily="34" charset="0"/>
                <a:ea typeface="Times New Roman"/>
                <a:cs typeface="Arial"/>
              </a:rPr>
              <a:t>Tuzlar</a:t>
            </a:r>
            <a:r>
              <a:rPr lang="en-US" sz="2400" dirty="0">
                <a:latin typeface="Arial Black" panose="020B0A04020102020204" pitchFamily="34" charset="0"/>
                <a:ea typeface="Times New Roman"/>
                <a:cs typeface="Arial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ea typeface="Times New Roman"/>
                <a:cs typeface="Arial"/>
              </a:rPr>
              <a:t>suvda</a:t>
            </a:r>
            <a:r>
              <a:rPr lang="en-US" sz="2400" dirty="0">
                <a:latin typeface="Arial Black" panose="020B0A04020102020204" pitchFamily="34" charset="0"/>
                <a:ea typeface="Times New Roman"/>
                <a:cs typeface="Arial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ea typeface="Times New Roman"/>
                <a:cs typeface="Arial"/>
              </a:rPr>
              <a:t>eritilganda</a:t>
            </a:r>
            <a:r>
              <a:rPr lang="en-US" sz="2400" dirty="0">
                <a:latin typeface="Arial Black" panose="020B0A04020102020204" pitchFamily="34" charset="0"/>
                <a:ea typeface="Times New Roman"/>
                <a:cs typeface="Arial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ea typeface="Times New Roman"/>
                <a:cs typeface="Arial"/>
              </a:rPr>
              <a:t>kimyoviy</a:t>
            </a:r>
            <a:r>
              <a:rPr lang="en-US" sz="2400" dirty="0">
                <a:latin typeface="Arial Black" panose="020B0A04020102020204" pitchFamily="34" charset="0"/>
                <a:ea typeface="Times New Roman"/>
                <a:cs typeface="Arial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ea typeface="Times New Roman"/>
                <a:cs typeface="Arial"/>
              </a:rPr>
              <a:t>reaksiyalar</a:t>
            </a:r>
            <a:r>
              <a:rPr lang="en-US" sz="2400" dirty="0">
                <a:latin typeface="Arial Black" panose="020B0A04020102020204" pitchFamily="34" charset="0"/>
                <a:ea typeface="Times New Roman"/>
                <a:cs typeface="Arial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ea typeface="Times New Roman"/>
                <a:cs typeface="Arial"/>
              </a:rPr>
              <a:t>sodir</a:t>
            </a:r>
            <a:r>
              <a:rPr lang="en-US" sz="2400" dirty="0">
                <a:latin typeface="Arial Black" panose="020B0A04020102020204" pitchFamily="34" charset="0"/>
                <a:ea typeface="Times New Roman"/>
                <a:cs typeface="Arial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ea typeface="Times New Roman"/>
                <a:cs typeface="Arial"/>
              </a:rPr>
              <a:t>bo‘ladimi</a:t>
            </a:r>
            <a:r>
              <a:rPr lang="en-US" sz="2400" dirty="0">
                <a:latin typeface="Arial Black" panose="020B0A04020102020204" pitchFamily="34" charset="0"/>
                <a:ea typeface="Times New Roman"/>
                <a:cs typeface="Arial"/>
              </a:rPr>
              <a:t>?</a:t>
            </a:r>
            <a:endParaRPr lang="ru-RU" sz="2400" dirty="0">
              <a:latin typeface="Arial Black" panose="020B0A04020102020204" pitchFamily="34" charset="0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2637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0150" y="784225"/>
            <a:ext cx="4918749" cy="1497571"/>
          </a:xfrm>
          <a:prstGeom prst="rect">
            <a:avLst/>
          </a:prstGeom>
        </p:spPr>
        <p:txBody>
          <a:bodyPr wrap="square" lIns="51481" tIns="25740" rIns="51481" bIns="25740">
            <a:spAutoFit/>
          </a:bodyPr>
          <a:lstStyle/>
          <a:p>
            <a:pPr>
              <a:lnSpc>
                <a:spcPct val="107000"/>
              </a:lnSpc>
              <a:spcAft>
                <a:spcPts val="450"/>
              </a:spcAft>
            </a:pP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Darslikdagi</a:t>
            </a:r>
            <a:r>
              <a:rPr lang="en-US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7-mavzuni </a:t>
            </a:r>
            <a:r>
              <a:rPr lang="en-US" sz="16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o‘qib</a:t>
            </a:r>
            <a:r>
              <a:rPr lang="en-US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daftarga</a:t>
            </a:r>
            <a:r>
              <a:rPr lang="en-US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qayd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qilish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450"/>
              </a:spcAft>
            </a:pP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33-sahifadagi 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8-jadvalni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daftarga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chizish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66700" indent="-266700">
              <a:lnSpc>
                <a:spcPct val="107000"/>
              </a:lnSpc>
              <a:spcAft>
                <a:spcPts val="450"/>
              </a:spcAft>
            </a:pP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Darslikning</a:t>
            </a:r>
            <a:r>
              <a:rPr lang="en-US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36-sahifasidagi 1-5-topshiriqlarni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bajarish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hamda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topshiriqlar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ketma-ketligi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</a:t>
            </a:r>
            <a:r>
              <a:rPr lang="en-US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‘</a:t>
            </a:r>
            <a:r>
              <a:rPr lang="en-US" sz="16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yicha</a:t>
            </a:r>
            <a:r>
              <a:rPr lang="en-US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daftarga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yozish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900" y="2155825"/>
            <a:ext cx="1224007" cy="9106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73100" y="98425"/>
            <a:ext cx="533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055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977900" y="838491"/>
                <a:ext cx="3657600" cy="13221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1450" indent="162307" algn="ctr">
                  <a:lnSpc>
                    <a:spcPct val="111000"/>
                  </a:lnSpc>
                </a:pPr>
                <a:r>
                  <a:rPr lang="en-US" dirty="0" smtClean="0">
                    <a:latin typeface="Arial Black" panose="020B0A04020102020204" pitchFamily="34" charset="0"/>
                    <a:ea typeface="Times New Roman"/>
                    <a:cs typeface="Arial"/>
                  </a:rPr>
                  <a:t>Toza </a:t>
                </a:r>
                <a:r>
                  <a:rPr lang="en-US" dirty="0" err="1">
                    <a:latin typeface="Arial Black" panose="020B0A04020102020204" pitchFamily="34" charset="0"/>
                    <a:ea typeface="Times New Roman"/>
                    <a:cs typeface="Arial"/>
                  </a:rPr>
                  <a:t>suvdagi</a:t>
                </a:r>
                <a:r>
                  <a:rPr lang="en-US" dirty="0">
                    <a:latin typeface="Arial Black" panose="020B0A04020102020204" pitchFamily="34" charset="0"/>
                    <a:ea typeface="Times New Roman"/>
                    <a:cs typeface="Arial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b="1" i="1" dirty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pPr>
                      <m:e>
                        <m:r>
                          <a:rPr lang="en-US" b="1" i="1" dirty="0">
                            <a:latin typeface="Cambria Math" panose="02040503050406030204" pitchFamily="18" charset="0"/>
                            <a:cs typeface="Arial"/>
                          </a:rPr>
                          <m:t>  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  <a:cs typeface="Arial"/>
                          </a:rPr>
                          <m:t> </m:t>
                        </m:r>
                        <m:r>
                          <a:rPr lang="ar-AE" b="1" i="1" dirty="0">
                            <a:latin typeface="Cambria Math"/>
                            <a:cs typeface="Arial"/>
                          </a:rPr>
                          <m:t>𝑯</m:t>
                        </m:r>
                      </m:e>
                      <m:sup>
                        <m:r>
                          <a:rPr lang="ar-AE" b="1" i="1" dirty="0">
                            <a:latin typeface="Cambria Math"/>
                            <a:cs typeface="Arial"/>
                          </a:rPr>
                          <m:t>+</m:t>
                        </m:r>
                      </m:sup>
                    </m:sSup>
                    <m:r>
                      <a:rPr lang="ar-AE" b="1" i="1" dirty="0">
                        <a:latin typeface="Cambria Math"/>
                        <a:ea typeface="Times New Roman"/>
                        <a:cs typeface="Arial"/>
                      </a:rPr>
                      <m:t> </m:t>
                    </m:r>
                  </m:oMath>
                </a14:m>
                <a:r>
                  <a:rPr lang="ar-AE" b="1" dirty="0" smtClean="0">
                    <a:latin typeface="Arial Black" panose="020B0A04020102020204" pitchFamily="34" charset="0"/>
                    <a:ea typeface="Times New Roman"/>
                    <a:cs typeface="Arial"/>
                  </a:rPr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b="1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cs typeface="Arial"/>
                          </a:rPr>
                          <m:t> </m:t>
                        </m:r>
                        <m:r>
                          <a:rPr lang="ar-AE" b="1" i="1">
                            <a:latin typeface="Cambria Math"/>
                            <a:cs typeface="Arial"/>
                          </a:rPr>
                          <m:t>𝑶𝑯</m:t>
                        </m:r>
                      </m:e>
                      <m:sup>
                        <m:r>
                          <a:rPr lang="ar-AE" b="1" i="1">
                            <a:latin typeface="Cambria Math"/>
                            <a:cs typeface="Arial"/>
                          </a:rPr>
                          <m:t>−</m:t>
                        </m:r>
                      </m:sup>
                    </m:sSup>
                  </m:oMath>
                </a14:m>
                <a:r>
                  <a:rPr lang="ar-AE" dirty="0">
                    <a:latin typeface="Arial Black" panose="020B0A04020102020204" pitchFamily="34" charset="0"/>
                    <a:ea typeface="Times New Roman"/>
                    <a:cs typeface="Arial"/>
                  </a:rPr>
                  <a:t> </a:t>
                </a:r>
                <a:r>
                  <a:rPr lang="en-US" dirty="0" err="1">
                    <a:latin typeface="Arial Black" panose="020B0A04020102020204" pitchFamily="34" charset="0"/>
                    <a:ea typeface="Times New Roman"/>
                    <a:cs typeface="Arial"/>
                  </a:rPr>
                  <a:t>ionlari</a:t>
                </a:r>
                <a:r>
                  <a:rPr lang="en-US" dirty="0">
                    <a:latin typeface="Arial Black" panose="020B0A04020102020204" pitchFamily="34" charset="0"/>
                    <a:ea typeface="Times New Roman"/>
                    <a:cs typeface="Arial"/>
                  </a:rPr>
                  <a:t> </a:t>
                </a:r>
                <a:r>
                  <a:rPr lang="en-US" dirty="0" err="1">
                    <a:latin typeface="Arial Black" panose="020B0A04020102020204" pitchFamily="34" charset="0"/>
                    <a:ea typeface="Times New Roman"/>
                    <a:cs typeface="Arial"/>
                  </a:rPr>
                  <a:t>konsentratsiyasi</a:t>
                </a:r>
                <a:r>
                  <a:rPr lang="en-US" dirty="0">
                    <a:latin typeface="Arial Black" panose="020B0A04020102020204" pitchFamily="34" charset="0"/>
                    <a:ea typeface="Times New Roman"/>
                    <a:cs typeface="Arial"/>
                  </a:rPr>
                  <a:t>­ </a:t>
                </a:r>
                <a:r>
                  <a:rPr lang="en-US" dirty="0" err="1">
                    <a:latin typeface="Arial Black" panose="020B0A04020102020204" pitchFamily="34" charset="0"/>
                    <a:ea typeface="Times New Roman"/>
                    <a:cs typeface="Arial"/>
                  </a:rPr>
                  <a:t>bir-biriga</a:t>
                </a:r>
                <a:r>
                  <a:rPr lang="en-US" dirty="0">
                    <a:latin typeface="Arial Black" panose="020B0A04020102020204" pitchFamily="34" charset="0"/>
                    <a:ea typeface="Times New Roman"/>
                    <a:cs typeface="Arial"/>
                  </a:rPr>
                  <a:t> </a:t>
                </a:r>
                <a:r>
                  <a:rPr lang="en-US" dirty="0" err="1">
                    <a:latin typeface="Arial Black" panose="020B0A04020102020204" pitchFamily="34" charset="0"/>
                    <a:ea typeface="Times New Roman"/>
                    <a:cs typeface="Arial"/>
                  </a:rPr>
                  <a:t>teng</a:t>
                </a:r>
                <a:r>
                  <a:rPr lang="en-US" dirty="0">
                    <a:latin typeface="Arial Black" panose="020B0A04020102020204" pitchFamily="34" charset="0"/>
                    <a:ea typeface="Times New Roman"/>
                    <a:cs typeface="Arial"/>
                  </a:rPr>
                  <a:t>: </a:t>
                </a:r>
              </a:p>
              <a:p>
                <a:pPr marL="21450" indent="162307" algn="ctr">
                  <a:lnSpc>
                    <a:spcPct val="111000"/>
                  </a:lnSpc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ar-AE" b="1" i="1" dirty="0">
                            <a:latin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ar-AE" b="1" i="1" dirty="0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sSupPr>
                          <m:e>
                            <m:r>
                              <a:rPr lang="ar-AE" b="1" i="1" dirty="0">
                                <a:latin typeface="Cambria Math"/>
                                <a:cs typeface="Arial"/>
                              </a:rPr>
                              <m:t>𝑯</m:t>
                            </m:r>
                          </m:e>
                          <m:sup>
                            <m:r>
                              <a:rPr lang="ar-AE" b="1" i="1" dirty="0">
                                <a:latin typeface="Cambria Math"/>
                                <a:cs typeface="Arial"/>
                              </a:rPr>
                              <m:t>+</m:t>
                            </m:r>
                          </m:sup>
                        </m:sSup>
                      </m:e>
                    </m:d>
                  </m:oMath>
                </a14:m>
                <a:r>
                  <a:rPr lang="ar-AE" dirty="0">
                    <a:latin typeface="Arial Black" panose="020B0A04020102020204" pitchFamily="34" charset="0"/>
                    <a:ea typeface="Times New Roman"/>
                    <a:cs typeface="Arial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ar-AE" i="1" dirty="0">
                            <a:latin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ar-AE" b="1" i="1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sSupPr>
                          <m:e>
                            <m:r>
                              <a:rPr lang="ar-AE" b="1" i="1">
                                <a:latin typeface="Cambria Math"/>
                                <a:cs typeface="Arial"/>
                              </a:rPr>
                              <m:t>𝑶𝑯</m:t>
                            </m:r>
                          </m:e>
                          <m:sup>
                            <m:r>
                              <a:rPr lang="ar-AE" b="1" i="1">
                                <a:latin typeface="Cambria Math"/>
                                <a:cs typeface="Arial"/>
                              </a:rPr>
                              <m:t>−</m:t>
                            </m:r>
                          </m:sup>
                        </m:sSup>
                      </m:e>
                    </m:d>
                  </m:oMath>
                </a14:m>
                <a:endParaRPr lang="ar-AE" dirty="0">
                  <a:latin typeface="Arial" pitchFamily="34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900" y="838491"/>
                <a:ext cx="3657600" cy="1322157"/>
              </a:xfrm>
              <a:prstGeom prst="rect">
                <a:avLst/>
              </a:prstGeom>
              <a:blipFill rotWithShape="0">
                <a:blip r:embed="rId2"/>
                <a:stretch>
                  <a:fillRect l="-500" t="-2315" r="-1000" b="-50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8300" y="2003425"/>
            <a:ext cx="1477457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852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292100" y="708025"/>
                <a:ext cx="5038532" cy="1949553"/>
              </a:xfrm>
              <a:prstGeom prst="rect">
                <a:avLst/>
              </a:prstGeom>
            </p:spPr>
            <p:txBody>
              <a:bodyPr wrap="square" lIns="51481" tIns="25740" rIns="51481" bIns="25740">
                <a:spAutoFit/>
              </a:bodyPr>
              <a:lstStyle/>
              <a:p>
                <a:pPr marL="21450" indent="162307" algn="just">
                  <a:lnSpc>
                    <a:spcPct val="111000"/>
                  </a:lnSpc>
                </a:pP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Toza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suv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juda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ham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kuchsiz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elektrolit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hisoblanib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,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uning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dissotsiatsiyalanish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darajasi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 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b="1" i="1" dirty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pPr>
                      <m:e>
                        <m:r>
                          <a:rPr lang="en-US" sz="1600" b="1" i="1" dirty="0">
                            <a:latin typeface="Cambria Math"/>
                            <a:cs typeface="Arial"/>
                          </a:rPr>
                          <m:t>𝟏𝟎</m:t>
                        </m:r>
                      </m:e>
                      <m:sup>
                        <m:r>
                          <a:rPr lang="en-US" sz="1600" b="1" i="1" dirty="0">
                            <a:latin typeface="Cambria Math"/>
                            <a:cs typeface="Arial"/>
                          </a:rPr>
                          <m:t>−</m:t>
                        </m:r>
                        <m:r>
                          <a:rPr lang="en-US" sz="1600" b="1" i="1" dirty="0">
                            <a:latin typeface="Cambria Math"/>
                            <a:cs typeface="Arial"/>
                          </a:rPr>
                          <m:t>𝟗</m:t>
                        </m:r>
                      </m:sup>
                    </m:sSup>
                  </m:oMath>
                </a14:m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ga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teng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bo‘ladi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.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Demak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,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suv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juda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ham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oz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bo‘lsa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-da,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ionlarga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ajraladi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:­ </a:t>
                </a:r>
              </a:p>
              <a:p>
                <a:pPr marL="21450" indent="162307" algn="just">
                  <a:lnSpc>
                    <a:spcPct val="111000"/>
                  </a:lnSpc>
                </a:pP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H</a:t>
                </a:r>
                <a:r>
                  <a:rPr lang="en-US" baseline="-250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2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O  = 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b="1" i="1" dirty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pPr>
                      <m:e>
                        <m:r>
                          <a:rPr lang="en-US" sz="1600" b="1" i="1" dirty="0">
                            <a:latin typeface="Cambria Math"/>
                            <a:cs typeface="Arial"/>
                          </a:rPr>
                          <m:t>𝑯</m:t>
                        </m:r>
                      </m:e>
                      <m:sup>
                        <m:r>
                          <a:rPr lang="en-US" sz="1600" b="1" i="1" dirty="0">
                            <a:latin typeface="Cambria Math"/>
                            <a:cs typeface="Arial"/>
                          </a:rPr>
                          <m:t>+</m:t>
                        </m:r>
                      </m:sup>
                    </m:sSup>
                    <m:r>
                      <a:rPr lang="en-US" sz="1600" b="1" i="1" dirty="0">
                        <a:latin typeface="Cambria Math"/>
                        <a:ea typeface="Times New Roman"/>
                        <a:cs typeface="Arial"/>
                      </a:rPr>
                      <m:t> </m:t>
                    </m:r>
                  </m:oMath>
                </a14:m>
                <a:r>
                  <a:rPr lang="en-US" sz="1600" b="1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b="1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sSupPr>
                      <m:e>
                        <m:r>
                          <a:rPr lang="en-US" sz="1600" b="1" i="1">
                            <a:latin typeface="Cambria Math"/>
                            <a:cs typeface="Arial"/>
                          </a:rPr>
                          <m:t>𝑶𝑯</m:t>
                        </m:r>
                      </m:e>
                      <m:sup>
                        <m:r>
                          <a:rPr lang="en-US" sz="1600" b="1" i="1">
                            <a:latin typeface="Cambria Math"/>
                            <a:cs typeface="Arial"/>
                          </a:rPr>
                          <m:t>−</m:t>
                        </m:r>
                      </m:sup>
                    </m:sSup>
                  </m:oMath>
                </a14:m>
                <a:r>
                  <a:rPr lang="en-US" sz="1600" b="1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</a:p>
              <a:p>
                <a:pPr marL="21450" indent="162307" algn="just">
                  <a:lnSpc>
                    <a:spcPct val="111000"/>
                  </a:lnSpc>
                </a:pPr>
                <a:r>
                  <a:rPr lang="en-US" sz="1600" dirty="0" err="1" smtClean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Bunda</a:t>
                </a:r>
                <a:r>
                  <a:rPr lang="en-US" sz="1600" dirty="0" smtClean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teng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miqdorda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b="1" i="1" dirty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pPr>
                      <m:e>
                        <m:r>
                          <a:rPr lang="en-US" sz="1600" b="1" i="1" dirty="0">
                            <a:latin typeface="Cambria Math"/>
                            <a:cs typeface="Arial"/>
                          </a:rPr>
                          <m:t>𝑯</m:t>
                        </m:r>
                      </m:e>
                      <m:sup>
                        <m:r>
                          <a:rPr lang="en-US" sz="1600" b="1" i="1" dirty="0">
                            <a:latin typeface="Cambria Math"/>
                            <a:cs typeface="Arial"/>
                          </a:rPr>
                          <m:t>+</m:t>
                        </m:r>
                      </m:sup>
                    </m:sSup>
                    <m:r>
                      <a:rPr lang="en-US" sz="1600" b="1" i="1" dirty="0">
                        <a:latin typeface="Cambria Math"/>
                        <a:ea typeface="Times New Roman"/>
                        <a:cs typeface="Arial"/>
                      </a:rPr>
                      <m:t> </m:t>
                    </m:r>
                  </m:oMath>
                </a14:m>
                <a:r>
                  <a:rPr lang="en-US" sz="1600" b="1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va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b="1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sSupPr>
                      <m:e>
                        <m:r>
                          <a:rPr lang="en-US" sz="1600" b="1" i="1">
                            <a:latin typeface="Cambria Math"/>
                            <a:cs typeface="Arial"/>
                          </a:rPr>
                          <m:t>𝑶𝑯</m:t>
                        </m:r>
                      </m:e>
                      <m:sup>
                        <m:r>
                          <a:rPr lang="en-US" sz="1600" b="1" i="1">
                            <a:latin typeface="Cambria Math"/>
                            <a:cs typeface="Arial"/>
                          </a:rPr>
                          <m:t>−</m:t>
                        </m:r>
                      </m:sup>
                    </m:sSup>
                    <m:r>
                      <a:rPr lang="en-US" sz="1600" b="1" i="1">
                        <a:latin typeface="Cambria Math"/>
                        <a:cs typeface="Arial"/>
                      </a:rPr>
                      <m:t> </m:t>
                    </m:r>
                  </m:oMath>
                </a14:m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ionlari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bo‘lgan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eritma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neytral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muhitli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bo‘ladi</a:t>
                </a:r>
                <a:r>
                  <a:rPr lang="en-US" sz="1600" dirty="0"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. </a:t>
                </a:r>
                <a:endParaRPr lang="ru-RU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708025"/>
                <a:ext cx="5038532" cy="1949553"/>
              </a:xfrm>
              <a:prstGeom prst="rect">
                <a:avLst/>
              </a:prstGeom>
              <a:blipFill rotWithShape="0">
                <a:blip r:embed="rId2"/>
                <a:stretch>
                  <a:fillRect l="-1090" t="-1563" r="-1574" b="-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4229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673100" y="936625"/>
                <a:ext cx="4432082" cy="1760143"/>
              </a:xfrm>
              <a:prstGeom prst="rect">
                <a:avLst/>
              </a:prstGeom>
            </p:spPr>
            <p:txBody>
              <a:bodyPr wrap="square" lIns="51481" tIns="25740" rIns="51481" bIns="25740">
                <a:spAutoFit/>
              </a:bodyPr>
              <a:lstStyle/>
              <a:p>
                <a:pPr marL="21450" indent="162307" algn="ctr">
                  <a:lnSpc>
                    <a:spcPct val="111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 dirty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pPr>
                      <m:e>
                        <m:r>
                          <a:rPr lang="en-US" sz="2000" b="1" i="1" dirty="0">
                            <a:latin typeface="Cambria Math"/>
                            <a:cs typeface="Arial"/>
                          </a:rPr>
                          <m:t>𝑯</m:t>
                        </m:r>
                      </m:e>
                      <m:sup>
                        <m:r>
                          <a:rPr lang="en-US" sz="2000" b="1" i="1" dirty="0">
                            <a:latin typeface="Cambria Math"/>
                            <a:cs typeface="Arial"/>
                          </a:rPr>
                          <m:t>+</m:t>
                        </m:r>
                      </m:sup>
                    </m:sSup>
                    <m:r>
                      <a:rPr lang="en-US" sz="2000" b="1" i="1" dirty="0">
                        <a:latin typeface="Cambria Math"/>
                        <a:cs typeface="Arial"/>
                      </a:rPr>
                      <m:t> </m:t>
                    </m:r>
                  </m:oMath>
                </a14:m>
                <a:r>
                  <a:rPr lang="en-US" sz="2000" dirty="0" err="1">
                    <a:solidFill>
                      <a:prstClr val="black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ionlari</a:t>
                </a:r>
                <a:r>
                  <a:rPr lang="en-US" sz="2000" dirty="0">
                    <a:solidFill>
                      <a:prstClr val="black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ortiqcha</a:t>
                </a:r>
                <a:r>
                  <a:rPr lang="en-US" sz="2000" dirty="0">
                    <a:solidFill>
                      <a:prstClr val="black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bo‘lgan</a:t>
                </a:r>
                <a:r>
                  <a:rPr lang="en-US" sz="2000" dirty="0">
                    <a:solidFill>
                      <a:prstClr val="black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eritma</a:t>
                </a:r>
                <a:r>
                  <a:rPr lang="en-US" sz="2000" dirty="0">
                    <a:solidFill>
                      <a:srgbClr val="FF0000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 </a:t>
                </a:r>
                <a:r>
                  <a:rPr lang="en-US" sz="2000" dirty="0" err="1" smtClean="0">
                    <a:solidFill>
                      <a:srgbClr val="FF0000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kislotali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 </a:t>
                </a:r>
                <a:r>
                  <a:rPr lang="en-US" sz="2000" dirty="0" err="1" smtClean="0">
                    <a:solidFill>
                      <a:srgbClr val="FF0000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muhit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,</a:t>
                </a:r>
                <a:endParaRPr lang="en-US" sz="2000" dirty="0">
                  <a:solidFill>
                    <a:srgbClr val="FF0000"/>
                  </a:solidFill>
                  <a:latin typeface="Arial Black" panose="020B0A04020102020204" pitchFamily="34" charset="0"/>
                  <a:ea typeface="Times New Roman"/>
                  <a:cs typeface="Arial"/>
                </a:endParaRPr>
              </a:p>
              <a:p>
                <a:pPr marL="21450" indent="162307" algn="ctr">
                  <a:lnSpc>
                    <a:spcPct val="111000"/>
                  </a:lnSpc>
                </a:pPr>
                <a:r>
                  <a:rPr lang="en-US" sz="2000" dirty="0">
                    <a:solidFill>
                      <a:prstClr val="black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sSupPr>
                      <m:e>
                        <m:r>
                          <a:rPr lang="en-US" sz="2000" b="1" i="1">
                            <a:latin typeface="Cambria Math"/>
                            <a:cs typeface="Arial"/>
                          </a:rPr>
                          <m:t>𝑶𝑯</m:t>
                        </m:r>
                      </m:e>
                      <m:sup>
                        <m:r>
                          <a:rPr lang="en-US" sz="2000" b="1" i="1">
                            <a:latin typeface="Cambria Math"/>
                            <a:cs typeface="Arial"/>
                          </a:rPr>
                          <m:t>−</m:t>
                        </m:r>
                      </m:sup>
                    </m:sSup>
                    <m:r>
                      <a:rPr lang="en-US" sz="2000" b="1" i="1">
                        <a:latin typeface="Cambria Math"/>
                        <a:cs typeface="Arial"/>
                      </a:rPr>
                      <m:t> </m:t>
                    </m:r>
                  </m:oMath>
                </a14:m>
                <a:r>
                  <a:rPr lang="en-US" sz="2000" dirty="0" err="1">
                    <a:solidFill>
                      <a:prstClr val="black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ionlari</a:t>
                </a:r>
                <a:r>
                  <a:rPr lang="en-US" sz="2000" dirty="0">
                    <a:solidFill>
                      <a:prstClr val="black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ortiqcha</a:t>
                </a:r>
                <a:r>
                  <a:rPr lang="en-US" sz="2000" dirty="0">
                    <a:solidFill>
                      <a:prstClr val="black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bo‘lgan</a:t>
                </a:r>
                <a:r>
                  <a:rPr lang="en-US" sz="2000" dirty="0">
                    <a:solidFill>
                      <a:prstClr val="black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eritma</a:t>
                </a:r>
                <a:r>
                  <a:rPr lang="en-US" sz="2000" dirty="0">
                    <a:solidFill>
                      <a:prstClr val="black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esa</a:t>
                </a:r>
                <a:r>
                  <a:rPr lang="en-US" sz="2000" dirty="0">
                    <a:solidFill>
                      <a:prstClr val="black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 </a:t>
                </a:r>
                <a:r>
                  <a:rPr lang="en-US" sz="2000" dirty="0" err="1">
                    <a:solidFill>
                      <a:srgbClr val="7030A0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ishqoriy</a:t>
                </a:r>
                <a:r>
                  <a:rPr lang="en-US" sz="2000" dirty="0">
                    <a:solidFill>
                      <a:srgbClr val="7030A0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 </a:t>
                </a:r>
                <a:r>
                  <a:rPr lang="en-US" sz="2000" dirty="0" err="1">
                    <a:solidFill>
                      <a:srgbClr val="7030A0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muhitda</a:t>
                </a:r>
                <a:r>
                  <a:rPr lang="en-US" sz="2000" dirty="0">
                    <a:solidFill>
                      <a:srgbClr val="7030A0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 </a:t>
                </a:r>
                <a:r>
                  <a:rPr lang="en-US" sz="2000" dirty="0" err="1">
                    <a:solidFill>
                      <a:srgbClr val="7030A0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bo‘ladi</a:t>
                </a:r>
                <a:r>
                  <a:rPr lang="en-US" sz="2000" dirty="0">
                    <a:solidFill>
                      <a:srgbClr val="7030A0"/>
                    </a:solidFill>
                    <a:latin typeface="Arial Black" panose="020B0A04020102020204" pitchFamily="34" charset="0"/>
                    <a:ea typeface="Times New Roman"/>
                    <a:cs typeface="Arial"/>
                  </a:rPr>
                  <a:t>.</a:t>
                </a:r>
                <a:endParaRPr lang="ru-RU" sz="1400" dirty="0">
                  <a:solidFill>
                    <a:srgbClr val="7030A0"/>
                  </a:solidFill>
                  <a:latin typeface="Arial Black" panose="020B0A04020102020204" pitchFamily="34" charset="0"/>
                  <a:ea typeface="Calibri"/>
                  <a:cs typeface="Arial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100" y="936625"/>
                <a:ext cx="4432082" cy="1760143"/>
              </a:xfrm>
              <a:prstGeom prst="rect">
                <a:avLst/>
              </a:prstGeom>
              <a:blipFill rotWithShape="0">
                <a:blip r:embed="rId2"/>
                <a:stretch>
                  <a:fillRect t="-2083" b="-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1529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856332"/>
              </p:ext>
            </p:extLst>
          </p:nvPr>
        </p:nvGraphicFramePr>
        <p:xfrm>
          <a:off x="139698" y="631825"/>
          <a:ext cx="5486404" cy="2438401"/>
        </p:xfrm>
        <a:graphic>
          <a:graphicData uri="http://schemas.openxmlformats.org/drawingml/2006/table">
            <a:tbl>
              <a:tblPr/>
              <a:tblGrid>
                <a:gridCol w="13716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7160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7160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7160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14151">
                <a:tc rowSpan="3">
                  <a:txBody>
                    <a:bodyPr/>
                    <a:lstStyle/>
                    <a:p>
                      <a:pPr marL="50800"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Tuzlarning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Tuz</a:t>
                      </a:r>
                      <a:r>
                        <a:rPr lang="ru-RU" sz="1100" dirty="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eritmalarining</a:t>
                      </a:r>
                      <a:r>
                        <a:rPr lang="ru-RU" sz="1100" dirty="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indikatorlarga</a:t>
                      </a:r>
                      <a:r>
                        <a:rPr lang="ru-RU" sz="1100" dirty="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ta’siri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ru-RU" sz="5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ru-RU" sz="5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39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 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 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Metil</a:t>
                      </a:r>
                      <a:endParaRPr lang="ru-RU" sz="90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22810">
                <a:tc rowSpan="2">
                  <a:txBody>
                    <a:bodyPr/>
                    <a:lstStyle/>
                    <a:p>
                      <a:pPr marL="50800"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eritmalari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Lakmus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Fenolftalein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385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zarg‘aldog‘i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133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 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 </a:t>
                      </a:r>
                      <a:endParaRPr lang="ru-RU" sz="90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 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55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" dirty="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 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 </a:t>
                      </a:r>
                      <a:endParaRPr lang="ru-RU" sz="90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" dirty="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 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" dirty="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 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98255">
                <a:tc>
                  <a:txBody>
                    <a:bodyPr/>
                    <a:lstStyle/>
                    <a:p>
                      <a:pPr marL="50800"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Kaliy</a:t>
                      </a:r>
                      <a:r>
                        <a:rPr lang="ru-RU" sz="1100" dirty="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nitrat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solidFill>
                            <a:srgbClr val="FEFF00"/>
                          </a:solidFill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Binafsha</a:t>
                      </a:r>
                      <a:r>
                        <a:rPr lang="ru-RU" sz="1100" b="1" dirty="0">
                          <a:solidFill>
                            <a:srgbClr val="FEFF00"/>
                          </a:solidFill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ru-RU" sz="1100" b="1" dirty="0" err="1">
                          <a:solidFill>
                            <a:srgbClr val="FEFF00"/>
                          </a:solidFill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rang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06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068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Rangsiz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To‘q</a:t>
                      </a:r>
                      <a:r>
                        <a:rPr lang="ru-RU" sz="1100" dirty="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sariq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E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26725">
                <a:tc>
                  <a:txBody>
                    <a:bodyPr/>
                    <a:lstStyle/>
                    <a:p>
                      <a:pPr marL="5080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Alyuminiy</a:t>
                      </a:r>
                      <a:endParaRPr lang="ru-RU" sz="90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Qizaradi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06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475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Rangsiz</a:t>
                      </a:r>
                      <a:endParaRPr lang="ru-RU" sz="90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Pushti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E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B3D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6190">
                <a:tc rowSpan="2">
                  <a:txBody>
                    <a:bodyPr/>
                    <a:lstStyle/>
                    <a:p>
                      <a:pPr marL="50800"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nitrat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067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 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647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47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 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 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8B3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D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26725">
                <a:tc>
                  <a:txBody>
                    <a:bodyPr/>
                    <a:lstStyle/>
                    <a:p>
                      <a:pPr marL="5080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Natriy</a:t>
                      </a:r>
                      <a:endParaRPr lang="ru-RU" sz="90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Ko‘karadi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647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3E2E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To‘q</a:t>
                      </a:r>
                      <a:r>
                        <a:rPr lang="ru-RU" sz="1100" dirty="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qizil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6000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Sariq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8B3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F4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6190">
                <a:tc rowSpan="2">
                  <a:txBody>
                    <a:bodyPr/>
                    <a:lstStyle/>
                    <a:p>
                      <a:pPr marL="50800"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karbonat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067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 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3E2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2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 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6000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000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Arial Black" panose="020B0A04020102020204" pitchFamily="34" charset="0"/>
                          <a:ea typeface="Times New Roman"/>
                          <a:cs typeface="Arial"/>
                        </a:rPr>
                        <a:t> </a:t>
                      </a:r>
                      <a:endParaRPr lang="ru-RU" sz="900" dirty="0">
                        <a:effectLst/>
                        <a:latin typeface="Arial Black" panose="020B0A04020102020204" pitchFamily="34" charset="0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EFF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F4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6190">
                <a:tc>
                  <a:txBody>
                    <a:bodyPr/>
                    <a:lstStyle/>
                    <a:p>
                      <a:pPr>
                        <a:lnSpc>
                          <a:spcPts val="1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E2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6000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EFF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3500" y="190758"/>
            <a:ext cx="5562600" cy="236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1481" tIns="25740" rIns="51481" bIns="2574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514807" fontAlgn="base">
              <a:spcBef>
                <a:spcPct val="0"/>
              </a:spcBef>
              <a:spcAft>
                <a:spcPct val="0"/>
              </a:spcAft>
            </a:pPr>
            <a:r>
              <a:rPr lang="en-US" altLang="ru-RU" sz="12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itchFamily="18" charset="0"/>
                <a:cs typeface="Arial" pitchFamily="34" charset="0"/>
              </a:rPr>
              <a:t>Ayrim</a:t>
            </a:r>
            <a:r>
              <a:rPr lang="en-US" altLang="ru-RU" sz="12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12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itchFamily="18" charset="0"/>
                <a:cs typeface="Arial" pitchFamily="34" charset="0"/>
              </a:rPr>
              <a:t>tuzlarning</a:t>
            </a:r>
            <a:r>
              <a:rPr lang="en-US" altLang="ru-RU" sz="12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12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itchFamily="18" charset="0"/>
                <a:cs typeface="Arial" pitchFamily="34" charset="0"/>
              </a:rPr>
              <a:t>suvdagi</a:t>
            </a:r>
            <a:r>
              <a:rPr lang="en-US" altLang="ru-RU" sz="12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12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itchFamily="18" charset="0"/>
                <a:cs typeface="Arial" pitchFamily="34" charset="0"/>
              </a:rPr>
              <a:t>eritmasining</a:t>
            </a:r>
            <a:r>
              <a:rPr lang="en-US" altLang="ru-RU" sz="12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12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itchFamily="18" charset="0"/>
                <a:cs typeface="Arial" pitchFamily="34" charset="0"/>
              </a:rPr>
              <a:t>indikatorlarga</a:t>
            </a:r>
            <a:r>
              <a:rPr lang="en-US" altLang="ru-RU" sz="1200" b="1" dirty="0">
                <a:solidFill>
                  <a:schemeClr val="bg1"/>
                </a:solidFill>
                <a:latin typeface="Arial Black" panose="020B0A040201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1200" b="1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 pitchFamily="18" charset="0"/>
                <a:cs typeface="Arial" pitchFamily="34" charset="0"/>
              </a:rPr>
              <a:t>munosabati</a:t>
            </a:r>
            <a:endParaRPr lang="en-US" altLang="ru-RU" sz="1200" dirty="0">
              <a:solidFill>
                <a:schemeClr val="bg1"/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41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0105" y="860425"/>
            <a:ext cx="4860602" cy="1645550"/>
          </a:xfrm>
          <a:prstGeom prst="rect">
            <a:avLst/>
          </a:prstGeom>
        </p:spPr>
        <p:txBody>
          <a:bodyPr wrap="square" lIns="51481" tIns="25740" rIns="51481" bIns="25740">
            <a:spAutoFit/>
          </a:bodyPr>
          <a:lstStyle/>
          <a:p>
            <a:pPr algn="ctr"/>
            <a:r>
              <a:rPr lang="en-US" sz="2500" dirty="0">
                <a:latin typeface="Arial Black" panose="020B0A04020102020204" pitchFamily="34" charset="0"/>
              </a:rPr>
              <a:t>“</a:t>
            </a:r>
            <a:r>
              <a:rPr lang="en-US" sz="2500" dirty="0" err="1">
                <a:latin typeface="Arial Black" panose="020B0A04020102020204" pitchFamily="34" charset="0"/>
              </a:rPr>
              <a:t>Gidroliz</a:t>
            </a:r>
            <a:r>
              <a:rPr lang="en-US" sz="2500" dirty="0">
                <a:latin typeface="Arial Black" panose="020B0A04020102020204" pitchFamily="34" charset="0"/>
              </a:rPr>
              <a:t>” </a:t>
            </a:r>
            <a:r>
              <a:rPr lang="en-US" sz="2500" dirty="0" err="1">
                <a:latin typeface="Arial Black" panose="020B0A04020102020204" pitchFamily="34" charset="0"/>
              </a:rPr>
              <a:t>so‘zi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yunoncha</a:t>
            </a:r>
            <a:r>
              <a:rPr lang="en-US" sz="2500" dirty="0">
                <a:latin typeface="Arial Black" panose="020B0A04020102020204" pitchFamily="34" charset="0"/>
              </a:rPr>
              <a:t> “</a:t>
            </a:r>
            <a:r>
              <a:rPr lang="en-US" sz="2500" b="1" i="1" dirty="0" err="1">
                <a:latin typeface="Arial Black" panose="020B0A04020102020204" pitchFamily="34" charset="0"/>
              </a:rPr>
              <a:t>gidro</a:t>
            </a:r>
            <a:r>
              <a:rPr lang="en-US" sz="2500" dirty="0">
                <a:latin typeface="Arial Black" panose="020B0A04020102020204" pitchFamily="34" charset="0"/>
              </a:rPr>
              <a:t>” — </a:t>
            </a:r>
            <a:r>
              <a:rPr lang="en-US" sz="2500" dirty="0" err="1">
                <a:latin typeface="Arial Black" panose="020B0A04020102020204" pitchFamily="34" charset="0"/>
              </a:rPr>
              <a:t>suv</a:t>
            </a:r>
            <a:r>
              <a:rPr lang="en-US" sz="2500" dirty="0">
                <a:latin typeface="Arial Black" panose="020B0A04020102020204" pitchFamily="34" charset="0"/>
              </a:rPr>
              <a:t>, “</a:t>
            </a:r>
            <a:r>
              <a:rPr lang="en-US" sz="2500" b="1" i="1" dirty="0" err="1">
                <a:latin typeface="Arial Black" panose="020B0A04020102020204" pitchFamily="34" charset="0"/>
              </a:rPr>
              <a:t>lizis</a:t>
            </a:r>
            <a:r>
              <a:rPr lang="en-US" sz="2500" dirty="0">
                <a:latin typeface="Arial Black" panose="020B0A04020102020204" pitchFamily="34" charset="0"/>
              </a:rPr>
              <a:t>” — </a:t>
            </a:r>
            <a:r>
              <a:rPr lang="en-US" sz="2500" dirty="0" err="1">
                <a:latin typeface="Arial Black" panose="020B0A04020102020204" pitchFamily="34" charset="0"/>
              </a:rPr>
              <a:t>parchalayman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degan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ma’noni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anglatadi</a:t>
            </a:r>
            <a:r>
              <a:rPr lang="en-US" sz="2500" dirty="0">
                <a:latin typeface="Arial Black" panose="020B0A04020102020204" pitchFamily="34" charset="0"/>
              </a:rPr>
              <a:t>.</a:t>
            </a:r>
            <a:endParaRPr lang="ru-RU" sz="2500" dirty="0"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9699" y="98425"/>
            <a:ext cx="54414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Gidroliz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deb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nimaga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aytiladi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? 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026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9700" y="560090"/>
            <a:ext cx="5441414" cy="2637306"/>
          </a:xfrm>
          <a:prstGeom prst="rect">
            <a:avLst/>
          </a:prstGeom>
        </p:spPr>
        <p:txBody>
          <a:bodyPr wrap="square" lIns="51481" tIns="25740" rIns="51481" bIns="25740">
            <a:spAutoFit/>
          </a:bodyPr>
          <a:lstStyle/>
          <a:p>
            <a:pPr marR="10725" indent="128702" algn="just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Kuchsiz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asos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kationi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kuchli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kislota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anionidan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tuzlar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gidrolizi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R="10725" indent="128702"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en-US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</a:t>
            </a:r>
            <a:r>
              <a:rPr lang="en-US" sz="1400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Cl+HOH</a:t>
            </a:r>
            <a:r>
              <a:rPr lang="en-US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</a:t>
            </a:r>
            <a:r>
              <a:rPr lang="en-US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</a:t>
            </a:r>
            <a:r>
              <a:rPr lang="en-US" sz="1400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OH+HCl.</a:t>
            </a:r>
            <a:endParaRPr lang="ru-RU" sz="1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10725" indent="128702" algn="just"/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Bu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tenglamani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ionli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ko‘rinishda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yozsak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:</a:t>
            </a:r>
            <a:endParaRPr lang="ru-RU" sz="14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R="10725" indent="128702" algn="ctr"/>
            <a:r>
              <a:rPr lang="en-US" sz="14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NH</a:t>
            </a:r>
            <a:r>
              <a:rPr lang="en-US" sz="1400" baseline="-250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4</a:t>
            </a:r>
            <a:r>
              <a:rPr lang="en-US" sz="1400" baseline="300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+</a:t>
            </a:r>
            <a:r>
              <a:rPr lang="en-US" sz="14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+Cl</a:t>
            </a:r>
            <a:r>
              <a:rPr lang="en-US" sz="1400" baseline="300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-</a:t>
            </a:r>
            <a:r>
              <a:rPr lang="en-US" sz="14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+HOH</a:t>
            </a:r>
            <a:r>
              <a:rPr lang="en-US" sz="14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Symbol"/>
              </a:rPr>
              <a:t></a:t>
            </a:r>
            <a:r>
              <a:rPr lang="en-US" sz="14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NH</a:t>
            </a:r>
            <a:r>
              <a:rPr lang="en-US" sz="1400" baseline="-250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4</a:t>
            </a:r>
            <a:r>
              <a:rPr lang="en-US" sz="14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OH+H</a:t>
            </a:r>
            <a:r>
              <a:rPr lang="en-US" sz="1400" baseline="300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+</a:t>
            </a:r>
            <a:r>
              <a:rPr lang="en-US" sz="14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+Cl</a:t>
            </a:r>
            <a:r>
              <a:rPr lang="en-US" sz="1400" baseline="300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-</a:t>
            </a:r>
            <a:r>
              <a:rPr lang="en-US" sz="14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</a:p>
          <a:p>
            <a:pPr marR="10725" indent="128702" algn="ctr"/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(</a:t>
            </a:r>
            <a:r>
              <a:rPr lang="en-US" sz="1400" i="1" dirty="0" err="1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to‘liq</a:t>
            </a:r>
            <a:r>
              <a:rPr lang="en-US" sz="1400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ionli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);</a:t>
            </a:r>
            <a:endParaRPr lang="ru-RU" sz="14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R="10725" indent="128702" algn="ctr"/>
            <a:r>
              <a:rPr lang="en-US" sz="14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NH</a:t>
            </a:r>
            <a:r>
              <a:rPr lang="en-US" sz="1400" baseline="-250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4</a:t>
            </a:r>
            <a:r>
              <a:rPr lang="en-US" sz="1400" baseline="300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+</a:t>
            </a:r>
            <a:r>
              <a:rPr lang="en-US" sz="14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+HOH</a:t>
            </a:r>
            <a:r>
              <a:rPr lang="en-US" sz="14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Symbol"/>
              </a:rPr>
              <a:t></a:t>
            </a:r>
            <a:r>
              <a:rPr lang="en-US" sz="14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NH</a:t>
            </a:r>
            <a:r>
              <a:rPr lang="en-US" sz="1400" baseline="-250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4</a:t>
            </a:r>
            <a:r>
              <a:rPr lang="en-US" sz="14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OH+H</a:t>
            </a:r>
            <a:r>
              <a:rPr lang="en-US" sz="1400" baseline="300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+ </a:t>
            </a:r>
          </a:p>
          <a:p>
            <a:pPr marR="10725" indent="128702" algn="ctr"/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(</a:t>
            </a:r>
            <a:r>
              <a:rPr lang="en-US" sz="1400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qisqartirilgan</a:t>
            </a:r>
            <a:r>
              <a:rPr lang="en-US" sz="140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ionli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).</a:t>
            </a:r>
            <a:endParaRPr lang="ru-RU" sz="14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R="10725" indent="128702" algn="just"/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Qisqartirilgan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ionli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tenglamadan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ko‘rinishicha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gidrolizda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kation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qatnashmoqda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shuning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uchun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bunday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gidrolizga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kation</a:t>
            </a:r>
            <a:r>
              <a:rPr lang="en-US" sz="140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bo‘yicha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gidroliz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deyiladi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Bunday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gidroliz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reaksiyasida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suvning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neytral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muhiti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kislotali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ga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o‘tadi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</a:t>
            </a:r>
            <a:endParaRPr lang="en-US" sz="14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314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04002" y="631825"/>
            <a:ext cx="5377112" cy="2421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1481" tIns="25740" rIns="51481" bIns="25740" numCol="1" anchor="ctr" anchorCtr="0" compatLnSpc="1">
            <a:prstTxWarp prst="textNoShape">
              <a:avLst/>
            </a:prstTxWarp>
            <a:spAutoFit/>
          </a:bodyPr>
          <a:lstStyle>
            <a:lvl1pPr indent="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indent="128702" algn="justLow" defTabSz="514807"/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</a:rPr>
              <a:t>KCN+HOH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</a:t>
            </a:r>
            <a:r>
              <a:rPr lang="en-US" altLang="ru-RU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</a:rPr>
              <a:t>HCN+KOH</a:t>
            </a:r>
          </a:p>
          <a:p>
            <a:pPr indent="128702" algn="justLow" defTabSz="514807"/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 Black" panose="020B0A04020102020204" pitchFamily="34" charset="0"/>
              <a:sym typeface="Symbol" pitchFamily="18" charset="2"/>
            </a:endParaRPr>
          </a:p>
          <a:p>
            <a:pPr indent="128702" algn="justLow" defTabSz="514807" eaLnBrk="0" hangingPunct="0"/>
            <a:r>
              <a:rPr lang="en-US" altLang="ru-RU" sz="1100" dirty="0"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Bu </a:t>
            </a:r>
            <a:r>
              <a:rPr lang="en-US" altLang="ru-RU" sz="1100" dirty="0" err="1"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tenglamani</a:t>
            </a:r>
            <a:r>
              <a:rPr lang="en-US" altLang="ru-RU" sz="1100" dirty="0"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 </a:t>
            </a:r>
            <a:r>
              <a:rPr lang="en-US" altLang="ru-RU" sz="1100" dirty="0" err="1"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ionli</a:t>
            </a:r>
            <a:r>
              <a:rPr lang="en-US" altLang="ru-RU" sz="1100" dirty="0"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 </a:t>
            </a:r>
            <a:r>
              <a:rPr lang="en-US" altLang="ru-RU" sz="1100" dirty="0" err="1"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ko‘rinishda</a:t>
            </a:r>
            <a:r>
              <a:rPr lang="en-US" altLang="ru-RU" sz="1100" dirty="0"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 </a:t>
            </a:r>
            <a:r>
              <a:rPr lang="en-US" altLang="ru-RU" sz="1100" dirty="0" err="1"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yozsak</a:t>
            </a:r>
            <a:r>
              <a:rPr lang="en-US" altLang="ru-RU" sz="1100" dirty="0" smtClean="0"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:</a:t>
            </a:r>
          </a:p>
          <a:p>
            <a:pPr indent="128702" algn="justLow" defTabSz="514807" eaLnBrk="0" hangingPunct="0"/>
            <a:endParaRPr lang="ru-RU" altLang="ru-RU" sz="700" dirty="0">
              <a:latin typeface="Arial Black" panose="020B0A04020102020204" pitchFamily="34" charset="0"/>
              <a:sym typeface="Symbol" pitchFamily="18" charset="2"/>
            </a:endParaRPr>
          </a:p>
          <a:p>
            <a:pPr indent="128702" algn="justLow" defTabSz="514807" eaLnBrk="0" hangingPunct="0"/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K</a:t>
            </a:r>
            <a:r>
              <a:rPr lang="en-US" altLang="ru-RU" baseline="30000" dirty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+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+CN</a:t>
            </a:r>
            <a:r>
              <a:rPr lang="en-US" altLang="ru-RU" baseline="30000" dirty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-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+HOH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</a:rPr>
              <a:t>HCN+K</a:t>
            </a:r>
            <a:r>
              <a:rPr lang="en-US" altLang="ru-RU" baseline="30000" dirty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+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+OH</a:t>
            </a:r>
            <a:r>
              <a:rPr lang="en-US" altLang="ru-RU" baseline="30000" dirty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- </a:t>
            </a:r>
            <a:r>
              <a:rPr lang="en-US" altLang="ru-RU" sz="1100" dirty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(</a:t>
            </a:r>
            <a:r>
              <a:rPr lang="en-US" altLang="ru-RU" sz="1100" i="1" dirty="0" err="1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to‘liq</a:t>
            </a:r>
            <a:r>
              <a:rPr lang="en-US" altLang="ru-RU" sz="1100" i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 </a:t>
            </a:r>
            <a:r>
              <a:rPr lang="en-US" altLang="ru-RU" sz="1100" i="1" dirty="0" err="1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ionli</a:t>
            </a:r>
            <a:r>
              <a:rPr lang="en-US" altLang="ru-RU" sz="110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)</a:t>
            </a:r>
            <a:endParaRPr lang="ru-RU" altLang="ru-RU" sz="700" dirty="0">
              <a:solidFill>
                <a:srgbClr val="0070C0"/>
              </a:solidFill>
              <a:latin typeface="Arial Black" panose="020B0A04020102020204" pitchFamily="34" charset="0"/>
              <a:sym typeface="Symbol" pitchFamily="18" charset="2"/>
            </a:endParaRPr>
          </a:p>
          <a:p>
            <a:pPr indent="128702" algn="justLow" defTabSz="514807" eaLnBrk="0" hangingPunct="0"/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CN</a:t>
            </a:r>
            <a:r>
              <a:rPr lang="en-US" altLang="ru-RU" baseline="30000" dirty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-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+HOH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</a:rPr>
              <a:t>HCN+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OH</a:t>
            </a:r>
            <a:r>
              <a:rPr lang="en-US" altLang="ru-RU" baseline="30000" dirty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- </a:t>
            </a:r>
            <a:r>
              <a:rPr lang="en-US" altLang="ru-RU" sz="1400" dirty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(</a:t>
            </a:r>
            <a:r>
              <a:rPr lang="en-US" altLang="ru-RU" sz="1400" i="1" dirty="0" err="1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qisqartirilgan</a:t>
            </a:r>
            <a:r>
              <a:rPr lang="en-US" altLang="ru-RU" sz="1400" i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 </a:t>
            </a:r>
            <a:r>
              <a:rPr lang="en-US" altLang="ru-RU" sz="1400" i="1" dirty="0" err="1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ionli</a:t>
            </a:r>
            <a:r>
              <a:rPr lang="en-US" altLang="ru-RU" sz="140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itchFamily="18" charset="0"/>
                <a:sym typeface="Symbol" pitchFamily="18" charset="2"/>
              </a:rPr>
              <a:t>)</a:t>
            </a:r>
          </a:p>
          <a:p>
            <a:pPr indent="128702" algn="justLow" defTabSz="514807" eaLnBrk="0" hangingPunct="0"/>
            <a:endParaRPr lang="ru-RU" altLang="ru-RU" sz="800" dirty="0">
              <a:solidFill>
                <a:srgbClr val="0070C0"/>
              </a:solidFill>
              <a:latin typeface="Arial Black" panose="020B0A04020102020204" pitchFamily="34" charset="0"/>
              <a:sym typeface="Symbol" pitchFamily="18" charset="2"/>
            </a:endParaRPr>
          </a:p>
          <a:p>
            <a:pPr indent="128702" algn="justLow" defTabSz="514807" eaLnBrk="0" hangingPunct="0"/>
            <a:r>
              <a:rPr lang="en-US" altLang="ru-RU" sz="1400" b="1" dirty="0" err="1">
                <a:ea typeface="Times New Roman" pitchFamily="18" charset="0"/>
                <a:sym typeface="Symbol" pitchFamily="18" charset="2"/>
              </a:rPr>
              <a:t>Qisqartirilgan</a:t>
            </a:r>
            <a:r>
              <a:rPr lang="en-US" altLang="ru-RU" sz="1400" b="1" dirty="0">
                <a:ea typeface="Times New Roman" pitchFamily="18" charset="0"/>
                <a:sym typeface="Symbol" pitchFamily="18" charset="2"/>
              </a:rPr>
              <a:t> </a:t>
            </a:r>
            <a:r>
              <a:rPr lang="en-US" altLang="ru-RU" sz="1400" b="1" dirty="0" err="1">
                <a:ea typeface="Times New Roman" pitchFamily="18" charset="0"/>
                <a:sym typeface="Symbol" pitchFamily="18" charset="2"/>
              </a:rPr>
              <a:t>ionli</a:t>
            </a:r>
            <a:r>
              <a:rPr lang="en-US" altLang="ru-RU" sz="1400" b="1" dirty="0">
                <a:ea typeface="Times New Roman" pitchFamily="18" charset="0"/>
                <a:sym typeface="Symbol" pitchFamily="18" charset="2"/>
              </a:rPr>
              <a:t> </a:t>
            </a:r>
            <a:r>
              <a:rPr lang="en-US" altLang="ru-RU" sz="1400" b="1" dirty="0" err="1">
                <a:ea typeface="Times New Roman" pitchFamily="18" charset="0"/>
                <a:sym typeface="Symbol" pitchFamily="18" charset="2"/>
              </a:rPr>
              <a:t>tenglamadan</a:t>
            </a:r>
            <a:r>
              <a:rPr lang="en-US" altLang="ru-RU" sz="1400" b="1" dirty="0">
                <a:ea typeface="Times New Roman" pitchFamily="18" charset="0"/>
                <a:sym typeface="Symbol" pitchFamily="18" charset="2"/>
              </a:rPr>
              <a:t> </a:t>
            </a:r>
            <a:r>
              <a:rPr lang="en-US" altLang="ru-RU" sz="1400" b="1" dirty="0" err="1">
                <a:ea typeface="Times New Roman" pitchFamily="18" charset="0"/>
                <a:sym typeface="Symbol" pitchFamily="18" charset="2"/>
              </a:rPr>
              <a:t>gidrolizda</a:t>
            </a:r>
            <a:r>
              <a:rPr lang="en-US" altLang="ru-RU" sz="1400" b="1" dirty="0">
                <a:ea typeface="Times New Roman" pitchFamily="18" charset="0"/>
                <a:sym typeface="Symbol" pitchFamily="18" charset="2"/>
              </a:rPr>
              <a:t> </a:t>
            </a:r>
            <a:r>
              <a:rPr lang="en-US" altLang="ru-RU" sz="1400" b="1" dirty="0" err="1">
                <a:ea typeface="Times New Roman" pitchFamily="18" charset="0"/>
                <a:sym typeface="Symbol" pitchFamily="18" charset="2"/>
              </a:rPr>
              <a:t>faqat</a:t>
            </a:r>
            <a:r>
              <a:rPr lang="en-US" altLang="ru-RU" sz="1400" b="1" dirty="0">
                <a:ea typeface="Times New Roman" pitchFamily="18" charset="0"/>
                <a:sym typeface="Symbol" pitchFamily="18" charset="2"/>
              </a:rPr>
              <a:t> anion </a:t>
            </a:r>
            <a:r>
              <a:rPr lang="en-US" altLang="ru-RU" sz="1400" b="1" dirty="0" err="1">
                <a:ea typeface="Times New Roman" pitchFamily="18" charset="0"/>
                <a:sym typeface="Symbol" pitchFamily="18" charset="2"/>
              </a:rPr>
              <a:t>qatnashayotganligi</a:t>
            </a:r>
            <a:r>
              <a:rPr lang="en-US" altLang="ru-RU" sz="1400" b="1" dirty="0">
                <a:ea typeface="Times New Roman" pitchFamily="18" charset="0"/>
                <a:sym typeface="Symbol" pitchFamily="18" charset="2"/>
              </a:rPr>
              <a:t> </a:t>
            </a:r>
            <a:r>
              <a:rPr lang="en-US" altLang="ru-RU" sz="1400" b="1" dirty="0" err="1">
                <a:ea typeface="Times New Roman" pitchFamily="18" charset="0"/>
                <a:sym typeface="Symbol" pitchFamily="18" charset="2"/>
              </a:rPr>
              <a:t>ko‘rinib</a:t>
            </a:r>
            <a:r>
              <a:rPr lang="en-US" altLang="ru-RU" sz="1400" b="1" dirty="0">
                <a:ea typeface="Times New Roman" pitchFamily="18" charset="0"/>
                <a:sym typeface="Symbol" pitchFamily="18" charset="2"/>
              </a:rPr>
              <a:t> </a:t>
            </a:r>
            <a:r>
              <a:rPr lang="en-US" altLang="ru-RU" sz="1400" b="1" dirty="0" err="1">
                <a:ea typeface="Times New Roman" pitchFamily="18" charset="0"/>
                <a:sym typeface="Symbol" pitchFamily="18" charset="2"/>
              </a:rPr>
              <a:t>turibdi</a:t>
            </a:r>
            <a:r>
              <a:rPr lang="en-US" altLang="ru-RU" sz="1400" b="1" dirty="0">
                <a:ea typeface="Times New Roman" pitchFamily="18" charset="0"/>
                <a:sym typeface="Symbol" pitchFamily="18" charset="2"/>
              </a:rPr>
              <a:t>, </a:t>
            </a:r>
            <a:r>
              <a:rPr lang="en-US" altLang="ru-RU" sz="1400" b="1" dirty="0" err="1">
                <a:ea typeface="Times New Roman" pitchFamily="18" charset="0"/>
                <a:sym typeface="Symbol" pitchFamily="18" charset="2"/>
              </a:rPr>
              <a:t>shu</a:t>
            </a:r>
            <a:r>
              <a:rPr lang="en-US" altLang="ru-RU" sz="1400" b="1" dirty="0">
                <a:ea typeface="Times New Roman" pitchFamily="18" charset="0"/>
                <a:sym typeface="Symbol" pitchFamily="18" charset="2"/>
              </a:rPr>
              <a:t> bois </a:t>
            </a:r>
            <a:r>
              <a:rPr lang="en-US" altLang="ru-RU" sz="1400" b="1" dirty="0" err="1">
                <a:ea typeface="Times New Roman" pitchFamily="18" charset="0"/>
                <a:sym typeface="Symbol" pitchFamily="18" charset="2"/>
              </a:rPr>
              <a:t>bunday</a:t>
            </a:r>
            <a:r>
              <a:rPr lang="en-US" altLang="ru-RU" sz="1400" b="1" dirty="0">
                <a:ea typeface="Times New Roman" pitchFamily="18" charset="0"/>
                <a:sym typeface="Symbol" pitchFamily="18" charset="2"/>
              </a:rPr>
              <a:t> </a:t>
            </a:r>
            <a:r>
              <a:rPr lang="en-US" altLang="ru-RU" sz="1400" b="1" dirty="0" err="1">
                <a:ea typeface="Times New Roman" pitchFamily="18" charset="0"/>
                <a:sym typeface="Symbol" pitchFamily="18" charset="2"/>
              </a:rPr>
              <a:t>gidrolizga</a:t>
            </a:r>
            <a:r>
              <a:rPr lang="en-US" altLang="ru-RU" sz="1400" b="1" dirty="0">
                <a:ea typeface="Times New Roman" pitchFamily="18" charset="0"/>
                <a:sym typeface="Symbol" pitchFamily="18" charset="2"/>
              </a:rPr>
              <a:t> </a:t>
            </a:r>
            <a:r>
              <a:rPr lang="en-US" altLang="ru-RU" sz="1400" b="1" i="1" dirty="0">
                <a:ea typeface="Times New Roman" pitchFamily="18" charset="0"/>
                <a:sym typeface="Symbol" pitchFamily="18" charset="2"/>
              </a:rPr>
              <a:t>anion </a:t>
            </a:r>
            <a:r>
              <a:rPr lang="en-US" altLang="ru-RU" sz="1400" b="1" i="1" dirty="0" err="1" smtClean="0">
                <a:ea typeface="Times New Roman" pitchFamily="18" charset="0"/>
                <a:sym typeface="Symbol" pitchFamily="18" charset="2"/>
              </a:rPr>
              <a:t>bo‘yicha</a:t>
            </a:r>
            <a:r>
              <a:rPr lang="en-US" altLang="ru-RU" sz="1400" b="1" dirty="0" smtClean="0">
                <a:ea typeface="Times New Roman" pitchFamily="18" charset="0"/>
                <a:sym typeface="Symbol" pitchFamily="18" charset="2"/>
              </a:rPr>
              <a:t> </a:t>
            </a:r>
            <a:r>
              <a:rPr lang="en-US" altLang="ru-RU" sz="1400" b="1" dirty="0" err="1">
                <a:ea typeface="Times New Roman" pitchFamily="18" charset="0"/>
                <a:sym typeface="Symbol" pitchFamily="18" charset="2"/>
              </a:rPr>
              <a:t>gidroliz</a:t>
            </a:r>
            <a:r>
              <a:rPr lang="en-US" altLang="ru-RU" sz="1400" b="1" dirty="0">
                <a:ea typeface="Times New Roman" pitchFamily="18" charset="0"/>
                <a:sym typeface="Symbol" pitchFamily="18" charset="2"/>
              </a:rPr>
              <a:t> </a:t>
            </a:r>
            <a:r>
              <a:rPr lang="en-US" altLang="ru-RU" sz="1400" b="1" dirty="0" err="1">
                <a:ea typeface="Times New Roman" pitchFamily="18" charset="0"/>
                <a:sym typeface="Symbol" pitchFamily="18" charset="2"/>
              </a:rPr>
              <a:t>deyiladi</a:t>
            </a:r>
            <a:r>
              <a:rPr lang="en-US" altLang="ru-RU" sz="1400" b="1" dirty="0">
                <a:ea typeface="Times New Roman" pitchFamily="18" charset="0"/>
                <a:sym typeface="Symbol" pitchFamily="18" charset="2"/>
              </a:rPr>
              <a:t>. </a:t>
            </a:r>
            <a:r>
              <a:rPr lang="en-US" altLang="ru-RU" sz="1400" b="1" dirty="0" err="1">
                <a:ea typeface="Times New Roman" pitchFamily="18" charset="0"/>
                <a:sym typeface="Symbol" pitchFamily="18" charset="2"/>
              </a:rPr>
              <a:t>Bunday</a:t>
            </a:r>
            <a:r>
              <a:rPr lang="en-US" altLang="ru-RU" sz="1400" b="1" dirty="0">
                <a:ea typeface="Times New Roman" pitchFamily="18" charset="0"/>
                <a:sym typeface="Symbol" pitchFamily="18" charset="2"/>
              </a:rPr>
              <a:t> </a:t>
            </a:r>
            <a:r>
              <a:rPr lang="en-US" altLang="ru-RU" sz="1400" b="1" dirty="0" err="1">
                <a:ea typeface="Times New Roman" pitchFamily="18" charset="0"/>
                <a:sym typeface="Symbol" pitchFamily="18" charset="2"/>
              </a:rPr>
              <a:t>gidroliz</a:t>
            </a:r>
            <a:r>
              <a:rPr lang="en-US" altLang="ru-RU" sz="1400" b="1" dirty="0">
                <a:ea typeface="Times New Roman" pitchFamily="18" charset="0"/>
                <a:sym typeface="Symbol" pitchFamily="18" charset="2"/>
              </a:rPr>
              <a:t> </a:t>
            </a:r>
            <a:r>
              <a:rPr lang="en-US" altLang="ru-RU" sz="1400" b="1" dirty="0" err="1">
                <a:ea typeface="Times New Roman" pitchFamily="18" charset="0"/>
                <a:sym typeface="Symbol" pitchFamily="18" charset="2"/>
              </a:rPr>
              <a:t>reaksiyasida</a:t>
            </a:r>
            <a:r>
              <a:rPr lang="en-US" altLang="ru-RU" sz="1400" b="1" dirty="0">
                <a:ea typeface="Times New Roman" pitchFamily="18" charset="0"/>
                <a:sym typeface="Symbol" pitchFamily="18" charset="2"/>
              </a:rPr>
              <a:t> </a:t>
            </a:r>
            <a:r>
              <a:rPr lang="en-US" altLang="ru-RU" sz="1400" b="1" dirty="0" err="1">
                <a:ea typeface="Times New Roman" pitchFamily="18" charset="0"/>
                <a:sym typeface="Symbol" pitchFamily="18" charset="2"/>
              </a:rPr>
              <a:t>muhit</a:t>
            </a:r>
            <a:r>
              <a:rPr lang="en-US" altLang="ru-RU" sz="1400" b="1" dirty="0">
                <a:ea typeface="Times New Roman" pitchFamily="18" charset="0"/>
                <a:sym typeface="Symbol" pitchFamily="18" charset="2"/>
              </a:rPr>
              <a:t> </a:t>
            </a:r>
            <a:r>
              <a:rPr lang="en-US" altLang="ru-RU" sz="1400" b="1" i="1" dirty="0" err="1">
                <a:solidFill>
                  <a:srgbClr val="C00000"/>
                </a:solidFill>
                <a:ea typeface="Times New Roman" pitchFamily="18" charset="0"/>
                <a:sym typeface="Symbol" pitchFamily="18" charset="2"/>
              </a:rPr>
              <a:t>ishqoriy</a:t>
            </a:r>
            <a:r>
              <a:rPr lang="en-US" altLang="ru-RU" sz="1400" b="1" dirty="0">
                <a:solidFill>
                  <a:srgbClr val="C00000"/>
                </a:solidFill>
                <a:ea typeface="Times New Roman" pitchFamily="18" charset="0"/>
                <a:sym typeface="Symbol" pitchFamily="18" charset="2"/>
              </a:rPr>
              <a:t> </a:t>
            </a:r>
            <a:r>
              <a:rPr lang="en-US" altLang="ru-RU" sz="1400" b="1" dirty="0" err="1">
                <a:ea typeface="Times New Roman" pitchFamily="18" charset="0"/>
                <a:sym typeface="Symbol" pitchFamily="18" charset="2"/>
              </a:rPr>
              <a:t>bo‘ladi</a:t>
            </a:r>
            <a:r>
              <a:rPr lang="en-US" altLang="ru-RU" sz="1400" b="1" dirty="0">
                <a:ea typeface="Times New Roman" pitchFamily="18" charset="0"/>
                <a:sym typeface="Symbol" pitchFamily="18" charset="2"/>
              </a:rPr>
              <a:t>.</a:t>
            </a:r>
            <a:endParaRPr lang="ru-RU" altLang="ru-RU" sz="800" b="1" dirty="0">
              <a:sym typeface="Symbol" pitchFamily="18" charset="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8300" y="0"/>
            <a:ext cx="52128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/>
              </a:rPr>
              <a:t>Kuchli</a:t>
            </a:r>
            <a:r>
              <a:rPr lang="en-US" sz="1400" dirty="0">
                <a:solidFill>
                  <a:schemeClr val="bg1"/>
                </a:solidFill>
                <a:latin typeface="Arial Black" panose="020B0A04020102020204" pitchFamily="34" charset="0"/>
                <a:ea typeface="Times New Roman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/>
              </a:rPr>
              <a:t>asos</a:t>
            </a:r>
            <a:r>
              <a:rPr lang="en-US" sz="1400" dirty="0">
                <a:solidFill>
                  <a:schemeClr val="bg1"/>
                </a:solidFill>
                <a:latin typeface="Arial Black" panose="020B0A04020102020204" pitchFamily="34" charset="0"/>
                <a:ea typeface="Times New Roman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/>
              </a:rPr>
              <a:t>kationi</a:t>
            </a:r>
            <a:r>
              <a:rPr lang="en-US" sz="1400" dirty="0">
                <a:solidFill>
                  <a:schemeClr val="bg1"/>
                </a:solidFill>
                <a:latin typeface="Arial Black" panose="020B0A04020102020204" pitchFamily="34" charset="0"/>
                <a:ea typeface="Times New Roman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/>
              </a:rPr>
              <a:t>va</a:t>
            </a:r>
            <a:r>
              <a:rPr lang="en-US" sz="1400" dirty="0">
                <a:solidFill>
                  <a:schemeClr val="bg1"/>
                </a:solidFill>
                <a:latin typeface="Arial Black" panose="020B0A04020102020204" pitchFamily="34" charset="0"/>
                <a:ea typeface="Times New Roman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/>
              </a:rPr>
              <a:t>kuchsiz</a:t>
            </a:r>
            <a:r>
              <a:rPr lang="en-US" sz="1400" dirty="0">
                <a:solidFill>
                  <a:schemeClr val="bg1"/>
                </a:solidFill>
                <a:latin typeface="Arial Black" panose="020B0A04020102020204" pitchFamily="34" charset="0"/>
                <a:ea typeface="Times New Roman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/>
              </a:rPr>
              <a:t>kislota</a:t>
            </a:r>
            <a:r>
              <a:rPr lang="en-US" sz="1400" dirty="0">
                <a:solidFill>
                  <a:schemeClr val="bg1"/>
                </a:solidFill>
                <a:latin typeface="Arial Black" panose="020B0A04020102020204" pitchFamily="34" charset="0"/>
                <a:ea typeface="Times New Roman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/>
              </a:rPr>
              <a:t>anionidan</a:t>
            </a:r>
            <a:r>
              <a:rPr lang="en-US" sz="1400" dirty="0">
                <a:solidFill>
                  <a:schemeClr val="bg1"/>
                </a:solidFill>
                <a:latin typeface="Arial Black" panose="020B0A04020102020204" pitchFamily="34" charset="0"/>
                <a:ea typeface="Times New Roman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/>
              </a:rPr>
              <a:t>iborat</a:t>
            </a:r>
            <a:r>
              <a:rPr lang="en-US" sz="1400" dirty="0">
                <a:solidFill>
                  <a:schemeClr val="bg1"/>
                </a:solidFill>
                <a:latin typeface="Arial Black" panose="020B0A04020102020204" pitchFamily="34" charset="0"/>
                <a:ea typeface="Times New Roman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/>
              </a:rPr>
              <a:t>tuzlar</a:t>
            </a:r>
            <a:r>
              <a:rPr lang="en-US" sz="1400" dirty="0">
                <a:solidFill>
                  <a:schemeClr val="bg1"/>
                </a:solidFill>
                <a:latin typeface="Arial Black" panose="020B0A04020102020204" pitchFamily="34" charset="0"/>
                <a:ea typeface="Times New Roman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rial Black" panose="020B0A04020102020204" pitchFamily="34" charset="0"/>
                <a:ea typeface="Times New Roman"/>
              </a:rPr>
              <a:t>gidrolizi</a:t>
            </a:r>
            <a:r>
              <a:rPr lang="en-US" sz="1400" dirty="0">
                <a:solidFill>
                  <a:schemeClr val="bg1"/>
                </a:solidFill>
                <a:latin typeface="Arial Black" panose="020B0A04020102020204" pitchFamily="34" charset="0"/>
                <a:ea typeface="Times New Roman"/>
              </a:rPr>
              <a:t>: </a:t>
            </a:r>
            <a:endParaRPr lang="en-US" sz="1400" dirty="0">
              <a:solidFill>
                <a:schemeClr val="bg1"/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262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547</Words>
  <Application>Microsoft Office PowerPoint</Application>
  <PresentationFormat>Произвольный</PresentationFormat>
  <Paragraphs>162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8" baseType="lpstr">
      <vt:lpstr>Arial</vt:lpstr>
      <vt:lpstr>Arial Black</vt:lpstr>
      <vt:lpstr>Calibri</vt:lpstr>
      <vt:lpstr>Cambria Math</vt:lpstr>
      <vt:lpstr>Constantia</vt:lpstr>
      <vt:lpstr>Symbol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Учетная запись Майкрософт</cp:lastModifiedBy>
  <cp:revision>6</cp:revision>
  <dcterms:created xsi:type="dcterms:W3CDTF">2020-04-13T08:05:16Z</dcterms:created>
  <dcterms:modified xsi:type="dcterms:W3CDTF">2020-09-26T07:31:20Z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