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2"/>
    <p:sldId id="289" r:id="rId3"/>
    <p:sldId id="290" r:id="rId4"/>
    <p:sldId id="309" r:id="rId5"/>
    <p:sldId id="291" r:id="rId6"/>
    <p:sldId id="292" r:id="rId7"/>
    <p:sldId id="293" r:id="rId8"/>
    <p:sldId id="310" r:id="rId9"/>
    <p:sldId id="295" r:id="rId10"/>
    <p:sldId id="296" r:id="rId11"/>
    <p:sldId id="297" r:id="rId12"/>
    <p:sldId id="298" r:id="rId13"/>
    <p:sldId id="299" r:id="rId14"/>
    <p:sldId id="300" r:id="rId15"/>
    <p:sldId id="304" r:id="rId16"/>
    <p:sldId id="305" r:id="rId17"/>
    <p:sldId id="306" r:id="rId18"/>
    <p:sldId id="307" r:id="rId19"/>
    <p:sldId id="302" r:id="rId20"/>
    <p:sldId id="308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5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294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2"/>
          </p:nvPr>
        </p:nvSpPr>
        <p:spPr>
          <a:xfrm>
            <a:off x="3797300" y="1168379"/>
            <a:ext cx="1574064" cy="1612223"/>
          </a:xfrm>
        </p:spPr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1537"/>
            <a:ext cx="5757972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53352" y="1277570"/>
            <a:ext cx="2494000" cy="1334977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21911" eaLnBrk="0" fontAlgn="base" hangingPunct="0">
              <a:lnSpc>
                <a:spcPts val="2326"/>
              </a:lnSpc>
              <a:spcBef>
                <a:spcPts val="131"/>
              </a:spcBef>
              <a:spcAft>
                <a:spcPct val="0"/>
              </a:spcAft>
              <a:defRPr/>
            </a:pPr>
            <a:r>
              <a:rPr lang="uz-Latn-UZ" alt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</a:t>
            </a:r>
            <a:r>
              <a:rPr lang="en-US" altLang="ru-RU" b="1" dirty="0" err="1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avzu</a:t>
            </a:r>
            <a:r>
              <a:rPr lang="uz-Latn-UZ" alt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</a:t>
            </a:r>
            <a:r>
              <a:rPr lang="uz-Latn-UZ" altLang="ru-RU" sz="14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en-US" altLang="ru-RU" sz="1400" b="1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1911" eaLnBrk="0" fontAlgn="base" hangingPunct="0">
              <a:lnSpc>
                <a:spcPts val="2326"/>
              </a:lnSpc>
              <a:spcBef>
                <a:spcPts val="131"/>
              </a:spcBef>
              <a:spcAft>
                <a:spcPct val="0"/>
              </a:spcAft>
              <a:defRPr/>
            </a:pPr>
            <a:endParaRPr lang="en-US" altLang="ru-RU" sz="1400" b="1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1911" algn="ctr" eaLnBrk="0" fontAlgn="base" hangingPunct="0">
              <a:lnSpc>
                <a:spcPts val="2326"/>
              </a:lnSpc>
              <a:spcBef>
                <a:spcPts val="131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</a:rPr>
              <a:t>Tuzlarning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</a:rPr>
              <a:t>gidrolizi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2374" algn="ctr">
              <a:lnSpc>
                <a:spcPts val="2029"/>
              </a:lnSpc>
              <a:spcBef>
                <a:spcPts val="1229"/>
              </a:spcBef>
            </a:pPr>
            <a:endParaRPr sz="17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38687" y="1251204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38687" y="2099882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105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105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021"/>
            <a:ext cx="173292" cy="354580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69569" y="541947"/>
            <a:ext cx="269141" cy="211917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50CC696B-C45C-4477-8EB6-9C8A17C566AC}"/>
              </a:ext>
            </a:extLst>
          </p:cNvPr>
          <p:cNvSpPr txBox="1">
            <a:spLocks/>
          </p:cNvSpPr>
          <p:nvPr/>
        </p:nvSpPr>
        <p:spPr>
          <a:xfrm>
            <a:off x="874998" y="225578"/>
            <a:ext cx="1354041" cy="547539"/>
          </a:xfrm>
          <a:prstGeom prst="rect">
            <a:avLst/>
          </a:prstGeom>
        </p:spPr>
        <p:txBody>
          <a:bodyPr vert="horz" wrap="square" lIns="0" tIns="1462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5" defTabSz="915497">
              <a:spcBef>
                <a:spcPts val="114"/>
              </a:spcBef>
              <a:defRPr/>
            </a:pPr>
            <a:r>
              <a:rPr lang="en-US" kern="0" spc="10" smtClean="0">
                <a:solidFill>
                  <a:sysClr val="window" lastClr="FFFFFF"/>
                </a:solidFill>
              </a:rPr>
              <a:t>Kimyo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90DAED2F-83E2-4C44-BDD6-F1DBC8F3CEB6}"/>
              </a:ext>
            </a:extLst>
          </p:cNvPr>
          <p:cNvSpPr/>
          <p:nvPr/>
        </p:nvSpPr>
        <p:spPr>
          <a:xfrm>
            <a:off x="492982" y="276576"/>
            <a:ext cx="114386" cy="234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0300DCF-7A93-40E2-97DB-984BC4BBEAC1}"/>
              </a:ext>
            </a:extLst>
          </p:cNvPr>
          <p:cNvSpPr/>
          <p:nvPr/>
        </p:nvSpPr>
        <p:spPr>
          <a:xfrm>
            <a:off x="550869" y="424447"/>
            <a:ext cx="213595" cy="284898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C9D09B9B-7971-418F-BD45-BCFC001C44D2}"/>
              </a:ext>
            </a:extLst>
          </p:cNvPr>
          <p:cNvSpPr/>
          <p:nvPr/>
        </p:nvSpPr>
        <p:spPr>
          <a:xfrm>
            <a:off x="576886" y="593989"/>
            <a:ext cx="160974" cy="89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85548016-DFDF-4F6E-ACB7-1A21AE0B3331}"/>
              </a:ext>
            </a:extLst>
          </p:cNvPr>
          <p:cNvSpPr/>
          <p:nvPr/>
        </p:nvSpPr>
        <p:spPr>
          <a:xfrm>
            <a:off x="331413" y="424025"/>
            <a:ext cx="224401" cy="285534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8DD8CEAB-A5DC-4427-A511-668247ED131A}"/>
              </a:ext>
            </a:extLst>
          </p:cNvPr>
          <p:cNvSpPr/>
          <p:nvPr/>
        </p:nvSpPr>
        <p:spPr>
          <a:xfrm>
            <a:off x="356803" y="557955"/>
            <a:ext cx="173102" cy="125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00" y="1165225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1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94" y="678667"/>
            <a:ext cx="5494010" cy="1406200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marR="10725" indent="128702" algn="just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NH</a:t>
            </a:r>
            <a:r>
              <a:rPr lang="en-US" sz="2000" baseline="-25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4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CN+HOH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  <a:sym typeface="Symbol"/>
              </a:rPr>
              <a:t>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NH</a:t>
            </a:r>
            <a:r>
              <a:rPr lang="en-US" sz="2000" baseline="-25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4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OH+HCN</a:t>
            </a:r>
          </a:p>
          <a:p>
            <a:pPr marR="10725" indent="128702" algn="just"/>
            <a:endParaRPr lang="en-US" sz="2000" dirty="0" smtClean="0">
              <a:solidFill>
                <a:srgbClr val="0070C0"/>
              </a:solidFill>
              <a:latin typeface="Arial Black" panose="020B0A04020102020204" pitchFamily="34" charset="0"/>
              <a:ea typeface="Times New Roman"/>
            </a:endParaRPr>
          </a:p>
          <a:p>
            <a:pPr marR="10725" indent="128702" algn="just"/>
            <a:r>
              <a:rPr lang="en-US" sz="1400" dirty="0" smtClean="0">
                <a:latin typeface="Times New Roman"/>
                <a:ea typeface="Times New Roman"/>
              </a:rPr>
              <a:t>Bu </a:t>
            </a:r>
            <a:r>
              <a:rPr lang="en-US" sz="1400" dirty="0" err="1">
                <a:latin typeface="Times New Roman"/>
                <a:ea typeface="Times New Roman"/>
              </a:rPr>
              <a:t>tenglamani</a:t>
            </a:r>
            <a:r>
              <a:rPr lang="en-US" sz="1400" dirty="0">
                <a:latin typeface="Times New Roman"/>
                <a:ea typeface="Times New Roman"/>
              </a:rPr>
              <a:t> </a:t>
            </a:r>
            <a:r>
              <a:rPr lang="en-US" sz="1400" dirty="0" err="1">
                <a:latin typeface="Times New Roman"/>
                <a:ea typeface="Times New Roman"/>
              </a:rPr>
              <a:t>ionli</a:t>
            </a:r>
            <a:r>
              <a:rPr lang="en-US" sz="1400" dirty="0">
                <a:latin typeface="Times New Roman"/>
                <a:ea typeface="Times New Roman"/>
              </a:rPr>
              <a:t> </a:t>
            </a:r>
            <a:r>
              <a:rPr lang="en-US" sz="1400" dirty="0" err="1">
                <a:latin typeface="Times New Roman"/>
                <a:ea typeface="Times New Roman"/>
              </a:rPr>
              <a:t>ko‘rinishda</a:t>
            </a:r>
            <a:r>
              <a:rPr lang="en-US" sz="1400" dirty="0">
                <a:latin typeface="Times New Roman"/>
                <a:ea typeface="Times New Roman"/>
              </a:rPr>
              <a:t> </a:t>
            </a:r>
            <a:r>
              <a:rPr lang="en-US" sz="1400" dirty="0" err="1" smtClean="0">
                <a:latin typeface="Times New Roman"/>
                <a:ea typeface="Times New Roman"/>
              </a:rPr>
              <a:t>yozsak</a:t>
            </a:r>
            <a:r>
              <a:rPr lang="en-US" sz="1400" dirty="0" smtClean="0">
                <a:latin typeface="Times New Roman"/>
                <a:ea typeface="Times New Roman"/>
              </a:rPr>
              <a:t>:</a:t>
            </a:r>
          </a:p>
          <a:p>
            <a:pPr marR="10725" indent="128702" algn="just"/>
            <a:endParaRPr lang="en-US" sz="1400" dirty="0" smtClean="0">
              <a:latin typeface="Times New Roman"/>
              <a:ea typeface="Times New Roman"/>
            </a:endParaRPr>
          </a:p>
          <a:p>
            <a:pPr marR="10725" indent="128702" algn="just"/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NH</a:t>
            </a:r>
            <a:r>
              <a:rPr lang="en-US" sz="2000" baseline="-25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4</a:t>
            </a:r>
            <a:r>
              <a:rPr lang="en-US" sz="2000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+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+CN</a:t>
            </a:r>
            <a:r>
              <a:rPr lang="en-US" sz="2000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+HOH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  <a:sym typeface="Symbol"/>
              </a:rPr>
              <a:t>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NH</a:t>
            </a:r>
            <a:r>
              <a:rPr lang="en-US" sz="2000" baseline="-25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4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/>
              </a:rPr>
              <a:t>OH+HCN</a:t>
            </a:r>
            <a:endParaRPr lang="ru-RU" sz="2300" dirty="0">
              <a:solidFill>
                <a:srgbClr val="0070C0"/>
              </a:solidFill>
              <a:latin typeface="Arial Black" panose="020B0A04020102020204" pitchFamily="34" charset="0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001" y="2084867"/>
            <a:ext cx="5357795" cy="1063055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</a:t>
            </a:r>
            <a:r>
              <a:rPr lang="en-US" sz="16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Qisqartirilgan</a:t>
            </a: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ionli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tenglama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bo‘yicha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gidrolizda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kation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ham, anion ham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qatnashmoqda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Demak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bunday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gidrolizga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ham </a:t>
            </a:r>
            <a:r>
              <a:rPr lang="en-US" sz="16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kation</a:t>
            </a:r>
            <a:r>
              <a:rPr lang="en-US" sz="16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ham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anion </a:t>
            </a:r>
            <a:r>
              <a:rPr lang="en-US" sz="16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bo‘yicha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deyiladi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72761"/>
            <a:ext cx="57658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kationi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anionidan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iborat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tuzlar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gidrolizi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92100" y="708025"/>
            <a:ext cx="5181599" cy="1206145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</a:t>
            </a:r>
            <a:r>
              <a:rPr lang="en-US" sz="2500" b="1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uchli</a:t>
            </a:r>
            <a:r>
              <a:rPr lang="en-US" sz="2500" b="1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</a:t>
            </a:r>
            <a:r>
              <a:rPr lang="en-US" sz="25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25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en-US" sz="25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kislotadan</a:t>
            </a:r>
            <a:r>
              <a:rPr lang="en-US" sz="2500" b="1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hosil</a:t>
            </a:r>
            <a:r>
              <a:rPr lang="en-US" sz="25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en-US" sz="25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tuzlar</a:t>
            </a:r>
            <a:r>
              <a:rPr lang="en-US" sz="25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gidrolizlanmaydi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2003425"/>
            <a:ext cx="1162771" cy="109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6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294" y="858468"/>
            <a:ext cx="5293999" cy="975312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en-US" sz="2000" dirty="0" err="1">
                <a:latin typeface="Arial Black" panose="020B0A04020102020204" pitchFamily="34" charset="0"/>
              </a:rPr>
              <a:t>Tuzlarning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gidrolizlanishi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natijasida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eritmaning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muhiti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qanday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bo‘lishligi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nimalarga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bog‘liq</a:t>
            </a:r>
            <a:r>
              <a:rPr lang="en-US" sz="2000" dirty="0" smtClean="0">
                <a:latin typeface="Arial Black" panose="020B0A04020102020204" pitchFamily="34" charset="0"/>
              </a:rPr>
              <a:t>?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700" y="2003425"/>
            <a:ext cx="1242558" cy="1009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7997" y="28087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Topshiriq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6500" y="98425"/>
            <a:ext cx="3314568" cy="482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51481" tIns="25740" rIns="51481" bIns="25740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784225"/>
            <a:ext cx="5257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gidrolizi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eritma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konsentratsiyasiga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haroratga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700" y="784225"/>
            <a:ext cx="5562600" cy="1914031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kislotadan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tuzlarning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gidrolizi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pt-BR" sz="2000" dirty="0">
                <a:latin typeface="Arial" pitchFamily="34" charset="0"/>
                <a:cs typeface="Arial" pitchFamily="34" charset="0"/>
              </a:rPr>
              <a:t>Cr2 S3+6H2 O→ Cr(OH)3 ↓ + H2 S ↑ 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682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24030" y="1309927"/>
            <a:ext cx="104032" cy="20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81" tIns="25740" rIns="51481" bIns="257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807"/>
            <a:endParaRPr lang="ru-RU" altLang="ru-RU" sz="10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48203"/>
              </p:ext>
            </p:extLst>
          </p:nvPr>
        </p:nvGraphicFramePr>
        <p:xfrm>
          <a:off x="374096" y="708025"/>
          <a:ext cx="5221579" cy="2078296"/>
        </p:xfrm>
        <a:graphic>
          <a:graphicData uri="http://schemas.openxmlformats.org/drawingml/2006/table">
            <a:tbl>
              <a:tblPr firstRow="1" firstCol="1" bandRow="1"/>
              <a:tblGrid>
                <a:gridCol w="1740339">
                  <a:extLst>
                    <a:ext uri="{9D8B030D-6E8A-4147-A177-3AD203B41FA5}">
                      <a16:colId xmlns="" xmlns:a16="http://schemas.microsoft.com/office/drawing/2014/main" val="2992428599"/>
                    </a:ext>
                  </a:extLst>
                </a:gridCol>
                <a:gridCol w="1740339">
                  <a:extLst>
                    <a:ext uri="{9D8B030D-6E8A-4147-A177-3AD203B41FA5}">
                      <a16:colId xmlns="" xmlns:a16="http://schemas.microsoft.com/office/drawing/2014/main" val="1539795559"/>
                    </a:ext>
                  </a:extLst>
                </a:gridCol>
                <a:gridCol w="1740901">
                  <a:extLst>
                    <a:ext uri="{9D8B030D-6E8A-4147-A177-3AD203B41FA5}">
                      <a16:colId xmlns="" xmlns:a16="http://schemas.microsoft.com/office/drawing/2014/main" val="977152147"/>
                    </a:ext>
                  </a:extLst>
                </a:gridCol>
              </a:tblGrid>
              <a:tr h="369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Kuchli</a:t>
                      </a:r>
                      <a:r>
                        <a:rPr lang="en-US" sz="1200" b="1" i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asos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Kuchli kislota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941684"/>
                  </a:ext>
                </a:extLst>
              </a:tr>
              <a:tr h="670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NaOH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KOH, Ca(OH)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Ba(OH)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HC1, HNO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en-US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ClO</a:t>
                      </a:r>
                      <a:r>
                        <a:rPr lang="en-US" sz="1200" b="1" kern="1400" spc="5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52490375"/>
                  </a:ext>
                </a:extLst>
              </a:tr>
              <a:tr h="369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Muhiti</a:t>
                      </a:r>
                      <a:r>
                        <a:rPr lang="en-US" sz="1200" b="1" i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: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neytral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6983151"/>
                  </a:ext>
                </a:extLst>
              </a:tr>
              <a:tr h="670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Gidroliziga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kern="1400" spc="1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uchramaydi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81640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4030" y="1309927"/>
            <a:ext cx="104032" cy="20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81" tIns="25740" rIns="51481" bIns="257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14807"/>
            <a:endParaRPr lang="ru-RU" altLang="ru-RU" sz="10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00" y="2155825"/>
            <a:ext cx="1200303" cy="8728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58900" y="174625"/>
            <a:ext cx="26300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TUZLAR GIDROLIZI</a:t>
            </a:r>
            <a:endParaRPr lang="ru-RU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49908"/>
              </p:ext>
            </p:extLst>
          </p:nvPr>
        </p:nvGraphicFramePr>
        <p:xfrm>
          <a:off x="292100" y="600412"/>
          <a:ext cx="5130769" cy="2470508"/>
        </p:xfrm>
        <a:graphic>
          <a:graphicData uri="http://schemas.openxmlformats.org/drawingml/2006/table">
            <a:tbl>
              <a:tblPr firstRow="1" firstCol="1" bandRow="1"/>
              <a:tblGrid>
                <a:gridCol w="1710072">
                  <a:extLst>
                    <a:ext uri="{9D8B030D-6E8A-4147-A177-3AD203B41FA5}">
                      <a16:colId xmlns="" xmlns:a16="http://schemas.microsoft.com/office/drawing/2014/main" val="1356325123"/>
                    </a:ext>
                  </a:extLst>
                </a:gridCol>
                <a:gridCol w="1710072">
                  <a:extLst>
                    <a:ext uri="{9D8B030D-6E8A-4147-A177-3AD203B41FA5}">
                      <a16:colId xmlns="" xmlns:a16="http://schemas.microsoft.com/office/drawing/2014/main" val="3496009023"/>
                    </a:ext>
                  </a:extLst>
                </a:gridCol>
                <a:gridCol w="1710625">
                  <a:extLst>
                    <a:ext uri="{9D8B030D-6E8A-4147-A177-3AD203B41FA5}">
                      <a16:colId xmlns="" xmlns:a16="http://schemas.microsoft.com/office/drawing/2014/main" val="2058977936"/>
                    </a:ext>
                  </a:extLst>
                </a:gridCol>
              </a:tblGrid>
              <a:tr h="261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Kuchli</a:t>
                      </a:r>
                      <a:r>
                        <a:rPr lang="en-US" sz="1200" b="1" i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asos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Kuchsiz kislota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5083483"/>
                  </a:ext>
                </a:extLst>
              </a:tr>
              <a:tr h="675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NaOH, KOH, Ca(OH)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Ba(OH)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LiOH; Mg(OH)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H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200" b="1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en-US" sz="1200" b="1" kern="1400" spc="5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1200" b="1" kern="1400" spc="5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CH</a:t>
                      </a:r>
                      <a:r>
                        <a:rPr lang="en-US" sz="1200" b="1" kern="1400" spc="5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 OH H</a:t>
                      </a:r>
                      <a:r>
                        <a:rPr lang="en-US" sz="1200" b="1" kern="1400" spc="5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1499531"/>
                  </a:ext>
                </a:extLst>
              </a:tr>
              <a:tr h="261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Muhiti :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ishqoriy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2046973"/>
                  </a:ext>
                </a:extLst>
              </a:tr>
              <a:tr h="675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COONa; K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S; Na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1200" b="1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Gidrolizga uchraydi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769787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348" y="1099470"/>
            <a:ext cx="6755482" cy="32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2235693"/>
            <a:ext cx="1124103" cy="8317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8900" y="112806"/>
            <a:ext cx="26300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TUZLAR GIDROLIZI</a:t>
            </a:r>
            <a:endParaRPr lang="ru-RU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24030" y="1097396"/>
            <a:ext cx="104032" cy="32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0599"/>
              </p:ext>
            </p:extLst>
          </p:nvPr>
        </p:nvGraphicFramePr>
        <p:xfrm>
          <a:off x="181622" y="631825"/>
          <a:ext cx="5425581" cy="2233726"/>
        </p:xfrm>
        <a:graphic>
          <a:graphicData uri="http://schemas.openxmlformats.org/drawingml/2006/table">
            <a:tbl>
              <a:tblPr firstRow="1" firstCol="1" bandRow="1"/>
              <a:tblGrid>
                <a:gridCol w="1808332">
                  <a:extLst>
                    <a:ext uri="{9D8B030D-6E8A-4147-A177-3AD203B41FA5}">
                      <a16:colId xmlns="" xmlns:a16="http://schemas.microsoft.com/office/drawing/2014/main" val="3805291472"/>
                    </a:ext>
                  </a:extLst>
                </a:gridCol>
                <a:gridCol w="1808332">
                  <a:extLst>
                    <a:ext uri="{9D8B030D-6E8A-4147-A177-3AD203B41FA5}">
                      <a16:colId xmlns="" xmlns:a16="http://schemas.microsoft.com/office/drawing/2014/main" val="1851428709"/>
                    </a:ext>
                  </a:extLst>
                </a:gridCol>
                <a:gridCol w="1808917">
                  <a:extLst>
                    <a:ext uri="{9D8B030D-6E8A-4147-A177-3AD203B41FA5}">
                      <a16:colId xmlns="" xmlns:a16="http://schemas.microsoft.com/office/drawing/2014/main" val="2464015056"/>
                    </a:ext>
                  </a:extLst>
                </a:gridCol>
              </a:tblGrid>
              <a:tr h="403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Kuchsiz</a:t>
                      </a:r>
                      <a:r>
                        <a:rPr lang="en-US" sz="1200" i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asos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Kuchli kislota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33702797"/>
                  </a:ext>
                </a:extLst>
              </a:tr>
              <a:tr h="5948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Al(OH)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Cu(OH)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Zn(OH)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Fe(OH)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HCl, HNO</a:t>
                      </a:r>
                      <a:r>
                        <a:rPr lang="en-US" sz="1200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en-US" sz="1200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200" kern="1400" spc="1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200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6057717"/>
                  </a:ext>
                </a:extLst>
              </a:tr>
              <a:tr h="372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Muhiti</a:t>
                      </a:r>
                      <a:r>
                        <a:rPr lang="en-US" sz="1200" i="1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: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neytral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3792511"/>
                  </a:ext>
                </a:extLst>
              </a:tr>
              <a:tr h="862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FeCl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Cu(NO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CuSO</a:t>
                      </a:r>
                      <a:r>
                        <a:rPr lang="en-US" sz="1200" kern="1400" spc="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Gidrolizga</a:t>
                      </a: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uchraydi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823" marR="22823" marT="17126" marB="17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707034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4030" y="1173259"/>
            <a:ext cx="139234" cy="32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defTabSz="51480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1000"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2308225"/>
            <a:ext cx="1047903" cy="8133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8900" y="98425"/>
            <a:ext cx="26300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TUZLAR GIDROLIZI</a:t>
            </a:r>
            <a:endParaRPr lang="ru-RU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3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88521"/>
              </p:ext>
            </p:extLst>
          </p:nvPr>
        </p:nvGraphicFramePr>
        <p:xfrm>
          <a:off x="213402" y="631825"/>
          <a:ext cx="5357795" cy="2465770"/>
        </p:xfrm>
        <a:graphic>
          <a:graphicData uri="http://schemas.openxmlformats.org/drawingml/2006/table">
            <a:tbl>
              <a:tblPr firstRow="1" firstCol="1" bandRow="1"/>
              <a:tblGrid>
                <a:gridCol w="1785547">
                  <a:extLst>
                    <a:ext uri="{9D8B030D-6E8A-4147-A177-3AD203B41FA5}">
                      <a16:colId xmlns="" xmlns:a16="http://schemas.microsoft.com/office/drawing/2014/main" val="3244021819"/>
                    </a:ext>
                  </a:extLst>
                </a:gridCol>
                <a:gridCol w="1785547">
                  <a:extLst>
                    <a:ext uri="{9D8B030D-6E8A-4147-A177-3AD203B41FA5}">
                      <a16:colId xmlns="" xmlns:a16="http://schemas.microsoft.com/office/drawing/2014/main" val="3026148752"/>
                    </a:ext>
                  </a:extLst>
                </a:gridCol>
                <a:gridCol w="1786701">
                  <a:extLst>
                    <a:ext uri="{9D8B030D-6E8A-4147-A177-3AD203B41FA5}">
                      <a16:colId xmlns="" xmlns:a16="http://schemas.microsoft.com/office/drawing/2014/main" val="1793063498"/>
                    </a:ext>
                  </a:extLst>
                </a:gridCol>
              </a:tblGrid>
              <a:tr h="222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Kuchsiz</a:t>
                      </a:r>
                      <a:r>
                        <a:rPr lang="en-US" sz="1200" i="1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asos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Kuchsiz kislota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5029926"/>
                  </a:ext>
                </a:extLst>
              </a:tr>
              <a:tr h="538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Al(OH)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Cu(OH)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Zn(OH)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Fe(OH)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Constantia" panose="02030602050306030303" pitchFamily="18" charset="0"/>
                        </a:rPr>
                        <a:t>NH</a:t>
                      </a:r>
                      <a:r>
                        <a:rPr lang="en-US" sz="1200" kern="1400" baseline="-250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Constantia" panose="02030602050306030303" pitchFamily="18" charset="0"/>
                        </a:rPr>
                        <a:t>4</a:t>
                      </a:r>
                      <a:r>
                        <a:rPr lang="en-US" sz="1200" kern="14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Constantia" panose="02030602050306030303" pitchFamily="18" charset="0"/>
                        </a:rPr>
                        <a:t>OH;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H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; H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CH</a:t>
                      </a:r>
                      <a:r>
                        <a:rPr lang="en-US" sz="1200" kern="1400" spc="1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4483650"/>
                  </a:ext>
                </a:extLst>
              </a:tr>
              <a:tr h="327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Muhiti</a:t>
                      </a:r>
                      <a:r>
                        <a:rPr lang="en-US" sz="1200" i="1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kuchsiz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asos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8108858"/>
                  </a:ext>
                </a:extLst>
              </a:tr>
              <a:tr h="8540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Fe(CH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A1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(NH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</a:t>
                      </a:r>
                      <a:r>
                        <a:rPr lang="en-US" sz="1200" kern="1400" spc="1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Gidroliziga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tezroq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200" kern="1400" spc="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US" sz="1200" kern="1400" spc="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liqroq</a:t>
                      </a:r>
                      <a:r>
                        <a:rPr lang="en-US" sz="1200" kern="1400" spc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400" spc="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uchraydi</a:t>
                      </a: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400" spc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596" marR="8596" marT="6450" marB="64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7718804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2079625"/>
            <a:ext cx="1066800" cy="9267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11300" y="174625"/>
            <a:ext cx="263007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TUZLAR GIDROLIZI</a:t>
            </a:r>
            <a:endParaRPr lang="ru-RU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8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8025"/>
            <a:ext cx="5698012" cy="1775531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asosdan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hosil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asosdan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hosil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endParaRPr lang="ar-DZ" sz="16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ctr"/>
            <a:endParaRPr lang="ar-DZ" sz="16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kuchsiz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asosdan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hosil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kuchli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asosdan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hosil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bo‘lgan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9700" y="98425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Qanday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tuzlar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to‘la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gidrolizga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uchraydi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2003425"/>
            <a:ext cx="1706057" cy="1066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5900" y="708025"/>
            <a:ext cx="326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252" algn="ctr"/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Tuzlar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suvda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eritilganda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kimyoviy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reaksiyalar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sodir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/>
                <a:cs typeface="Arial"/>
              </a:rPr>
              <a:t>bo‘ladimi</a:t>
            </a:r>
            <a:r>
              <a:rPr lang="en-US" sz="2400" dirty="0">
                <a:latin typeface="Arial Black" panose="020B0A04020102020204" pitchFamily="34" charset="0"/>
                <a:ea typeface="Times New Roman"/>
                <a:cs typeface="Arial"/>
              </a:rPr>
              <a:t>?</a:t>
            </a:r>
            <a:endParaRPr lang="ru-RU" sz="2400" dirty="0">
              <a:latin typeface="Arial Black" panose="020B0A04020102020204" pitchFamily="34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263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150" y="784225"/>
            <a:ext cx="4918749" cy="1497571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Darslikdagi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7-mavzuni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o‘qib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daftarga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qayd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qilish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33-sahifadagi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8-jadvalni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daftarga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chizish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107000"/>
              </a:lnSpc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Darslikning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36-sahifasidagi 1-5-topshiriqlarni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bajarish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hamda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topshiriqlar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ketma-ketligi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yicha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daftarga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yozish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00" y="2155825"/>
            <a:ext cx="1224007" cy="9106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3100" y="98425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5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77900" y="838491"/>
                <a:ext cx="3657600" cy="1322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1450" indent="162307" algn="ctr">
                  <a:lnSpc>
                    <a:spcPct val="111000"/>
                  </a:lnSpc>
                </a:pPr>
                <a:r>
                  <a:rPr lang="en-US" dirty="0" smtClean="0">
                    <a:latin typeface="Arial Black" panose="020B0A04020102020204" pitchFamily="34" charset="0"/>
                    <a:ea typeface="Times New Roman"/>
                    <a:cs typeface="Arial"/>
                  </a:rPr>
                  <a:t>Toza </a:t>
                </a:r>
                <a:r>
                  <a:rPr lang="en-US" dirty="0" err="1">
                    <a:latin typeface="Arial Black" panose="020B0A04020102020204" pitchFamily="34" charset="0"/>
                    <a:ea typeface="Times New Roman"/>
                    <a:cs typeface="Arial"/>
                  </a:rPr>
                  <a:t>suvdagi</a:t>
                </a:r>
                <a:r>
                  <a:rPr lang="en-US" dirty="0"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  <a:cs typeface="Arial"/>
                          </a:rPr>
                          <m:t> 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ar-AE" b="1" i="1" dirty="0">
                            <a:latin typeface="Cambria Math"/>
                            <a:cs typeface="Arial"/>
                          </a:rPr>
                          <m:t>𝑯</m:t>
                        </m:r>
                      </m:e>
                      <m:sup>
                        <m:r>
                          <a:rPr lang="ar-AE" b="1" i="1" dirty="0">
                            <a:latin typeface="Cambria Math"/>
                            <a:cs typeface="Arial"/>
                          </a:rPr>
                          <m:t>+</m:t>
                        </m:r>
                      </m:sup>
                    </m:sSup>
                    <m:r>
                      <a:rPr lang="ar-AE" b="1" i="1" dirty="0">
                        <a:latin typeface="Cambria Math"/>
                        <a:ea typeface="Times New Roman"/>
                        <a:cs typeface="Arial"/>
                      </a:rPr>
                      <m:t> </m:t>
                    </m:r>
                  </m:oMath>
                </a14:m>
                <a:r>
                  <a:rPr lang="ar-AE" b="1" dirty="0" smtClean="0">
                    <a:latin typeface="Arial Black" panose="020B0A04020102020204" pitchFamily="34" charset="0"/>
                    <a:ea typeface="Times New Roman"/>
                    <a:cs typeface="Arial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b="1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a:rPr lang="ar-AE" b="1" i="1">
                            <a:latin typeface="Cambria Math"/>
                            <a:cs typeface="Arial"/>
                          </a:rPr>
                          <m:t>𝑶𝑯</m:t>
                        </m:r>
                      </m:e>
                      <m:sup>
                        <m:r>
                          <a:rPr lang="ar-AE" b="1" i="1">
                            <a:latin typeface="Cambria Math"/>
                            <a:cs typeface="Arial"/>
                          </a:rPr>
                          <m:t>−</m:t>
                        </m:r>
                      </m:sup>
                    </m:sSup>
                  </m:oMath>
                </a14:m>
                <a:r>
                  <a:rPr lang="ar-AE" dirty="0"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dirty="0" err="1">
                    <a:latin typeface="Arial Black" panose="020B0A04020102020204" pitchFamily="34" charset="0"/>
                    <a:ea typeface="Times New Roman"/>
                    <a:cs typeface="Arial"/>
                  </a:rPr>
                  <a:t>ionlari</a:t>
                </a:r>
                <a:r>
                  <a:rPr lang="en-US" dirty="0"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dirty="0" err="1">
                    <a:latin typeface="Arial Black" panose="020B0A04020102020204" pitchFamily="34" charset="0"/>
                    <a:ea typeface="Times New Roman"/>
                    <a:cs typeface="Arial"/>
                  </a:rPr>
                  <a:t>konsentratsiyasi</a:t>
                </a:r>
                <a:r>
                  <a:rPr lang="en-US" dirty="0">
                    <a:latin typeface="Arial Black" panose="020B0A04020102020204" pitchFamily="34" charset="0"/>
                    <a:ea typeface="Times New Roman"/>
                    <a:cs typeface="Arial"/>
                  </a:rPr>
                  <a:t>­ </a:t>
                </a:r>
                <a:r>
                  <a:rPr lang="en-US" dirty="0" err="1">
                    <a:latin typeface="Arial Black" panose="020B0A04020102020204" pitchFamily="34" charset="0"/>
                    <a:ea typeface="Times New Roman"/>
                    <a:cs typeface="Arial"/>
                  </a:rPr>
                  <a:t>bir-biriga</a:t>
                </a:r>
                <a:r>
                  <a:rPr lang="en-US" dirty="0"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dirty="0" err="1">
                    <a:latin typeface="Arial Black" panose="020B0A04020102020204" pitchFamily="34" charset="0"/>
                    <a:ea typeface="Times New Roman"/>
                    <a:cs typeface="Arial"/>
                  </a:rPr>
                  <a:t>teng</a:t>
                </a:r>
                <a:r>
                  <a:rPr lang="en-US" dirty="0">
                    <a:latin typeface="Arial Black" panose="020B0A04020102020204" pitchFamily="34" charset="0"/>
                    <a:ea typeface="Times New Roman"/>
                    <a:cs typeface="Arial"/>
                  </a:rPr>
                  <a:t>: </a:t>
                </a:r>
              </a:p>
              <a:p>
                <a:pPr marL="21450" indent="162307" algn="ctr">
                  <a:lnSpc>
                    <a:spcPct val="111000"/>
                  </a:lnSpc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AE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ar-AE" b="1" i="1" dirty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ar-AE" b="1" i="1" dirty="0">
                                <a:latin typeface="Cambria Math"/>
                                <a:cs typeface="Arial"/>
                              </a:rPr>
                              <m:t>𝑯</m:t>
                            </m:r>
                          </m:e>
                          <m:sup>
                            <m:r>
                              <a:rPr lang="ar-AE" b="1" i="1" dirty="0">
                                <a:latin typeface="Cambria Math"/>
                                <a:cs typeface="Arial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lang="ar-AE" dirty="0">
                    <a:latin typeface="Arial Black" panose="020B0A04020102020204" pitchFamily="34" charset="0"/>
                    <a:ea typeface="Times New Roman"/>
                    <a:cs typeface="Arial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AE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ar-AE" b="1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ar-AE" b="1" i="1">
                                <a:latin typeface="Cambria Math"/>
                                <a:cs typeface="Arial"/>
                              </a:rPr>
                              <m:t>𝑶𝑯</m:t>
                            </m:r>
                          </m:e>
                          <m:sup>
                            <m:r>
                              <a:rPr lang="ar-AE" b="1" i="1">
                                <a:latin typeface="Cambria Math"/>
                                <a:cs typeface="Arial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ar-AE" dirty="0">
                  <a:latin typeface="Arial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0" y="838491"/>
                <a:ext cx="3657600" cy="1322157"/>
              </a:xfrm>
              <a:prstGeom prst="rect">
                <a:avLst/>
              </a:prstGeom>
              <a:blipFill rotWithShape="0">
                <a:blip r:embed="rId2"/>
                <a:stretch>
                  <a:fillRect l="-500" t="-2315" r="-1000" b="-50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2003425"/>
            <a:ext cx="147745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92100" y="708025"/>
                <a:ext cx="5038532" cy="1949553"/>
              </a:xfrm>
              <a:prstGeom prst="rect">
                <a:avLst/>
              </a:prstGeom>
            </p:spPr>
            <p:txBody>
              <a:bodyPr wrap="square" lIns="51481" tIns="25740" rIns="51481" bIns="25740">
                <a:spAutoFit/>
              </a:bodyPr>
              <a:lstStyle/>
              <a:p>
                <a:pPr marL="21450" indent="162307" algn="just">
                  <a:lnSpc>
                    <a:spcPct val="111000"/>
                  </a:lnSpc>
                </a:pP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Toza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suv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juda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ham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kuchsiz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elektrolit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hisoblanib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,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uning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dissotsiatsiyalanish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darajasi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𝟏𝟎</m:t>
                        </m:r>
                      </m:e>
                      <m:sup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−</m:t>
                        </m:r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ga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teng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bo‘ladi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.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Demak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,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suv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juda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ham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oz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bo‘lsa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-da,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ionlarga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ajraladi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:­ </a:t>
                </a:r>
              </a:p>
              <a:p>
                <a:pPr marL="21450" indent="162307" algn="just">
                  <a:lnSpc>
                    <a:spcPct val="111000"/>
                  </a:lnSpc>
                </a:pP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</a:t>
                </a:r>
                <a:r>
                  <a:rPr lang="en-US" baseline="-250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2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O  = 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𝑯</m:t>
                        </m:r>
                      </m:e>
                      <m:sup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+</m:t>
                        </m:r>
                      </m:sup>
                    </m:sSup>
                    <m:r>
                      <a:rPr lang="en-US" sz="1600" b="1" i="1" dirty="0">
                        <a:latin typeface="Cambria Math"/>
                        <a:ea typeface="Times New Roman"/>
                        <a:cs typeface="Arial"/>
                      </a:rPr>
                      <m:t> 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/>
                            <a:cs typeface="Arial"/>
                          </a:rPr>
                          <m:t>𝑶𝑯</m:t>
                        </m:r>
                      </m:e>
                      <m:sup>
                        <m:r>
                          <a:rPr lang="en-US" sz="1600" b="1" i="1">
                            <a:latin typeface="Cambria Math"/>
                            <a:cs typeface="Arial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6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</a:p>
              <a:p>
                <a:pPr marL="21450" indent="162307" algn="just">
                  <a:lnSpc>
                    <a:spcPct val="111000"/>
                  </a:lnSpc>
                </a:pPr>
                <a:r>
                  <a:rPr lang="en-US" sz="1600" dirty="0" err="1" smtClean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Bunda</a:t>
                </a:r>
                <a:r>
                  <a:rPr lang="en-US" sz="1600" dirty="0" smtClean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teng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miqdorda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𝑯</m:t>
                        </m:r>
                      </m:e>
                      <m:sup>
                        <m:r>
                          <a:rPr lang="en-US" sz="1600" b="1" i="1" dirty="0">
                            <a:latin typeface="Cambria Math"/>
                            <a:cs typeface="Arial"/>
                          </a:rPr>
                          <m:t>+</m:t>
                        </m:r>
                      </m:sup>
                    </m:sSup>
                    <m:r>
                      <a:rPr lang="en-US" sz="1600" b="1" i="1" dirty="0">
                        <a:latin typeface="Cambria Math"/>
                        <a:ea typeface="Times New Roman"/>
                        <a:cs typeface="Arial"/>
                      </a:rPr>
                      <m:t> 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/>
                            <a:cs typeface="Arial"/>
                          </a:rPr>
                          <m:t>𝑶𝑯</m:t>
                        </m:r>
                      </m:e>
                      <m:sup>
                        <m:r>
                          <a:rPr lang="en-US" sz="1600" b="1" i="1">
                            <a:latin typeface="Cambria Math"/>
                            <a:cs typeface="Arial"/>
                          </a:rPr>
                          <m:t>−</m:t>
                        </m:r>
                      </m:sup>
                    </m:sSup>
                    <m:r>
                      <a:rPr lang="en-US" sz="1600" b="1" i="1"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ionlari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bo‘lgan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eritma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neytral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muhitli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bo‘ladi</a:t>
                </a:r>
                <a:r>
                  <a:rPr lang="en-US" sz="160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. </a:t>
                </a:r>
                <a:endParaRPr lang="ru-RU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708025"/>
                <a:ext cx="5038532" cy="1949553"/>
              </a:xfrm>
              <a:prstGeom prst="rect">
                <a:avLst/>
              </a:prstGeom>
              <a:blipFill rotWithShape="0">
                <a:blip r:embed="rId2"/>
                <a:stretch>
                  <a:fillRect l="-1090" t="-1563" r="-1574" b="-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22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73100" y="936625"/>
                <a:ext cx="4432082" cy="1760143"/>
              </a:xfrm>
              <a:prstGeom prst="rect">
                <a:avLst/>
              </a:prstGeom>
            </p:spPr>
            <p:txBody>
              <a:bodyPr wrap="square" lIns="51481" tIns="25740" rIns="51481" bIns="25740">
                <a:spAutoFit/>
              </a:bodyPr>
              <a:lstStyle/>
              <a:p>
                <a:pPr marL="21450" indent="162307" algn="ctr">
                  <a:lnSpc>
                    <a:spcPct val="111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  <a:cs typeface="Arial"/>
                          </a:rPr>
                          <m:t>𝑯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  <a:cs typeface="Arial"/>
                          </a:rPr>
                          <m:t>+</m:t>
                        </m:r>
                      </m:sup>
                    </m:sSup>
                    <m:r>
                      <a:rPr lang="en-US" sz="2000" b="1" i="1" dirty="0"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ionlari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ortiqcha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bo‘lgan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eritma</a:t>
                </a:r>
                <a:r>
                  <a:rPr lang="en-US" sz="2000" dirty="0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kislotali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muhit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,</a:t>
                </a:r>
                <a:endParaRPr lang="en-US" sz="2000" dirty="0">
                  <a:solidFill>
                    <a:srgbClr val="FF0000"/>
                  </a:solidFill>
                  <a:latin typeface="Arial Black" panose="020B0A04020102020204" pitchFamily="34" charset="0"/>
                  <a:ea typeface="Times New Roman"/>
                  <a:cs typeface="Arial"/>
                </a:endParaRPr>
              </a:p>
              <a:p>
                <a:pPr marL="21450" indent="162307" algn="ctr">
                  <a:lnSpc>
                    <a:spcPct val="111000"/>
                  </a:lnSpc>
                </a:pP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  <a:cs typeface="Arial"/>
                          </a:rPr>
                          <m:t>𝑶𝑯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  <a:cs typeface="Arial"/>
                          </a:rPr>
                          <m:t>−</m:t>
                        </m:r>
                      </m:sup>
                    </m:sSup>
                    <m:r>
                      <a:rPr lang="en-US" sz="2000" b="1" i="1">
                        <a:latin typeface="Cambria Math"/>
                        <a:cs typeface="Arial"/>
                      </a:rPr>
                      <m:t> </m:t>
                    </m:r>
                  </m:oMath>
                </a14:m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ionlari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ortiqcha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bo‘lgan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eritma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esa</a:t>
                </a:r>
                <a:r>
                  <a:rPr lang="en-US" sz="2000" dirty="0">
                    <a:solidFill>
                      <a:prstClr val="black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ishqoriy</a:t>
                </a:r>
                <a:r>
                  <a:rPr lang="en-US" sz="2000" dirty="0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muhitda</a:t>
                </a:r>
                <a:r>
                  <a:rPr lang="en-US" sz="2000" dirty="0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 </a:t>
                </a:r>
                <a:r>
                  <a:rPr lang="en-US" sz="2000" dirty="0" err="1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bo‘ladi</a:t>
                </a:r>
                <a:r>
                  <a:rPr lang="en-US" sz="2000" dirty="0">
                    <a:solidFill>
                      <a:srgbClr val="7030A0"/>
                    </a:solidFill>
                    <a:latin typeface="Arial Black" panose="020B0A04020102020204" pitchFamily="34" charset="0"/>
                    <a:ea typeface="Times New Roman"/>
                    <a:cs typeface="Arial"/>
                  </a:rPr>
                  <a:t>.</a:t>
                </a:r>
                <a:endParaRPr lang="ru-RU" sz="1400" dirty="0">
                  <a:solidFill>
                    <a:srgbClr val="7030A0"/>
                  </a:solidFill>
                  <a:latin typeface="Arial Black" panose="020B0A04020102020204" pitchFamily="34" charset="0"/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936625"/>
                <a:ext cx="4432082" cy="1760143"/>
              </a:xfrm>
              <a:prstGeom prst="rect">
                <a:avLst/>
              </a:prstGeom>
              <a:blipFill rotWithShape="0">
                <a:blip r:embed="rId2"/>
                <a:stretch>
                  <a:fillRect t="-2083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5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56332"/>
              </p:ext>
            </p:extLst>
          </p:nvPr>
        </p:nvGraphicFramePr>
        <p:xfrm>
          <a:off x="139698" y="631825"/>
          <a:ext cx="5486404" cy="2438401"/>
        </p:xfrm>
        <a:graphic>
          <a:graphicData uri="http://schemas.openxmlformats.org/drawingml/2006/table">
            <a:tbl>
              <a:tblPr/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4151">
                <a:tc rowSpan="3"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Tuzlarning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Tuz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eritmalarining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indikatorlarga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ta’siri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Metil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810">
                <a:tc rowSpan="2"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eritmalari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Lakmus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Fenolftalein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8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zarg‘aldog‘i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3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8255"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Kaliy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nitrat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FEFF00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Binafsha</a:t>
                      </a:r>
                      <a:r>
                        <a:rPr lang="ru-RU" sz="1100" b="1" dirty="0">
                          <a:solidFill>
                            <a:srgbClr val="FEFF00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FEFF00"/>
                          </a:solidFill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rang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0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06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Rangsiz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To‘q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sariq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E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6725"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Alyuminiy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Qizaradi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0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475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Rangsiz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Pushti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B3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190">
                <a:tc rowSpan="2"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nitrat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6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647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4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8B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6725"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Natriy</a:t>
                      </a:r>
                      <a:endParaRPr lang="ru-RU" sz="90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Ko‘karadi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47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3E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To‘q</a:t>
                      </a:r>
                      <a:r>
                        <a:rPr lang="ru-RU" sz="11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qizil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000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Sariq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B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FF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190">
                <a:tc rowSpan="2"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karbonat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6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3E2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2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00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0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Arial Black" panose="020B0A0402010202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ru-RU" sz="900" dirty="0">
                        <a:effectLst/>
                        <a:latin typeface="Arial Black" panose="020B0A04020102020204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EFF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190"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E2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00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EFF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500" y="190758"/>
            <a:ext cx="5562600" cy="23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514807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Ayrim</a:t>
            </a:r>
            <a:r>
              <a:rPr lang="en-US" altLang="ru-RU" sz="12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tuzlarning</a:t>
            </a:r>
            <a:r>
              <a:rPr lang="en-US" altLang="ru-RU" sz="12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suvdagi</a:t>
            </a:r>
            <a:r>
              <a:rPr lang="en-US" altLang="ru-RU" sz="12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eritmasining</a:t>
            </a:r>
            <a:r>
              <a:rPr lang="en-US" altLang="ru-RU" sz="12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indikatorlarga</a:t>
            </a:r>
            <a:r>
              <a:rPr lang="en-US" altLang="ru-RU" sz="12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ru-RU" sz="1200" b="1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munosabati</a:t>
            </a:r>
            <a:endParaRPr lang="en-US" altLang="ru-RU" sz="1200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0105" y="860425"/>
            <a:ext cx="4860602" cy="1645550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en-US" sz="2500" dirty="0">
                <a:latin typeface="Arial Black" panose="020B0A04020102020204" pitchFamily="34" charset="0"/>
              </a:rPr>
              <a:t>“</a:t>
            </a:r>
            <a:r>
              <a:rPr lang="en-US" sz="2500" dirty="0" err="1">
                <a:latin typeface="Arial Black" panose="020B0A04020102020204" pitchFamily="34" charset="0"/>
              </a:rPr>
              <a:t>Gidroliz</a:t>
            </a:r>
            <a:r>
              <a:rPr lang="en-US" sz="2500" dirty="0">
                <a:latin typeface="Arial Black" panose="020B0A04020102020204" pitchFamily="34" charset="0"/>
              </a:rPr>
              <a:t>” </a:t>
            </a:r>
            <a:r>
              <a:rPr lang="en-US" sz="2500" dirty="0" err="1">
                <a:latin typeface="Arial Black" panose="020B0A04020102020204" pitchFamily="34" charset="0"/>
              </a:rPr>
              <a:t>so‘zi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yunoncha</a:t>
            </a:r>
            <a:r>
              <a:rPr lang="en-US" sz="2500" dirty="0">
                <a:latin typeface="Arial Black" panose="020B0A04020102020204" pitchFamily="34" charset="0"/>
              </a:rPr>
              <a:t> “</a:t>
            </a:r>
            <a:r>
              <a:rPr lang="en-US" sz="2500" b="1" i="1" dirty="0" err="1">
                <a:latin typeface="Arial Black" panose="020B0A04020102020204" pitchFamily="34" charset="0"/>
              </a:rPr>
              <a:t>gidro</a:t>
            </a:r>
            <a:r>
              <a:rPr lang="en-US" sz="2500" dirty="0">
                <a:latin typeface="Arial Black" panose="020B0A04020102020204" pitchFamily="34" charset="0"/>
              </a:rPr>
              <a:t>” — </a:t>
            </a:r>
            <a:r>
              <a:rPr lang="en-US" sz="2500" dirty="0" err="1">
                <a:latin typeface="Arial Black" panose="020B0A04020102020204" pitchFamily="34" charset="0"/>
              </a:rPr>
              <a:t>suv</a:t>
            </a:r>
            <a:r>
              <a:rPr lang="en-US" sz="2500" dirty="0">
                <a:latin typeface="Arial Black" panose="020B0A04020102020204" pitchFamily="34" charset="0"/>
              </a:rPr>
              <a:t>, “</a:t>
            </a:r>
            <a:r>
              <a:rPr lang="en-US" sz="2500" b="1" i="1" dirty="0" err="1">
                <a:latin typeface="Arial Black" panose="020B0A04020102020204" pitchFamily="34" charset="0"/>
              </a:rPr>
              <a:t>lizis</a:t>
            </a:r>
            <a:r>
              <a:rPr lang="en-US" sz="2500" dirty="0">
                <a:latin typeface="Arial Black" panose="020B0A04020102020204" pitchFamily="34" charset="0"/>
              </a:rPr>
              <a:t>” — </a:t>
            </a:r>
            <a:r>
              <a:rPr lang="en-US" sz="2500" dirty="0" err="1">
                <a:latin typeface="Arial Black" panose="020B0A04020102020204" pitchFamily="34" charset="0"/>
              </a:rPr>
              <a:t>parchalayman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degan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ma’noni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anglatadi</a:t>
            </a:r>
            <a:r>
              <a:rPr lang="en-US" sz="2500" dirty="0">
                <a:latin typeface="Arial Black" panose="020B0A04020102020204" pitchFamily="34" charset="0"/>
              </a:rPr>
              <a:t>.</a:t>
            </a:r>
            <a:endParaRPr lang="ru-RU" sz="25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699" y="98425"/>
            <a:ext cx="5441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deb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nimaga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aytiladi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2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700" y="560090"/>
            <a:ext cx="5441414" cy="2637306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marR="10725" indent="128702" algn="just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kationi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anionidan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tuzlar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gidrolizi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R="10725" indent="128702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Cl+HOH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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OH+HCl.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0725" indent="128702" algn="just"/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tenglamani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ko‘rinishda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yozsak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R="10725" indent="128702" algn="ct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+Cl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+HOH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Symbol"/>
              </a:rPr>
              <a:t>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OH+H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+Cl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marR="10725" indent="128702" algn="ctr"/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en-US" sz="1400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to‘liq</a:t>
            </a:r>
            <a:r>
              <a:rPr lang="en-US" sz="1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);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R="10725" indent="128702" algn="ctr"/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+HOH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Symbol"/>
              </a:rPr>
              <a:t>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NH</a:t>
            </a:r>
            <a:r>
              <a:rPr lang="en-US" sz="1400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OH+H</a:t>
            </a:r>
            <a:r>
              <a:rPr lang="en-US" sz="1400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 </a:t>
            </a:r>
          </a:p>
          <a:p>
            <a:pPr marR="10725" indent="128702" algn="ctr"/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qisqartirilgan</a:t>
            </a: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).</a:t>
            </a:r>
            <a:endParaRPr lang="ru-RU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R="10725" indent="128702" algn="just"/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Qisqartirilgan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ionli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tenglamadan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ko‘rinishicha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gidrolizda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kation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qatnashmoqda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shuning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bunday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gidrolizga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kation</a:t>
            </a:r>
            <a:r>
              <a:rPr lang="en-US" sz="1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deyiladi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Bunday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gidroliz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reaksiyasida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suvning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neytral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muhiti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kislotali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o‘tadi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1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4002" y="631825"/>
            <a:ext cx="5377112" cy="242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128702" algn="justLow" defTabSz="514807"/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</a:rPr>
              <a:t>KCN+HOH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</a:t>
            </a:r>
            <a:r>
              <a:rPr lang="en-US" altLang="ru-RU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</a:rPr>
              <a:t>HCN+KOH</a:t>
            </a:r>
          </a:p>
          <a:p>
            <a:pPr indent="128702" algn="justLow" defTabSz="514807"/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anose="020B0A04020102020204" pitchFamily="34" charset="0"/>
              <a:sym typeface="Symbol" pitchFamily="18" charset="2"/>
            </a:endParaRPr>
          </a:p>
          <a:p>
            <a:pPr indent="128702" algn="justLow" defTabSz="514807" eaLnBrk="0" hangingPunct="0"/>
            <a:r>
              <a:rPr lang="en-US" altLang="ru-RU" sz="1100" dirty="0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Bu </a:t>
            </a:r>
            <a:r>
              <a:rPr lang="en-US" altLang="ru-RU" sz="1100" dirty="0" err="1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tenglamani</a:t>
            </a:r>
            <a:r>
              <a:rPr lang="en-US" altLang="ru-RU" sz="1100" dirty="0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100" dirty="0" err="1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ionli</a:t>
            </a:r>
            <a:r>
              <a:rPr lang="en-US" altLang="ru-RU" sz="1100" dirty="0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100" dirty="0" err="1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ko‘rinishda</a:t>
            </a:r>
            <a:r>
              <a:rPr lang="en-US" altLang="ru-RU" sz="1100" dirty="0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100" dirty="0" err="1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yozsak</a:t>
            </a:r>
            <a:r>
              <a:rPr lang="en-US" altLang="ru-RU" sz="1100" dirty="0" smtClean="0"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:</a:t>
            </a:r>
          </a:p>
          <a:p>
            <a:pPr indent="128702" algn="justLow" defTabSz="514807" eaLnBrk="0" hangingPunct="0"/>
            <a:endParaRPr lang="ru-RU" altLang="ru-RU" sz="700" dirty="0">
              <a:latin typeface="Arial Black" panose="020B0A04020102020204" pitchFamily="34" charset="0"/>
              <a:sym typeface="Symbol" pitchFamily="18" charset="2"/>
            </a:endParaRPr>
          </a:p>
          <a:p>
            <a:pPr indent="128702" algn="justLow" defTabSz="514807" eaLnBrk="0" hangingPunct="0"/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K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+CN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-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+HOH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</a:rPr>
              <a:t>HCN+K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+OH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- </a:t>
            </a:r>
            <a:r>
              <a:rPr lang="en-US" altLang="ru-RU" sz="11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(</a:t>
            </a:r>
            <a:r>
              <a:rPr lang="en-US" altLang="ru-RU" sz="1100" i="1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to‘liq</a:t>
            </a:r>
            <a:r>
              <a:rPr lang="en-US" altLang="ru-RU" sz="1100" i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100" i="1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ionli</a:t>
            </a:r>
            <a:r>
              <a:rPr lang="en-US" altLang="ru-RU" sz="11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)</a:t>
            </a:r>
            <a:endParaRPr lang="ru-RU" altLang="ru-RU" sz="700" dirty="0">
              <a:solidFill>
                <a:srgbClr val="0070C0"/>
              </a:solidFill>
              <a:latin typeface="Arial Black" panose="020B0A04020102020204" pitchFamily="34" charset="0"/>
              <a:sym typeface="Symbol" pitchFamily="18" charset="2"/>
            </a:endParaRPr>
          </a:p>
          <a:p>
            <a:pPr indent="128702" algn="justLow" defTabSz="514807" eaLnBrk="0" hangingPunct="0"/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CN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-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+HOH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</a:rPr>
              <a:t>HCN+</a:t>
            </a:r>
            <a:r>
              <a:rPr lang="en-US" altLang="ru-RU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OH</a:t>
            </a:r>
            <a:r>
              <a:rPr lang="en-US" altLang="ru-RU" baseline="300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- </a:t>
            </a:r>
            <a:r>
              <a:rPr lang="en-US" altLang="ru-RU" sz="1400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(</a:t>
            </a:r>
            <a:r>
              <a:rPr lang="en-US" altLang="ru-RU" sz="1400" i="1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qisqartirilgan</a:t>
            </a:r>
            <a:r>
              <a:rPr lang="en-US" altLang="ru-RU" sz="1400" i="1" dirty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i="1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ionli</a:t>
            </a:r>
            <a:r>
              <a:rPr lang="en-US" altLang="ru-RU" sz="1400" dirty="0" smtClean="0">
                <a:solidFill>
                  <a:srgbClr val="0070C0"/>
                </a:solidFill>
                <a:latin typeface="Arial Black" panose="020B0A04020102020204" pitchFamily="34" charset="0"/>
                <a:ea typeface="Times New Roman" pitchFamily="18" charset="0"/>
                <a:sym typeface="Symbol" pitchFamily="18" charset="2"/>
              </a:rPr>
              <a:t>)</a:t>
            </a:r>
          </a:p>
          <a:p>
            <a:pPr indent="128702" algn="justLow" defTabSz="514807" eaLnBrk="0" hangingPunct="0"/>
            <a:endParaRPr lang="ru-RU" altLang="ru-RU" sz="800" dirty="0">
              <a:solidFill>
                <a:srgbClr val="0070C0"/>
              </a:solidFill>
              <a:latin typeface="Arial Black" panose="020B0A04020102020204" pitchFamily="34" charset="0"/>
              <a:sym typeface="Symbol" pitchFamily="18" charset="2"/>
            </a:endParaRPr>
          </a:p>
          <a:p>
            <a:pPr indent="128702" algn="justLow" defTabSz="514807" eaLnBrk="0" hangingPunct="0"/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Qisqartirilgan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ionli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tenglamadan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gidrolizda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faqat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anion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qatnashayotganligi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ko‘rinib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turibdi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,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shu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bois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bunday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gidrolizga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i="1" dirty="0">
                <a:ea typeface="Times New Roman" pitchFamily="18" charset="0"/>
                <a:sym typeface="Symbol" pitchFamily="18" charset="2"/>
              </a:rPr>
              <a:t>anion </a:t>
            </a:r>
            <a:r>
              <a:rPr lang="en-US" altLang="ru-RU" sz="1400" b="1" i="1" dirty="0" err="1" smtClean="0">
                <a:ea typeface="Times New Roman" pitchFamily="18" charset="0"/>
                <a:sym typeface="Symbol" pitchFamily="18" charset="2"/>
              </a:rPr>
              <a:t>bo‘yicha</a:t>
            </a:r>
            <a:r>
              <a:rPr lang="en-US" altLang="ru-RU" sz="1400" b="1" dirty="0" smtClean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gidroliz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deyiladi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.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Bunday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gidroliz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reaksiyasida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muhit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i="1" dirty="0" err="1">
                <a:solidFill>
                  <a:srgbClr val="C00000"/>
                </a:solidFill>
                <a:ea typeface="Times New Roman" pitchFamily="18" charset="0"/>
                <a:sym typeface="Symbol" pitchFamily="18" charset="2"/>
              </a:rPr>
              <a:t>ishqoriy</a:t>
            </a:r>
            <a:r>
              <a:rPr lang="en-US" altLang="ru-RU" sz="1400" b="1" dirty="0">
                <a:solidFill>
                  <a:srgbClr val="C00000"/>
                </a:solidFill>
                <a:ea typeface="Times New Roman" pitchFamily="18" charset="0"/>
                <a:sym typeface="Symbol" pitchFamily="18" charset="2"/>
              </a:rPr>
              <a:t> </a:t>
            </a:r>
            <a:r>
              <a:rPr lang="en-US" altLang="ru-RU" sz="1400" b="1" dirty="0" err="1">
                <a:ea typeface="Times New Roman" pitchFamily="18" charset="0"/>
                <a:sym typeface="Symbol" pitchFamily="18" charset="2"/>
              </a:rPr>
              <a:t>bo‘ladi</a:t>
            </a:r>
            <a:r>
              <a:rPr lang="en-US" altLang="ru-RU" sz="1400" b="1" dirty="0">
                <a:ea typeface="Times New Roman" pitchFamily="18" charset="0"/>
                <a:sym typeface="Symbol" pitchFamily="18" charset="2"/>
              </a:rPr>
              <a:t>.</a:t>
            </a:r>
            <a:endParaRPr lang="ru-RU" altLang="ru-RU" sz="800" b="1" dirty="0">
              <a:sym typeface="Symbol" pitchFamily="18" charset="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8300" y="0"/>
            <a:ext cx="5212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Kuchli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asos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kationi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va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kuchsiz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kislota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anionidan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iborat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tuzlar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gidrolizi</a:t>
            </a: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  <a:ea typeface="Times New Roman"/>
              </a:rPr>
              <a:t>: 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547</Words>
  <Application>Microsoft Office PowerPoint</Application>
  <PresentationFormat>Произвольный</PresentationFormat>
  <Paragraphs>162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Cambria Math</vt:lpstr>
      <vt:lpstr>Constantia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Учетная запись Майкрософт</cp:lastModifiedBy>
  <cp:revision>6</cp:revision>
  <dcterms:created xsi:type="dcterms:W3CDTF">2020-04-13T08:05:16Z</dcterms:created>
  <dcterms:modified xsi:type="dcterms:W3CDTF">2020-09-26T07:31:20Z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