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0" r:id="rId2"/>
    <p:sldId id="272" r:id="rId3"/>
    <p:sldId id="273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85" r:id="rId16"/>
    <p:sldId id="286" r:id="rId17"/>
    <p:sldId id="287" r:id="rId18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53" d="100"/>
          <a:sy n="153" d="100"/>
        </p:scale>
        <p:origin x="-564" y="21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78" indent="-72078">
              <a:buFont typeface="Arial" panose="020B0604020202020204" pitchFamily="34" charset="0"/>
              <a:buChar char="•"/>
              <a:defRPr sz="700"/>
            </a:lvl2pPr>
            <a:lvl3pPr marL="144157" indent="-72078">
              <a:defRPr sz="700"/>
            </a:lvl3pPr>
            <a:lvl4pPr marL="252274" indent="-108118">
              <a:defRPr sz="700"/>
            </a:lvl4pPr>
            <a:lvl5pPr marL="360392" indent="-10811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78" indent="-72078">
              <a:buFont typeface="Arial" panose="020B0604020202020204" pitchFamily="34" charset="0"/>
              <a:buChar char="•"/>
              <a:defRPr sz="700"/>
            </a:lvl2pPr>
            <a:lvl3pPr marL="144157" indent="-72078">
              <a:defRPr sz="700"/>
            </a:lvl3pPr>
            <a:lvl4pPr marL="252274" indent="-108118">
              <a:defRPr sz="700"/>
            </a:lvl4pPr>
            <a:lvl5pPr marL="360392" indent="-10811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78" indent="-72078">
              <a:buFont typeface="Arial" panose="020B0604020202020204" pitchFamily="34" charset="0"/>
              <a:buChar char="•"/>
              <a:defRPr sz="700"/>
            </a:lvl2pPr>
            <a:lvl3pPr marL="144157" indent="-72078">
              <a:defRPr sz="700"/>
            </a:lvl3pPr>
            <a:lvl4pPr marL="252274" indent="-108118">
              <a:defRPr sz="700"/>
            </a:lvl4pPr>
            <a:lvl5pPr marL="360392" indent="-10811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2940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293" y="340461"/>
            <a:ext cx="1896908" cy="338554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4268" y="129195"/>
            <a:ext cx="3223243" cy="107721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8293" y="679017"/>
            <a:ext cx="1896908" cy="123111"/>
          </a:xfrm>
        </p:spPr>
        <p:txBody>
          <a:bodyPr/>
          <a:lstStyle>
            <a:lvl1pPr marL="0" indent="0">
              <a:buNone/>
              <a:defRPr sz="800"/>
            </a:lvl1pPr>
            <a:lvl2pPr marL="257404" indent="0">
              <a:buNone/>
              <a:defRPr sz="700"/>
            </a:lvl2pPr>
            <a:lvl3pPr marL="514807" indent="0">
              <a:buNone/>
              <a:defRPr sz="600"/>
            </a:lvl3pPr>
            <a:lvl4pPr marL="772211" indent="0">
              <a:buNone/>
              <a:defRPr sz="500"/>
            </a:lvl4pPr>
            <a:lvl5pPr marL="1029614" indent="0">
              <a:buNone/>
              <a:defRPr sz="500"/>
            </a:lvl5pPr>
            <a:lvl6pPr marL="1287018" indent="0">
              <a:buNone/>
              <a:defRPr sz="500"/>
            </a:lvl6pPr>
            <a:lvl7pPr marL="1544422" indent="0">
              <a:buNone/>
              <a:defRPr sz="500"/>
            </a:lvl7pPr>
            <a:lvl8pPr marL="1801825" indent="0">
              <a:buNone/>
              <a:defRPr sz="500"/>
            </a:lvl8pPr>
            <a:lvl9pPr marL="2059229" indent="0">
              <a:buNone/>
              <a:defRPr sz="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6989306-F49C-4AA7-B61E-241DB122C520}" type="datetimeFigureOut">
              <a:rPr lang="en-US"/>
              <a:pPr>
                <a:defRPr/>
              </a:pPr>
              <a:t>9/25/2020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A86B8616-0990-478D-BD26-FC7AAB6EF0D2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354081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g"/><Relationship Id="rId4" Type="http://schemas.openxmlformats.org/officeDocument/2006/relationships/image" Target="../media/image6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9" y="1537"/>
            <a:ext cx="5757972" cy="10210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53352" y="1277570"/>
            <a:ext cx="2494000" cy="1912058"/>
          </a:xfrm>
          <a:prstGeom prst="rect">
            <a:avLst/>
          </a:prstGeom>
        </p:spPr>
        <p:txBody>
          <a:bodyPr vert="horz" wrap="square" lIns="0" tIns="13966" rIns="0" bIns="0" rtlCol="0">
            <a:spAutoFit/>
          </a:bodyPr>
          <a:lstStyle/>
          <a:p>
            <a:pPr marL="21911" eaLnBrk="0" fontAlgn="base" hangingPunct="0">
              <a:lnSpc>
                <a:spcPts val="2326"/>
              </a:lnSpc>
              <a:spcBef>
                <a:spcPts val="131"/>
              </a:spcBef>
              <a:spcAft>
                <a:spcPct val="0"/>
              </a:spcAft>
              <a:defRPr/>
            </a:pPr>
            <a:r>
              <a:rPr lang="uz-Latn-UZ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avzu</a:t>
            </a:r>
            <a:r>
              <a:rPr lang="uz-Latn-UZ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alt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911" eaLnBrk="0" fontAlgn="base" hangingPunct="0">
              <a:lnSpc>
                <a:spcPts val="2326"/>
              </a:lnSpc>
              <a:spcBef>
                <a:spcPts val="131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Ion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almashinish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reaksiyalari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tenglamalarini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tuzishga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doir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mashqlar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bajarish</a:t>
            </a:r>
            <a:endParaRPr lang="en-US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2374">
              <a:lnSpc>
                <a:spcPts val="2029"/>
              </a:lnSpc>
              <a:spcBef>
                <a:spcPts val="1229"/>
              </a:spcBef>
            </a:pPr>
            <a:endParaRPr sz="1700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438687" y="1251204"/>
            <a:ext cx="344044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438687" y="2099882"/>
            <a:ext cx="344044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701329" y="228105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701329" y="228105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923461" y="249021"/>
            <a:ext cx="173292" cy="354580"/>
          </a:xfrm>
          <a:prstGeom prst="rect">
            <a:avLst/>
          </a:prstGeom>
        </p:spPr>
        <p:txBody>
          <a:bodyPr vert="horz" wrap="square" lIns="0" tIns="15871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200" b="1" spc="10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4869569" y="541947"/>
            <a:ext cx="269141" cy="211917"/>
          </a:xfrm>
          <a:prstGeom prst="rect">
            <a:avLst/>
          </a:prstGeom>
        </p:spPr>
        <p:txBody>
          <a:bodyPr vert="horz" wrap="square" lIns="0" tIns="12061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spc="-5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xmlns="" id="{50CC696B-C45C-4477-8EB6-9C8A17C566AC}"/>
              </a:ext>
            </a:extLst>
          </p:cNvPr>
          <p:cNvSpPr txBox="1">
            <a:spLocks/>
          </p:cNvSpPr>
          <p:nvPr/>
        </p:nvSpPr>
        <p:spPr>
          <a:xfrm>
            <a:off x="874998" y="225578"/>
            <a:ext cx="1354041" cy="547539"/>
          </a:xfrm>
          <a:prstGeom prst="rect">
            <a:avLst/>
          </a:prstGeom>
        </p:spPr>
        <p:txBody>
          <a:bodyPr vert="horz" wrap="square" lIns="0" tIns="14622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15" defTabSz="915497">
              <a:spcBef>
                <a:spcPts val="114"/>
              </a:spcBef>
              <a:defRPr/>
            </a:pPr>
            <a:r>
              <a:rPr lang="en-US" kern="0" spc="10" smtClean="0">
                <a:solidFill>
                  <a:sysClr val="window" lastClr="FFFFFF"/>
                </a:solidFill>
              </a:rPr>
              <a:t>Kimyo</a:t>
            </a:r>
            <a:endParaRPr lang="en-US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:a16="http://schemas.microsoft.com/office/drawing/2014/main" xmlns="" id="{90DAED2F-83E2-4C44-BDD6-F1DBC8F3CEB6}"/>
              </a:ext>
            </a:extLst>
          </p:cNvPr>
          <p:cNvSpPr/>
          <p:nvPr/>
        </p:nvSpPr>
        <p:spPr>
          <a:xfrm>
            <a:off x="492982" y="276576"/>
            <a:ext cx="114386" cy="23460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:a16="http://schemas.microsoft.com/office/drawing/2014/main" xmlns="" id="{80300DCF-7A93-40E2-97DB-984BC4BBEAC1}"/>
              </a:ext>
            </a:extLst>
          </p:cNvPr>
          <p:cNvSpPr/>
          <p:nvPr/>
        </p:nvSpPr>
        <p:spPr>
          <a:xfrm>
            <a:off x="550869" y="424447"/>
            <a:ext cx="213595" cy="284898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:a16="http://schemas.microsoft.com/office/drawing/2014/main" xmlns="" id="{C9D09B9B-7971-418F-BD45-BCFC001C44D2}"/>
              </a:ext>
            </a:extLst>
          </p:cNvPr>
          <p:cNvSpPr/>
          <p:nvPr/>
        </p:nvSpPr>
        <p:spPr>
          <a:xfrm>
            <a:off x="576886" y="593989"/>
            <a:ext cx="160974" cy="896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:a16="http://schemas.microsoft.com/office/drawing/2014/main" xmlns="" id="{85548016-DFDF-4F6E-ACB7-1A21AE0B3331}"/>
              </a:ext>
            </a:extLst>
          </p:cNvPr>
          <p:cNvSpPr/>
          <p:nvPr/>
        </p:nvSpPr>
        <p:spPr>
          <a:xfrm>
            <a:off x="331413" y="424025"/>
            <a:ext cx="224401" cy="285534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:a16="http://schemas.microsoft.com/office/drawing/2014/main" xmlns="" id="{8DD8CEAB-A5DC-4427-A511-668247ED131A}"/>
              </a:ext>
            </a:extLst>
          </p:cNvPr>
          <p:cNvSpPr/>
          <p:nvPr/>
        </p:nvSpPr>
        <p:spPr>
          <a:xfrm>
            <a:off x="356803" y="557955"/>
            <a:ext cx="173102" cy="12590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9" name="Рисунок 18"/>
          <p:cNvPicPr>
            <a:picLocks noGrp="1" noChangeAspect="1"/>
          </p:cNvPicPr>
          <p:nvPr>
            <p:ph type="pic" sz="quarter" idx="1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9" r="15149"/>
          <a:stretch>
            <a:fillRect/>
          </a:stretch>
        </p:blipFill>
        <p:spPr>
          <a:xfrm>
            <a:off x="3759200" y="1276350"/>
            <a:ext cx="1574800" cy="150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8157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Прямая соединительная линия 23"/>
          <p:cNvCxnSpPr/>
          <p:nvPr/>
        </p:nvCxnSpPr>
        <p:spPr>
          <a:xfrm flipV="1">
            <a:off x="340343" y="2028031"/>
            <a:ext cx="283285" cy="13595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870877" y="2065588"/>
            <a:ext cx="283285" cy="13595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1682694" y="2065588"/>
            <a:ext cx="283285" cy="13595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2406422" y="2056575"/>
            <a:ext cx="283285" cy="13595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3985582" y="2056575"/>
            <a:ext cx="283285" cy="13595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5289322" y="2056575"/>
            <a:ext cx="283285" cy="13595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4690720" y="2065588"/>
            <a:ext cx="283285" cy="13595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8" y="1"/>
            <a:ext cx="5758793" cy="1020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6" descr="D:\23.05.13-домашние документы\Виртуальные лекции 28.07.11\Химия\анимашки ... разное\animated-gifs-atoms-24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4741" y="1"/>
            <a:ext cx="369372" cy="331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13192" y="89256"/>
            <a:ext cx="5403200" cy="931521"/>
          </a:xfrm>
        </p:spPr>
        <p:txBody>
          <a:bodyPr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Ion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almashinish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reaksiyalarining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oxirigacha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borish-bormasligini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aniqlash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____________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foydalanish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kerak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9409" y="1077298"/>
            <a:ext cx="5516392" cy="1898642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pPr marL="257404" indent="-257404">
              <a:buAutoNum type="arabicParenR"/>
            </a:pPr>
            <a:r>
              <a:rPr lang="en-US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Moddani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elektrolit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elektrolitmasligidan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57404" indent="-257404">
              <a:buAutoNum type="arabicParenR"/>
            </a:pP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kislotalarning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suvda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eruvchanligini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ifodalovchi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jadvaldan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57404" indent="-257404">
              <a:buAutoNum type="arabicParenR"/>
            </a:pP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Ionlarning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o‘ziga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xos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xossalaridan</a:t>
            </a:r>
            <a:r>
              <a:rPr lang="en-US" sz="1600" dirty="0"/>
              <a:t>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342030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Прямая соединительная линия 23"/>
          <p:cNvCxnSpPr/>
          <p:nvPr/>
        </p:nvCxnSpPr>
        <p:spPr>
          <a:xfrm flipV="1">
            <a:off x="340343" y="2028031"/>
            <a:ext cx="283285" cy="13595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870877" y="2065588"/>
            <a:ext cx="283285" cy="13595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1682694" y="2065588"/>
            <a:ext cx="283285" cy="13595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2406422" y="2056575"/>
            <a:ext cx="283285" cy="13595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3985582" y="2056575"/>
            <a:ext cx="283285" cy="13595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5289322" y="2056575"/>
            <a:ext cx="283285" cy="13595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4690720" y="2065588"/>
            <a:ext cx="283285" cy="13595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8" y="1"/>
            <a:ext cx="5758793" cy="1020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6" descr="D:\23.05.13-домашние документы\Виртуальные лекции 28.07.11\Химия\анимашки ... разное\animated-gifs-atoms-24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9322" y="104138"/>
            <a:ext cx="453009" cy="40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-113833" y="89255"/>
            <a:ext cx="5494010" cy="923330"/>
          </a:xfrm>
        </p:spPr>
        <p:txBody>
          <a:bodyPr/>
          <a:lstStyle/>
          <a:p>
            <a:pPr algn="ctr"/>
            <a:r>
              <a:rPr lang="en-US" sz="2000" b="1" dirty="0" err="1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Elektrolitlar</a:t>
            </a:r>
            <a:r>
              <a:rPr lang="en-US" sz="2000" b="1" dirty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eritmalari</a:t>
            </a:r>
            <a:r>
              <a:rPr lang="en-US" sz="2000" b="1" dirty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orasida</a:t>
            </a:r>
            <a:r>
              <a:rPr lang="en-US" sz="2000" b="1" dirty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kimyoviy</a:t>
            </a:r>
            <a:r>
              <a:rPr lang="en-US" sz="2000" b="1" dirty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reaksiya</a:t>
            </a:r>
            <a:r>
              <a:rPr lang="en-US" sz="2000" b="1" dirty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qanday</a:t>
            </a:r>
            <a:r>
              <a:rPr lang="en-US" sz="2000" b="1" dirty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xollarda</a:t>
            </a:r>
            <a:r>
              <a:rPr lang="en-US" sz="2000" b="1" dirty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oxirigacha</a:t>
            </a:r>
            <a:r>
              <a:rPr lang="en-US" sz="2000" b="1" dirty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boradi</a:t>
            </a:r>
            <a:r>
              <a:rPr lang="en-US" sz="2000" b="1" dirty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.</a:t>
            </a:r>
            <a:endParaRPr lang="ru-RU" sz="2000" b="1" dirty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9408" y="1077298"/>
            <a:ext cx="5492923" cy="1713976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pPr marL="193053" indent="-193053" algn="ctr">
              <a:buFontTx/>
              <a:buAutoNum type="arabicParenR"/>
            </a:pPr>
            <a:r>
              <a:rPr lang="en-US" b="1" dirty="0">
                <a:solidFill>
                  <a:prstClr val="black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Kam </a:t>
            </a:r>
            <a:r>
              <a:rPr lang="en-US" b="1" dirty="0" err="1">
                <a:solidFill>
                  <a:prstClr val="black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dissotsiatsiyalanadigan</a:t>
            </a:r>
            <a:r>
              <a:rPr lang="en-US" b="1" dirty="0">
                <a:solidFill>
                  <a:prstClr val="black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modda</a:t>
            </a:r>
            <a:r>
              <a:rPr lang="en-US" b="1" dirty="0">
                <a:solidFill>
                  <a:prstClr val="black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prstClr val="black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masalan</a:t>
            </a:r>
            <a:r>
              <a:rPr lang="en-US" b="1" dirty="0">
                <a:solidFill>
                  <a:prstClr val="black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prstClr val="black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suv</a:t>
            </a:r>
            <a:r>
              <a:rPr lang="en-US" b="1" dirty="0">
                <a:solidFill>
                  <a:prstClr val="black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hosil</a:t>
            </a:r>
            <a:r>
              <a:rPr lang="en-US" b="1" dirty="0">
                <a:solidFill>
                  <a:prstClr val="black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bo‘lsa</a:t>
            </a:r>
            <a:r>
              <a:rPr lang="en-US" b="1" dirty="0">
                <a:solidFill>
                  <a:prstClr val="black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;</a:t>
            </a:r>
          </a:p>
          <a:p>
            <a:endParaRPr lang="en-US" b="1" dirty="0">
              <a:solidFill>
                <a:prstClr val="black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  <a:p>
            <a:r>
              <a:rPr lang="en-US" b="1" dirty="0">
                <a:solidFill>
                  <a:prstClr val="black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2)  </a:t>
            </a:r>
            <a:r>
              <a:rPr lang="en-US" b="1" dirty="0" err="1">
                <a:solidFill>
                  <a:prstClr val="black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Cho‘kma</a:t>
            </a:r>
            <a:r>
              <a:rPr lang="en-US" b="1" dirty="0">
                <a:solidFill>
                  <a:prstClr val="black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hosil</a:t>
            </a:r>
            <a:r>
              <a:rPr lang="en-US" b="1" dirty="0">
                <a:solidFill>
                  <a:prstClr val="black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bo‘lsa</a:t>
            </a:r>
            <a:r>
              <a:rPr lang="en-US" b="1" dirty="0">
                <a:solidFill>
                  <a:prstClr val="black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;</a:t>
            </a:r>
          </a:p>
          <a:p>
            <a:r>
              <a:rPr lang="en-US" b="1" dirty="0">
                <a:solidFill>
                  <a:prstClr val="black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b="1" dirty="0">
                <a:solidFill>
                  <a:prstClr val="black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3) </a:t>
            </a:r>
            <a:r>
              <a:rPr lang="en-US" b="1" dirty="0" err="1">
                <a:solidFill>
                  <a:prstClr val="black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Gaz</a:t>
            </a:r>
            <a:r>
              <a:rPr lang="en-US" b="1" dirty="0">
                <a:solidFill>
                  <a:prstClr val="black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modda</a:t>
            </a:r>
            <a:r>
              <a:rPr lang="en-US" b="1" dirty="0">
                <a:solidFill>
                  <a:prstClr val="black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ajralib</a:t>
            </a:r>
            <a:r>
              <a:rPr lang="en-US" b="1" dirty="0">
                <a:solidFill>
                  <a:prstClr val="black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chiqsa</a:t>
            </a:r>
            <a:r>
              <a:rPr lang="en-US" b="1" dirty="0">
                <a:solidFill>
                  <a:prstClr val="black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.</a:t>
            </a:r>
            <a:endParaRPr lang="ru-RU" b="1" dirty="0">
              <a:solidFill>
                <a:prstClr val="black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5051" y="2440116"/>
            <a:ext cx="1431472" cy="715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088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Прямая соединительная линия 23"/>
          <p:cNvCxnSpPr/>
          <p:nvPr/>
        </p:nvCxnSpPr>
        <p:spPr>
          <a:xfrm flipV="1">
            <a:off x="340343" y="2028031"/>
            <a:ext cx="283285" cy="13595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870877" y="2065588"/>
            <a:ext cx="283285" cy="13595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1682694" y="2065588"/>
            <a:ext cx="283285" cy="13595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2406422" y="2056575"/>
            <a:ext cx="283285" cy="13595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3985582" y="2056575"/>
            <a:ext cx="283285" cy="13595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5289322" y="2056575"/>
            <a:ext cx="283285" cy="13595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4690720" y="2065588"/>
            <a:ext cx="283285" cy="13595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8" y="1"/>
            <a:ext cx="5758793" cy="1020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6" descr="D:\23.05.13-домашние документы\Виртуальные лекции 28.07.11\Химия\анимашки ... разное\animated-gifs-atoms-24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9322" y="104138"/>
            <a:ext cx="453009" cy="40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-113833" y="89255"/>
            <a:ext cx="5494010" cy="923330"/>
          </a:xfrm>
        </p:spPr>
        <p:txBody>
          <a:bodyPr/>
          <a:lstStyle/>
          <a:p>
            <a:pPr algn="ctr"/>
            <a:r>
              <a:rPr lang="en-US" sz="2000" b="1" dirty="0" err="1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Elektrolitlar</a:t>
            </a:r>
            <a:r>
              <a:rPr lang="en-US" sz="2000" b="1" dirty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eritmalari</a:t>
            </a:r>
            <a:r>
              <a:rPr lang="en-US" sz="2000" b="1" dirty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orasida</a:t>
            </a:r>
            <a:r>
              <a:rPr lang="en-US" sz="2000" b="1" dirty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kimyoviy</a:t>
            </a:r>
            <a:r>
              <a:rPr lang="en-US" sz="2000" b="1" dirty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reaksiya</a:t>
            </a:r>
            <a:r>
              <a:rPr lang="en-US" sz="2000" b="1" dirty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qanday</a:t>
            </a:r>
            <a:r>
              <a:rPr lang="en-US" sz="2000" b="1" dirty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xollarda</a:t>
            </a:r>
            <a:r>
              <a:rPr lang="en-US" sz="2000" b="1" dirty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oxirigacha</a:t>
            </a:r>
            <a:r>
              <a:rPr lang="en-US" sz="2000" b="1" dirty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boradi</a:t>
            </a:r>
            <a:r>
              <a:rPr lang="en-US" sz="2000" b="1" dirty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.</a:t>
            </a:r>
            <a:endParaRPr lang="ru-RU" sz="2000" b="1" dirty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383" y="993736"/>
            <a:ext cx="5005035" cy="1957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61" y="1020777"/>
            <a:ext cx="5646680" cy="669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0582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Прямая соединительная линия 23"/>
          <p:cNvCxnSpPr/>
          <p:nvPr/>
        </p:nvCxnSpPr>
        <p:spPr>
          <a:xfrm flipV="1">
            <a:off x="340343" y="2028031"/>
            <a:ext cx="283285" cy="13595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870877" y="2065588"/>
            <a:ext cx="283285" cy="13595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1682694" y="2065588"/>
            <a:ext cx="283285" cy="13595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2406422" y="2056575"/>
            <a:ext cx="283285" cy="13595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3985582" y="2056575"/>
            <a:ext cx="283285" cy="13595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5289322" y="2056575"/>
            <a:ext cx="283285" cy="13595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4690720" y="2065588"/>
            <a:ext cx="283285" cy="13595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8" y="1"/>
            <a:ext cx="5758793" cy="1020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6" descr="D:\23.05.13-домашние документы\Виртуальные лекции 28.07.11\Химия\анимашки ... разное\animated-gifs-atoms-24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2373" y="159992"/>
            <a:ext cx="738743" cy="662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9407" y="1177861"/>
            <a:ext cx="5516393" cy="975312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pPr algn="ctr"/>
            <a:r>
              <a:rPr lang="en-US" sz="2000" dirty="0" err="1">
                <a:latin typeface="Arial Black" panose="020B0A04020102020204" pitchFamily="34" charset="0"/>
              </a:rPr>
              <a:t>Bariy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xlorid</a:t>
            </a:r>
            <a:r>
              <a:rPr lang="en-US" sz="2000" dirty="0">
                <a:latin typeface="Arial Black" panose="020B0A04020102020204" pitchFamily="34" charset="0"/>
              </a:rPr>
              <a:t>, </a:t>
            </a:r>
            <a:r>
              <a:rPr lang="en-US" sz="2000" dirty="0" err="1">
                <a:latin typeface="Arial Black" panose="020B0A04020102020204" pitchFamily="34" charset="0"/>
              </a:rPr>
              <a:t>mis</a:t>
            </a:r>
            <a:r>
              <a:rPr lang="en-US" sz="2000" dirty="0">
                <a:latin typeface="Arial Black" panose="020B0A04020102020204" pitchFamily="34" charset="0"/>
              </a:rPr>
              <a:t> (II)-</a:t>
            </a:r>
            <a:r>
              <a:rPr lang="en-US" sz="2000" dirty="0" err="1">
                <a:latin typeface="Arial Black" panose="020B0A04020102020204" pitchFamily="34" charset="0"/>
              </a:rPr>
              <a:t>nitrat</a:t>
            </a:r>
            <a:r>
              <a:rPr lang="en-US" sz="2000" dirty="0">
                <a:latin typeface="Arial Black" panose="020B0A04020102020204" pitchFamily="34" charset="0"/>
              </a:rPr>
              <a:t>, </a:t>
            </a:r>
            <a:r>
              <a:rPr lang="en-US" sz="2000" dirty="0" err="1">
                <a:latin typeface="Arial Black" panose="020B0A04020102020204" pitchFamily="34" charset="0"/>
              </a:rPr>
              <a:t>kumush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nitrat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tuzlarining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dissotsiatsiyalanish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tenglamalarini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tuzing</a:t>
            </a:r>
            <a:r>
              <a:rPr lang="en-US" sz="2000" dirty="0">
                <a:latin typeface="Arial Black" panose="020B0A04020102020204" pitchFamily="34" charset="0"/>
              </a:rPr>
              <a:t>.</a:t>
            </a:r>
            <a:endParaRPr lang="ru-RU" sz="2000" dirty="0"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23628" y="89256"/>
            <a:ext cx="3848449" cy="759869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pPr lvl="0" algn="ctr"/>
            <a:endParaRPr lang="en-US" sz="2300" b="1" dirty="0">
              <a:solidFill>
                <a:prstClr val="white"/>
              </a:solidFill>
              <a:latin typeface="Times New Roman"/>
              <a:cs typeface="Arial"/>
            </a:endParaRPr>
          </a:p>
          <a:p>
            <a:pPr lvl="0" algn="ctr"/>
            <a:r>
              <a:rPr lang="en-US" sz="2300" b="1" dirty="0" err="1">
                <a:solidFill>
                  <a:prstClr val="white"/>
                </a:solidFill>
                <a:latin typeface="Times New Roman"/>
                <a:cs typeface="Arial"/>
              </a:rPr>
              <a:t>Mustaqil</a:t>
            </a:r>
            <a:r>
              <a:rPr lang="en-US" sz="2300" b="1" dirty="0">
                <a:solidFill>
                  <a:prstClr val="white"/>
                </a:solidFill>
                <a:latin typeface="Times New Roman"/>
                <a:cs typeface="Arial"/>
              </a:rPr>
              <a:t> </a:t>
            </a:r>
            <a:r>
              <a:rPr lang="en-US" sz="2300" b="1" dirty="0" err="1">
                <a:solidFill>
                  <a:prstClr val="white"/>
                </a:solidFill>
                <a:latin typeface="Times New Roman"/>
                <a:cs typeface="Arial"/>
              </a:rPr>
              <a:t>ish</a:t>
            </a:r>
            <a:endParaRPr lang="en-US" sz="2300" b="1" dirty="0">
              <a:solidFill>
                <a:prstClr val="white"/>
              </a:solidFill>
              <a:latin typeface="Times New Roman"/>
              <a:cs typeface="Arial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8028" y="2303834"/>
            <a:ext cx="1635968" cy="817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616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Прямая соединительная линия 23"/>
          <p:cNvCxnSpPr/>
          <p:nvPr/>
        </p:nvCxnSpPr>
        <p:spPr>
          <a:xfrm flipV="1">
            <a:off x="340343" y="2028031"/>
            <a:ext cx="283285" cy="13595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870877" y="2065588"/>
            <a:ext cx="283285" cy="13595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1682694" y="2065588"/>
            <a:ext cx="283285" cy="13595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2406422" y="2056575"/>
            <a:ext cx="283285" cy="13595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3985582" y="2056575"/>
            <a:ext cx="283285" cy="13595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5289322" y="2056575"/>
            <a:ext cx="283285" cy="13595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4690720" y="2065588"/>
            <a:ext cx="283285" cy="13595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8" y="1"/>
            <a:ext cx="5758793" cy="1020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6" descr="D:\23.05.13-домашние документы\Виртуальные лекции 28.07.11\Химия\анимашки ... разное\animated-gifs-atoms-24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2343" y="259843"/>
            <a:ext cx="627662" cy="56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Объект 4"/>
              <p:cNvSpPr>
                <a:spLocks noGrp="1"/>
              </p:cNvSpPr>
              <p:nvPr>
                <p:ph idx="1"/>
              </p:nvPr>
            </p:nvSpPr>
            <p:spPr>
              <a:xfrm>
                <a:off x="67789" y="1145439"/>
                <a:ext cx="5698012" cy="944233"/>
              </a:xfrm>
            </p:spPr>
            <p:txBody>
              <a:bodyPr/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000" b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000" b="1">
                              <a:latin typeface="Cambria Math"/>
                            </a:rPr>
                            <m:t>𝑩𝒂𝑪𝒍</m:t>
                          </m:r>
                        </m:e>
                        <m:sub>
                          <m:r>
                            <a:rPr lang="en-US" sz="3000" b="1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3000" b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3000" b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000" b="1">
                              <a:latin typeface="Cambria Math"/>
                            </a:rPr>
                            <m:t>𝑩𝒂</m:t>
                          </m:r>
                        </m:e>
                        <m:sup>
                          <m:r>
                            <a:rPr lang="en-US" sz="3000" b="1">
                              <a:latin typeface="Cambria Math"/>
                            </a:rPr>
                            <m:t>𝟐</m:t>
                          </m:r>
                          <m:r>
                            <a:rPr lang="en-US" sz="3000" b="1">
                              <a:latin typeface="Cambria Math"/>
                            </a:rPr>
                            <m:t>+</m:t>
                          </m:r>
                        </m:sup>
                      </m:sSup>
                      <m:r>
                        <a:rPr lang="en-US" sz="3000" b="1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3000" b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000" b="1">
                              <a:latin typeface="Cambria Math"/>
                            </a:rPr>
                            <m:t>𝟐</m:t>
                          </m:r>
                          <m:r>
                            <a:rPr lang="en-US" sz="3000" b="1">
                              <a:latin typeface="Cambria Math"/>
                            </a:rPr>
                            <m:t>𝑪𝒍</m:t>
                          </m:r>
                        </m:e>
                        <m:sup>
                          <m:r>
                            <a:rPr lang="en-US" sz="3000" b="1">
                              <a:latin typeface="Cambria Math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en-US" sz="3000" b="1" dirty="0">
                  <a:latin typeface="Arial Black" panose="020B0A040201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000" b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000" b="1">
                            <a:latin typeface="Cambria Math"/>
                          </a:rPr>
                          <m:t>𝑪𝒖</m:t>
                        </m:r>
                        <m:r>
                          <a:rPr lang="en-US" sz="3000" b="1">
                            <a:latin typeface="Cambria Math"/>
                          </a:rPr>
                          <m:t>(</m:t>
                        </m:r>
                        <m:r>
                          <a:rPr lang="en-US" sz="3000" b="1">
                            <a:latin typeface="Cambria Math"/>
                          </a:rPr>
                          <m:t>𝑵𝑶</m:t>
                        </m:r>
                      </m:e>
                      <m:sub>
                        <m:r>
                          <a:rPr lang="en-US" sz="3000" b="1">
                            <a:latin typeface="Cambria Math"/>
                          </a:rPr>
                          <m:t>𝟑</m:t>
                        </m:r>
                      </m:sub>
                    </m:sSub>
                    <m:sSub>
                      <m:sSubPr>
                        <m:ctrlPr>
                          <a:rPr lang="ru-RU" sz="3000" b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000" b="1">
                            <a:latin typeface="Cambria Math"/>
                          </a:rPr>
                          <m:t>)</m:t>
                        </m:r>
                      </m:e>
                      <m:sub>
                        <m:r>
                          <a:rPr lang="en-US" sz="3000" b="1">
                            <a:latin typeface="Cambria Math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3000" b="1" dirty="0">
                    <a:latin typeface="Arial Black" panose="020B0A04020102020204" pitchFamily="34" charset="0"/>
                  </a:rPr>
                  <a:t> 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1" dirty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000" b="1" dirty="0">
                            <a:latin typeface="Cambria Math"/>
                          </a:rPr>
                          <m:t>𝑪𝒖</m:t>
                        </m:r>
                      </m:e>
                      <m:sup>
                        <m:r>
                          <a:rPr lang="en-US" sz="3000" b="1" dirty="0">
                            <a:latin typeface="Cambria Math"/>
                          </a:rPr>
                          <m:t>𝟐</m:t>
                        </m:r>
                        <m:r>
                          <a:rPr lang="en-US" sz="3000" b="1" dirty="0">
                            <a:latin typeface="Cambria Math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sz="3000" b="1" dirty="0">
                    <a:latin typeface="Arial Black" panose="020B0A04020102020204" pitchFamily="34" charset="0"/>
                  </a:rPr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1" dirty="0">
                            <a:latin typeface="Cambria Math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ru-RU" sz="3000" b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000" b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𝟐</m:t>
                            </m:r>
                            <m:r>
                              <a:rPr lang="en-US" sz="3000" b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𝑵𝑶</m:t>
                            </m:r>
                          </m:e>
                          <m:sub>
                            <m:r>
                              <a:rPr lang="en-US" sz="3000" b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𝟑</m:t>
                            </m:r>
                          </m:sub>
                        </m:sSub>
                      </m:e>
                      <m:sup>
                        <m:r>
                          <a:rPr lang="en-US" sz="3000" b="1" dirty="0">
                            <a:latin typeface="Cambria Math"/>
                          </a:rPr>
                          <m:t>−</m:t>
                        </m:r>
                      </m:sup>
                    </m:sSup>
                  </m:oMath>
                </a14:m>
                <a:endParaRPr lang="ru-RU" sz="3000" b="1" dirty="0">
                  <a:latin typeface="Arial Black" panose="020B0A04020102020204" pitchFamily="34" charset="0"/>
                </a:endParaRPr>
              </a:p>
            </p:txBody>
          </p:sp>
        </mc:Choice>
        <mc:Fallback xmlns="">
          <p:sp>
            <p:nvSpPr>
              <p:cNvPr id="5" name="Объект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7504" y="2420888"/>
                <a:ext cx="9036495" cy="3705279"/>
              </a:xfr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7008" y="159992"/>
            <a:ext cx="5282313" cy="667536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pPr algn="ctr"/>
            <a:r>
              <a:rPr lang="en-US" sz="2000" dirty="0" err="1">
                <a:solidFill>
                  <a:schemeClr val="bg1"/>
                </a:solidFill>
                <a:latin typeface="Arial Black" panose="020B0A04020102020204" pitchFamily="34" charset="0"/>
              </a:rPr>
              <a:t>Tuzlarining</a:t>
            </a:r>
            <a:r>
              <a:rPr lang="en-US" sz="2000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 Black" panose="020B0A04020102020204" pitchFamily="34" charset="0"/>
              </a:rPr>
              <a:t>dissotsiatsiyalanish</a:t>
            </a:r>
            <a:r>
              <a:rPr lang="en-US" sz="2000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 Black" panose="020B0A04020102020204" pitchFamily="34" charset="0"/>
              </a:rPr>
              <a:t>tenglamalari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597" y="2235693"/>
            <a:ext cx="1772299" cy="885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809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93" y="509738"/>
            <a:ext cx="1896908" cy="169277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17482" y="116471"/>
            <a:ext cx="960028" cy="27699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8293" y="679017"/>
            <a:ext cx="596786" cy="12311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8" y="1"/>
            <a:ext cx="5758793" cy="1020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883989" y="464030"/>
            <a:ext cx="1368454" cy="348346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pPr>
              <a:lnSpc>
                <a:spcPct val="107000"/>
              </a:lnSpc>
              <a:spcAft>
                <a:spcPts val="450"/>
              </a:spcAft>
            </a:pPr>
            <a:r>
              <a:rPr lang="en-US" dirty="0">
                <a:solidFill>
                  <a:schemeClr val="bg1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1-misol.</a:t>
            </a:r>
            <a:endParaRPr lang="ru-RU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3192" y="1077297"/>
            <a:ext cx="5652608" cy="3993062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pPr>
              <a:lnSpc>
                <a:spcPct val="107000"/>
              </a:lnSpc>
              <a:spcAft>
                <a:spcPts val="450"/>
              </a:spcAft>
            </a:pP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Temir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(III)-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xlorid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bilan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natriy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gidroksid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eritmalari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orasidagi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reaksiya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tenglamasini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molekulyar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ionli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shaklda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yozing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450"/>
              </a:spcAft>
            </a:pP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1.Reaksiya 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tenglamasini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molekulyar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shaklda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yozamiz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450"/>
              </a:spcAft>
            </a:pP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FeCI</a:t>
            </a:r>
            <a:r>
              <a:rPr lang="en-US" baseline="-25000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+3NaOH=*Fe(OH)</a:t>
            </a:r>
            <a:r>
              <a:rPr lang="en-US" baseline="-25000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3**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+3NaCI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450"/>
              </a:spcAft>
            </a:pP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2.Reaksiya 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tenglamasini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ionli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ko’rinishda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yozamiz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450"/>
              </a:spcAft>
            </a:pP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</a:t>
            </a:r>
            <a:r>
              <a:rPr lang="en-US" baseline="30000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3+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+3CI</a:t>
            </a:r>
            <a:r>
              <a:rPr lang="en-US" baseline="30000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+3Na</a:t>
            </a:r>
            <a:r>
              <a:rPr lang="en-US" baseline="30000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+3OH</a:t>
            </a:r>
            <a:r>
              <a:rPr lang="en-US" baseline="30000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=*Fe(OH)</a:t>
            </a:r>
            <a:r>
              <a:rPr lang="en-US" baseline="-25000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**+3Na</a:t>
            </a:r>
            <a:r>
              <a:rPr lang="en-US" baseline="30000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+3CI</a:t>
            </a:r>
            <a:r>
              <a:rPr lang="en-US" baseline="30000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450"/>
              </a:spcAft>
            </a:pP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Reaksiya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tenglamasini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qisqa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ionli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ko’rinishda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yozamiz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450"/>
              </a:spcAft>
            </a:pP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</a:t>
            </a:r>
            <a:r>
              <a:rPr lang="en-US" baseline="30000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3+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+3OH</a:t>
            </a:r>
            <a:r>
              <a:rPr lang="en-US" baseline="30000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-*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**Fe(OH)</a:t>
            </a:r>
            <a:r>
              <a:rPr lang="en-US" baseline="-25000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**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3433" y="2371976"/>
            <a:ext cx="1567803" cy="783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73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93" y="509738"/>
            <a:ext cx="1896908" cy="169277"/>
          </a:xfrm>
        </p:spPr>
        <p:txBody>
          <a:bodyPr/>
          <a:lstStyle/>
          <a:p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7" y="-353661"/>
            <a:ext cx="5758793" cy="1020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8027" y="2303834"/>
            <a:ext cx="1627544" cy="81348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156419" y="361819"/>
            <a:ext cx="1089721" cy="150792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pPr>
              <a:lnSpc>
                <a:spcPct val="107000"/>
              </a:lnSpc>
              <a:spcAft>
                <a:spcPts val="450"/>
              </a:spcAft>
            </a:pPr>
            <a:r>
              <a:rPr lang="en-US" sz="600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2-misol.</a:t>
            </a:r>
            <a:endParaRPr lang="ru-RU" sz="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770664"/>
            <a:ext cx="4324350" cy="6235727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pPr>
              <a:lnSpc>
                <a:spcPct val="107000"/>
              </a:lnSpc>
              <a:spcAft>
                <a:spcPts val="450"/>
              </a:spcAft>
            </a:pP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Kaliy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xlorid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bilan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natriy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nitrat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eritmalari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orasidgi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reaksiya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tenglamalarini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yozing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450"/>
              </a:spcAft>
            </a:pP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O’zaro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ta’sir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mahsulotlari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suvda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yaxshi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eriganligi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hamda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reaksiya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doirasidan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chiqib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ketmaganligi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uchun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reaksiya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qaytardir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450"/>
              </a:spcAft>
            </a:pP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KCI+NaNO</a:t>
            </a:r>
            <a:r>
              <a:rPr lang="en-US" baseline="-25000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=KNO</a:t>
            </a:r>
            <a:r>
              <a:rPr lang="en-US" baseline="-25000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+NaCI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450"/>
              </a:spcAft>
            </a:pP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en-US" baseline="30000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+CI</a:t>
            </a:r>
            <a:r>
              <a:rPr lang="en-US" baseline="30000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+Na</a:t>
            </a:r>
            <a:r>
              <a:rPr lang="en-US" baseline="30000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+NO</a:t>
            </a:r>
            <a:r>
              <a:rPr lang="en-US" baseline="-25000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baseline="30000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=K</a:t>
            </a:r>
            <a:r>
              <a:rPr lang="en-US" baseline="30000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+NO</a:t>
            </a:r>
            <a:r>
              <a:rPr lang="en-US" baseline="-25000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baseline="30000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+Na</a:t>
            </a:r>
            <a:r>
              <a:rPr lang="en-US" baseline="30000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+CI</a:t>
            </a:r>
            <a:r>
              <a:rPr lang="en-US" baseline="30000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450"/>
              </a:spcAft>
            </a:pP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Keyingi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bosqichlar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uchun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tenglama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yozib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bo’lmaydi,chunki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elektrolitik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dissitsiyalanish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nazariyasiga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ko’ra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reaksiya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sodir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bo’lmaydi.Lekinagar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eritma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bug’latilsa,u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holda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ionlar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orasida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yangi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bog’lanishlar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vujudga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keladi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to’rtta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tuzning:KCI,NaNO</a:t>
            </a:r>
            <a:r>
              <a:rPr lang="en-US" baseline="-25000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,NaCI 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KNO</a:t>
            </a:r>
            <a:r>
              <a:rPr lang="en-US" baseline="-25000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aralashmasi 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hosil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bo’ladi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2338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1812" y="2269764"/>
            <a:ext cx="1772299" cy="88583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94813" y="906946"/>
            <a:ext cx="3064520" cy="743519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pPr>
              <a:lnSpc>
                <a:spcPct val="107000"/>
              </a:lnSpc>
              <a:spcAft>
                <a:spcPts val="450"/>
              </a:spcAft>
            </a:pPr>
            <a:r>
              <a:rPr lang="en-US" sz="1400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Darslikning</a:t>
            </a:r>
            <a:r>
              <a:rPr lang="en-US" sz="1400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40-sahifasidagi 1-6-topshiriqlarni </a:t>
            </a:r>
            <a:r>
              <a:rPr lang="en-US" sz="1400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bajarib,daftarga</a:t>
            </a:r>
            <a:r>
              <a:rPr lang="en-US" sz="1400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qayd</a:t>
            </a:r>
            <a:r>
              <a:rPr lang="en-US" sz="1400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qiling</a:t>
            </a:r>
            <a:r>
              <a:rPr lang="en-US" sz="1400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033" y="2259"/>
            <a:ext cx="5777833" cy="666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476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ле 1"/>
          <p:cNvSpPr txBox="1"/>
          <p:nvPr/>
        </p:nvSpPr>
        <p:spPr>
          <a:xfrm>
            <a:off x="158160" y="429642"/>
            <a:ext cx="5494449" cy="2419366"/>
          </a:xfrm>
          <a:prstGeom prst="rect">
            <a:avLst/>
          </a:prstGeom>
          <a:solidFill>
            <a:schemeClr val="lt1"/>
          </a:solidFill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1481" tIns="25740" rIns="51481" bIns="25740"/>
          <a:lstStyle/>
          <a:p>
            <a:pPr marL="193053" indent="-193053">
              <a:lnSpc>
                <a:spcPct val="115000"/>
              </a:lnSpc>
              <a:spcAft>
                <a:spcPts val="563"/>
              </a:spcAft>
              <a:buFontTx/>
              <a:buAutoNum type="arabicParenR"/>
              <a:defRPr/>
            </a:pPr>
            <a:endParaRPr lang="en-US" b="1" dirty="0" smtClean="0">
              <a:solidFill>
                <a:srgbClr val="1F497D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193053" indent="-193053">
              <a:lnSpc>
                <a:spcPct val="115000"/>
              </a:lnSpc>
              <a:spcAft>
                <a:spcPts val="563"/>
              </a:spcAft>
              <a:buFontTx/>
              <a:buAutoNum type="arabicParenR"/>
              <a:defRPr/>
            </a:pPr>
            <a:endParaRPr lang="en-US" b="1" dirty="0">
              <a:solidFill>
                <a:srgbClr val="1F497D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193053" indent="-193053">
              <a:lnSpc>
                <a:spcPct val="115000"/>
              </a:lnSpc>
              <a:spcAft>
                <a:spcPts val="563"/>
              </a:spcAft>
              <a:buFontTx/>
              <a:buAutoNum type="arabicParenR"/>
              <a:defRPr/>
            </a:pPr>
            <a:endParaRPr lang="en-US" b="1" dirty="0" smtClean="0">
              <a:solidFill>
                <a:srgbClr val="1F497D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563"/>
              </a:spcAft>
              <a:defRPr/>
            </a:pPr>
            <a:endParaRPr lang="ru-RU" b="1" dirty="0">
              <a:solidFill>
                <a:srgbClr val="1F497D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563"/>
              </a:spcAft>
              <a:defRPr/>
            </a:pPr>
            <a:r>
              <a:rPr lang="en-US" b="1" dirty="0">
                <a:solidFill>
                  <a:srgbClr val="1F497D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smtClean="0">
                <a:solidFill>
                  <a:srgbClr val="1F497D"/>
                </a:solidFill>
                <a:latin typeface="Times New Roman"/>
                <a:ea typeface="Calibri"/>
                <a:cs typeface="Times New Roman"/>
              </a:rPr>
              <a:t>        </a:t>
            </a:r>
            <a:r>
              <a:rPr lang="en-US" sz="1600" b="1" dirty="0">
                <a:solidFill>
                  <a:srgbClr val="1F497D"/>
                </a:solidFill>
                <a:latin typeface="Times New Roman"/>
                <a:ea typeface="Calibri"/>
                <a:cs typeface="Times New Roman"/>
              </a:rPr>
              <a:t>MgCl</a:t>
            </a:r>
            <a:r>
              <a:rPr lang="en-US" sz="1600" b="1" baseline="-25000" dirty="0">
                <a:solidFill>
                  <a:srgbClr val="1F497D"/>
                </a:solidFill>
                <a:latin typeface="Times New Roman"/>
                <a:ea typeface="Calibri"/>
                <a:cs typeface="Times New Roman"/>
              </a:rPr>
              <a:t>2</a:t>
            </a:r>
            <a:r>
              <a:rPr lang="en-US" sz="1600" b="1" dirty="0">
                <a:solidFill>
                  <a:srgbClr val="1F497D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1600" b="1" dirty="0">
                <a:solidFill>
                  <a:srgbClr val="1F497D"/>
                </a:solidFill>
                <a:latin typeface="Times New Roman"/>
                <a:ea typeface="Calibri"/>
                <a:cs typeface="Times New Roman"/>
              </a:rPr>
              <a:t>+ Na</a:t>
            </a:r>
            <a:r>
              <a:rPr lang="en-US" sz="1600" b="1" baseline="-25000" dirty="0">
                <a:solidFill>
                  <a:srgbClr val="1F497D"/>
                </a:solidFill>
                <a:latin typeface="Times New Roman"/>
                <a:ea typeface="Calibri"/>
                <a:cs typeface="Times New Roman"/>
              </a:rPr>
              <a:t>2</a:t>
            </a:r>
            <a:r>
              <a:rPr lang="en-US" sz="1600" b="1" dirty="0">
                <a:solidFill>
                  <a:srgbClr val="1F497D"/>
                </a:solidFill>
                <a:latin typeface="Times New Roman"/>
                <a:ea typeface="Calibri"/>
                <a:cs typeface="Times New Roman"/>
              </a:rPr>
              <a:t>SO</a:t>
            </a:r>
            <a:r>
              <a:rPr lang="en-US" sz="1600" b="1" baseline="-25000" dirty="0">
                <a:solidFill>
                  <a:srgbClr val="1F497D"/>
                </a:solidFill>
                <a:latin typeface="Times New Roman"/>
                <a:ea typeface="Calibri"/>
                <a:cs typeface="Times New Roman"/>
              </a:rPr>
              <a:t>3</a:t>
            </a:r>
            <a:r>
              <a:rPr lang="en-US" sz="1600" b="1" dirty="0">
                <a:solidFill>
                  <a:srgbClr val="1F497D"/>
                </a:solidFill>
                <a:latin typeface="Times New Roman"/>
                <a:ea typeface="Calibri"/>
                <a:cs typeface="Times New Roman"/>
              </a:rPr>
              <a:t>           MgSO</a:t>
            </a:r>
            <a:r>
              <a:rPr lang="en-US" sz="1600" b="1" baseline="-25000" dirty="0">
                <a:solidFill>
                  <a:srgbClr val="1F497D"/>
                </a:solidFill>
                <a:latin typeface="Times New Roman"/>
                <a:ea typeface="Calibri"/>
                <a:cs typeface="Times New Roman"/>
              </a:rPr>
              <a:t>3</a:t>
            </a:r>
            <a:r>
              <a:rPr lang="en-US" sz="1600" b="1" dirty="0">
                <a:solidFill>
                  <a:srgbClr val="1F497D"/>
                </a:solidFill>
                <a:latin typeface="Times New Roman"/>
                <a:ea typeface="Calibri"/>
                <a:cs typeface="Times New Roman"/>
              </a:rPr>
              <a:t>     + 2NaCl </a:t>
            </a:r>
          </a:p>
          <a:p>
            <a:pPr>
              <a:lnSpc>
                <a:spcPct val="115000"/>
              </a:lnSpc>
              <a:spcAft>
                <a:spcPts val="563"/>
              </a:spcAft>
              <a:defRPr/>
            </a:pPr>
            <a:r>
              <a:rPr lang="en-US" sz="16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en-US" b="1" dirty="0">
              <a:solidFill>
                <a:srgbClr val="1F497D"/>
              </a:solidFill>
              <a:latin typeface="Times New Roman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563"/>
              </a:spcAft>
              <a:defRPr/>
            </a:pPr>
            <a:endParaRPr lang="ru-RU" b="1" dirty="0">
              <a:solidFill>
                <a:srgbClr val="1F497D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563"/>
              </a:spcAft>
              <a:defRPr/>
            </a:pPr>
            <a:r>
              <a:rPr lang="en-US" sz="600" dirty="0">
                <a:solidFill>
                  <a:prstClr val="black"/>
                </a:solidFill>
                <a:ea typeface="Calibri"/>
                <a:cs typeface="Times New Roman"/>
              </a:rPr>
              <a:t> </a:t>
            </a:r>
            <a:endParaRPr lang="ru-RU" sz="6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2345524" y="1424752"/>
            <a:ext cx="227229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object 2">
            <a:extLst/>
          </p:cNvPr>
          <p:cNvSpPr/>
          <p:nvPr/>
        </p:nvSpPr>
        <p:spPr>
          <a:xfrm>
            <a:off x="-9891" y="-37308"/>
            <a:ext cx="5757542" cy="102077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algn="ctr"/>
            <a:endParaRPr lang="en-US" sz="2300" b="1" dirty="0">
              <a:solidFill>
                <a:prstClr val="white"/>
              </a:solidFill>
              <a:latin typeface="Times New Roman"/>
              <a:cs typeface="Arial"/>
            </a:endParaRPr>
          </a:p>
          <a:p>
            <a:pPr algn="ctr"/>
            <a:r>
              <a:rPr lang="en-US" sz="2300" b="1" dirty="0" err="1">
                <a:solidFill>
                  <a:prstClr val="white"/>
                </a:solidFill>
                <a:latin typeface="Times New Roman"/>
                <a:cs typeface="Arial"/>
              </a:rPr>
              <a:t>Mustaqil</a:t>
            </a:r>
            <a:r>
              <a:rPr lang="en-US" sz="2300" b="1" dirty="0">
                <a:solidFill>
                  <a:prstClr val="white"/>
                </a:solidFill>
                <a:latin typeface="Times New Roman"/>
                <a:cs typeface="Arial"/>
              </a:rPr>
              <a:t> </a:t>
            </a:r>
            <a:r>
              <a:rPr lang="en-US" sz="2300" b="1" dirty="0" err="1">
                <a:solidFill>
                  <a:prstClr val="white"/>
                </a:solidFill>
                <a:latin typeface="Times New Roman"/>
                <a:cs typeface="Arial"/>
              </a:rPr>
              <a:t>ish</a:t>
            </a:r>
            <a:endParaRPr lang="en-US" sz="2300" b="1" dirty="0">
              <a:solidFill>
                <a:prstClr val="white"/>
              </a:solidFill>
              <a:latin typeface="Times New Roman"/>
              <a:cs typeface="Arial"/>
            </a:endParaRPr>
          </a:p>
          <a:p>
            <a:pPr algn="ctr"/>
            <a:r>
              <a:rPr lang="en-US" b="1" dirty="0" err="1">
                <a:solidFill>
                  <a:prstClr val="white"/>
                </a:solidFill>
                <a:latin typeface="Times New Roman"/>
                <a:cs typeface="Arial"/>
              </a:rPr>
              <a:t>Reaksiyani</a:t>
            </a:r>
            <a:r>
              <a:rPr lang="en-US" b="1" dirty="0">
                <a:solidFill>
                  <a:prstClr val="white"/>
                </a:solidFill>
                <a:latin typeface="Times New Roman"/>
                <a:cs typeface="Arial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Times New Roman"/>
                <a:cs typeface="Arial"/>
              </a:rPr>
              <a:t>ionli</a:t>
            </a:r>
            <a:r>
              <a:rPr lang="en-US" b="1" dirty="0">
                <a:solidFill>
                  <a:prstClr val="white"/>
                </a:solidFill>
                <a:latin typeface="Times New Roman"/>
                <a:cs typeface="Arial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Times New Roman"/>
                <a:cs typeface="Arial"/>
              </a:rPr>
              <a:t>va</a:t>
            </a:r>
            <a:r>
              <a:rPr lang="en-US" b="1" dirty="0">
                <a:solidFill>
                  <a:prstClr val="white"/>
                </a:solidFill>
                <a:latin typeface="Times New Roman"/>
                <a:cs typeface="Arial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Times New Roman"/>
                <a:cs typeface="Arial"/>
              </a:rPr>
              <a:t>qisqa</a:t>
            </a:r>
            <a:r>
              <a:rPr lang="en-US" b="1" dirty="0">
                <a:solidFill>
                  <a:prstClr val="white"/>
                </a:solidFill>
                <a:latin typeface="Times New Roman"/>
                <a:cs typeface="Arial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Times New Roman"/>
                <a:cs typeface="Arial"/>
              </a:rPr>
              <a:t>ionli</a:t>
            </a:r>
            <a:r>
              <a:rPr lang="en-US" b="1" dirty="0">
                <a:solidFill>
                  <a:prstClr val="white"/>
                </a:solidFill>
                <a:latin typeface="Times New Roman"/>
                <a:cs typeface="Arial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Times New Roman"/>
                <a:cs typeface="Arial"/>
              </a:rPr>
              <a:t>reaksiyasini</a:t>
            </a:r>
            <a:r>
              <a:rPr lang="en-US" b="1" dirty="0">
                <a:solidFill>
                  <a:prstClr val="white"/>
                </a:solidFill>
                <a:latin typeface="Times New Roman"/>
                <a:cs typeface="Arial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Times New Roman"/>
                <a:cs typeface="Arial"/>
              </a:rPr>
              <a:t>yozing</a:t>
            </a:r>
            <a:endParaRPr lang="en-US" b="1" dirty="0">
              <a:solidFill>
                <a:prstClr val="white"/>
              </a:solidFill>
              <a:latin typeface="Times New Roman"/>
              <a:cs typeface="Arial"/>
            </a:endParaRPr>
          </a:p>
          <a:p>
            <a:pPr algn="ctr"/>
            <a:endParaRPr lang="en-US" sz="2300" b="1" dirty="0">
              <a:solidFill>
                <a:prstClr val="white"/>
              </a:solidFill>
              <a:latin typeface="Times New Roman"/>
              <a:cs typeface="Arial"/>
            </a:endParaRPr>
          </a:p>
          <a:p>
            <a:pPr algn="ctr"/>
            <a:endParaRPr lang="en-US" sz="2300" b="1" dirty="0">
              <a:solidFill>
                <a:prstClr val="white"/>
              </a:solidFill>
              <a:latin typeface="Times New Roman"/>
              <a:cs typeface="Arial"/>
            </a:endParaRPr>
          </a:p>
          <a:p>
            <a:pPr algn="ctr"/>
            <a:endParaRPr lang="ru-RU" sz="2300" dirty="0">
              <a:solidFill>
                <a:prstClr val="white"/>
              </a:solidFill>
            </a:endParaRPr>
          </a:p>
        </p:txBody>
      </p:sp>
      <p:pic>
        <p:nvPicPr>
          <p:cNvPr id="37" name="Picture 6" descr="D:\23.05.13-домашние документы\Виртуальные лекции 28.07.11\Химия\анимашки ... разное\animated-gifs-atoms-24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2371" y="-115167"/>
            <a:ext cx="738743" cy="662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6952" y="1963130"/>
            <a:ext cx="2180774" cy="1089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37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ле 1"/>
          <p:cNvSpPr txBox="1"/>
          <p:nvPr/>
        </p:nvSpPr>
        <p:spPr>
          <a:xfrm>
            <a:off x="158160" y="429642"/>
            <a:ext cx="5494449" cy="2419366"/>
          </a:xfrm>
          <a:prstGeom prst="rect">
            <a:avLst/>
          </a:prstGeom>
          <a:solidFill>
            <a:schemeClr val="lt1"/>
          </a:solidFill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1481" tIns="25740" rIns="51481" bIns="25740"/>
          <a:lstStyle/>
          <a:p>
            <a:pPr marL="193053" indent="-193053">
              <a:lnSpc>
                <a:spcPct val="115000"/>
              </a:lnSpc>
              <a:spcAft>
                <a:spcPts val="563"/>
              </a:spcAft>
              <a:buFontTx/>
              <a:buAutoNum type="arabicParenR"/>
              <a:defRPr/>
            </a:pPr>
            <a:endParaRPr lang="en-US" b="1" dirty="0" smtClean="0">
              <a:solidFill>
                <a:srgbClr val="1F497D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193053" indent="-193053">
              <a:lnSpc>
                <a:spcPct val="115000"/>
              </a:lnSpc>
              <a:spcAft>
                <a:spcPts val="563"/>
              </a:spcAft>
              <a:buFontTx/>
              <a:buAutoNum type="arabicParenR"/>
              <a:defRPr/>
            </a:pPr>
            <a:endParaRPr lang="en-US" b="1" dirty="0">
              <a:solidFill>
                <a:srgbClr val="1F497D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193053" indent="-193053">
              <a:lnSpc>
                <a:spcPct val="115000"/>
              </a:lnSpc>
              <a:spcAft>
                <a:spcPts val="563"/>
              </a:spcAft>
              <a:buFontTx/>
              <a:buAutoNum type="arabicParenR"/>
              <a:defRPr/>
            </a:pPr>
            <a:endParaRPr lang="en-US" b="1" dirty="0" smtClean="0">
              <a:solidFill>
                <a:srgbClr val="1F497D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563"/>
              </a:spcAft>
              <a:defRPr/>
            </a:pPr>
            <a:endParaRPr lang="ru-RU" b="1" dirty="0">
              <a:solidFill>
                <a:srgbClr val="1F497D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563"/>
              </a:spcAft>
              <a:defRPr/>
            </a:pPr>
            <a:r>
              <a:rPr lang="en-US" b="1" dirty="0">
                <a:solidFill>
                  <a:srgbClr val="1F497D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smtClean="0">
                <a:solidFill>
                  <a:srgbClr val="1F497D"/>
                </a:solidFill>
                <a:latin typeface="Times New Roman"/>
                <a:ea typeface="Calibri"/>
                <a:cs typeface="Times New Roman"/>
              </a:rPr>
              <a:t>        </a:t>
            </a:r>
            <a:r>
              <a:rPr lang="en-US" sz="1600" b="1" dirty="0">
                <a:solidFill>
                  <a:srgbClr val="1F497D"/>
                </a:solidFill>
                <a:latin typeface="Times New Roman"/>
                <a:ea typeface="Calibri"/>
                <a:cs typeface="Times New Roman"/>
              </a:rPr>
              <a:t>MgCl</a:t>
            </a:r>
            <a:r>
              <a:rPr lang="en-US" sz="1600" b="1" baseline="-25000" dirty="0">
                <a:solidFill>
                  <a:srgbClr val="1F497D"/>
                </a:solidFill>
                <a:latin typeface="Times New Roman"/>
                <a:ea typeface="Calibri"/>
                <a:cs typeface="Times New Roman"/>
              </a:rPr>
              <a:t>2</a:t>
            </a:r>
            <a:r>
              <a:rPr lang="en-US" sz="1600" b="1" dirty="0">
                <a:solidFill>
                  <a:srgbClr val="1F497D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1600" b="1" dirty="0">
                <a:solidFill>
                  <a:srgbClr val="1F497D"/>
                </a:solidFill>
                <a:latin typeface="Times New Roman"/>
                <a:ea typeface="Calibri"/>
                <a:cs typeface="Times New Roman"/>
              </a:rPr>
              <a:t>+ Na</a:t>
            </a:r>
            <a:r>
              <a:rPr lang="en-US" sz="1600" b="1" baseline="-25000" dirty="0">
                <a:solidFill>
                  <a:srgbClr val="1F497D"/>
                </a:solidFill>
                <a:latin typeface="Times New Roman"/>
                <a:ea typeface="Calibri"/>
                <a:cs typeface="Times New Roman"/>
              </a:rPr>
              <a:t>2</a:t>
            </a:r>
            <a:r>
              <a:rPr lang="en-US" sz="1600" b="1" dirty="0">
                <a:solidFill>
                  <a:srgbClr val="1F497D"/>
                </a:solidFill>
                <a:latin typeface="Times New Roman"/>
                <a:ea typeface="Calibri"/>
                <a:cs typeface="Times New Roman"/>
              </a:rPr>
              <a:t>SO</a:t>
            </a:r>
            <a:r>
              <a:rPr lang="en-US" sz="1600" b="1" baseline="-25000" dirty="0">
                <a:solidFill>
                  <a:srgbClr val="1F497D"/>
                </a:solidFill>
                <a:latin typeface="Times New Roman"/>
                <a:ea typeface="Calibri"/>
                <a:cs typeface="Times New Roman"/>
              </a:rPr>
              <a:t>3</a:t>
            </a:r>
            <a:r>
              <a:rPr lang="en-US" sz="1600" b="1" dirty="0">
                <a:solidFill>
                  <a:srgbClr val="1F497D"/>
                </a:solidFill>
                <a:latin typeface="Times New Roman"/>
                <a:ea typeface="Calibri"/>
                <a:cs typeface="Times New Roman"/>
              </a:rPr>
              <a:t>           MgSO</a:t>
            </a:r>
            <a:r>
              <a:rPr lang="en-US" sz="1600" b="1" baseline="-25000" dirty="0">
                <a:solidFill>
                  <a:srgbClr val="1F497D"/>
                </a:solidFill>
                <a:latin typeface="Times New Roman"/>
                <a:ea typeface="Calibri"/>
                <a:cs typeface="Times New Roman"/>
              </a:rPr>
              <a:t>3</a:t>
            </a:r>
            <a:r>
              <a:rPr lang="en-US" sz="1600" b="1" dirty="0">
                <a:solidFill>
                  <a:srgbClr val="1F497D"/>
                </a:solidFill>
                <a:latin typeface="Times New Roman"/>
                <a:ea typeface="Calibri"/>
                <a:cs typeface="Times New Roman"/>
              </a:rPr>
              <a:t>     + 2NaCl </a:t>
            </a:r>
          </a:p>
          <a:p>
            <a:pPr>
              <a:lnSpc>
                <a:spcPct val="115000"/>
              </a:lnSpc>
              <a:spcAft>
                <a:spcPts val="563"/>
              </a:spcAft>
              <a:defRPr/>
            </a:pPr>
            <a:r>
              <a:rPr lang="en-US" sz="16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    Mg</a:t>
            </a:r>
            <a:r>
              <a:rPr lang="en-US" sz="1600" b="1" baseline="30000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+2</a:t>
            </a:r>
            <a:r>
              <a:rPr lang="en-US" sz="16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16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2Cl</a:t>
            </a:r>
            <a:r>
              <a:rPr lang="en-US" sz="1600" b="1" baseline="30000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1600" b="1" baseline="-25000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+ 2Na</a:t>
            </a:r>
            <a:r>
              <a:rPr lang="en-US" sz="1600" b="1" baseline="30000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16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+ SO</a:t>
            </a:r>
            <a:r>
              <a:rPr lang="en-US" sz="1600" b="1" baseline="-25000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1600" b="1" baseline="30000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-2</a:t>
            </a:r>
            <a:r>
              <a:rPr lang="en-US" sz="16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      MgSO</a:t>
            </a:r>
            <a:r>
              <a:rPr lang="en-US" sz="1600" b="1" baseline="-25000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16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+ 2Na</a:t>
            </a:r>
            <a:r>
              <a:rPr lang="en-US" sz="1600" b="1" baseline="30000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16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16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2Cl</a:t>
            </a:r>
            <a:r>
              <a:rPr lang="en-US" sz="1600" b="1" baseline="30000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endParaRPr lang="ru-RU" sz="1600" dirty="0">
              <a:solidFill>
                <a:srgbClr val="1F497D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563"/>
              </a:spcAft>
              <a:defRPr/>
            </a:pPr>
            <a:r>
              <a:rPr lang="en-US" sz="16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    Mg</a:t>
            </a:r>
            <a:r>
              <a:rPr lang="en-US" sz="1600" b="1" baseline="30000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+2</a:t>
            </a:r>
            <a:r>
              <a:rPr lang="en-US" sz="16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+ SO</a:t>
            </a:r>
            <a:r>
              <a:rPr lang="en-US" sz="1600" b="1" baseline="-25000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1600" b="1" baseline="30000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-2</a:t>
            </a:r>
            <a:r>
              <a:rPr lang="en-US" sz="16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         MgSO</a:t>
            </a:r>
            <a:r>
              <a:rPr lang="en-US" sz="1600" b="1" baseline="-25000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3 </a:t>
            </a:r>
          </a:p>
          <a:p>
            <a:pPr>
              <a:lnSpc>
                <a:spcPct val="115000"/>
              </a:lnSpc>
              <a:spcAft>
                <a:spcPts val="563"/>
              </a:spcAft>
              <a:defRPr/>
            </a:pPr>
            <a:endParaRPr lang="en-US" b="1" dirty="0">
              <a:solidFill>
                <a:srgbClr val="1F497D"/>
              </a:solidFill>
              <a:latin typeface="Times New Roman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563"/>
              </a:spcAft>
              <a:defRPr/>
            </a:pPr>
            <a:endParaRPr lang="ru-RU" b="1" dirty="0">
              <a:solidFill>
                <a:srgbClr val="1F497D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563"/>
              </a:spcAft>
              <a:defRPr/>
            </a:pPr>
            <a:r>
              <a:rPr lang="en-US" sz="600" dirty="0">
                <a:solidFill>
                  <a:prstClr val="black"/>
                </a:solidFill>
                <a:ea typeface="Calibri"/>
                <a:cs typeface="Times New Roman"/>
              </a:rPr>
              <a:t> </a:t>
            </a:r>
            <a:endParaRPr lang="ru-RU" sz="6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3155331" y="1724636"/>
            <a:ext cx="167059" cy="3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2345524" y="1424752"/>
            <a:ext cx="227229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1891067" y="1997200"/>
            <a:ext cx="227229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object 2">
            <a:extLst/>
          </p:cNvPr>
          <p:cNvSpPr/>
          <p:nvPr/>
        </p:nvSpPr>
        <p:spPr>
          <a:xfrm>
            <a:off x="-9891" y="-37308"/>
            <a:ext cx="5757542" cy="102077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lvl="0" algn="ctr"/>
            <a:endParaRPr lang="en-US" sz="2300" b="1" dirty="0">
              <a:solidFill>
                <a:prstClr val="white"/>
              </a:solidFill>
              <a:latin typeface="Times New Roman"/>
              <a:cs typeface="Arial"/>
            </a:endParaRPr>
          </a:p>
          <a:p>
            <a:pPr lvl="0" algn="ctr"/>
            <a:r>
              <a:rPr lang="en-US" sz="2300" b="1" dirty="0" err="1">
                <a:solidFill>
                  <a:prstClr val="white"/>
                </a:solidFill>
                <a:latin typeface="Times New Roman"/>
                <a:cs typeface="Arial"/>
              </a:rPr>
              <a:t>Mustaqil</a:t>
            </a:r>
            <a:r>
              <a:rPr lang="en-US" sz="2300" b="1" dirty="0">
                <a:solidFill>
                  <a:prstClr val="white"/>
                </a:solidFill>
                <a:latin typeface="Times New Roman"/>
                <a:cs typeface="Arial"/>
              </a:rPr>
              <a:t> </a:t>
            </a:r>
            <a:r>
              <a:rPr lang="en-US" sz="2300" b="1" dirty="0" err="1">
                <a:solidFill>
                  <a:prstClr val="white"/>
                </a:solidFill>
                <a:latin typeface="Times New Roman"/>
                <a:cs typeface="Arial"/>
              </a:rPr>
              <a:t>ish</a:t>
            </a:r>
            <a:endParaRPr lang="en-US" sz="2300" b="1" dirty="0">
              <a:solidFill>
                <a:prstClr val="white"/>
              </a:solidFill>
              <a:latin typeface="Times New Roman"/>
              <a:cs typeface="Arial"/>
            </a:endParaRPr>
          </a:p>
          <a:p>
            <a:pPr lvl="0" algn="ctr"/>
            <a:r>
              <a:rPr lang="en-US" b="1" dirty="0" err="1">
                <a:solidFill>
                  <a:prstClr val="white"/>
                </a:solidFill>
                <a:latin typeface="Times New Roman"/>
                <a:cs typeface="Arial"/>
              </a:rPr>
              <a:t>Reaksiyani</a:t>
            </a:r>
            <a:r>
              <a:rPr lang="en-US" b="1" dirty="0">
                <a:solidFill>
                  <a:prstClr val="white"/>
                </a:solidFill>
                <a:latin typeface="Times New Roman"/>
                <a:cs typeface="Arial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Times New Roman"/>
                <a:cs typeface="Arial"/>
              </a:rPr>
              <a:t>ionli</a:t>
            </a:r>
            <a:r>
              <a:rPr lang="en-US" b="1" dirty="0">
                <a:solidFill>
                  <a:prstClr val="white"/>
                </a:solidFill>
                <a:latin typeface="Times New Roman"/>
                <a:cs typeface="Arial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Times New Roman"/>
                <a:cs typeface="Arial"/>
              </a:rPr>
              <a:t>va</a:t>
            </a:r>
            <a:r>
              <a:rPr lang="en-US" b="1" dirty="0">
                <a:solidFill>
                  <a:prstClr val="white"/>
                </a:solidFill>
                <a:latin typeface="Times New Roman"/>
                <a:cs typeface="Arial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Times New Roman"/>
                <a:cs typeface="Arial"/>
              </a:rPr>
              <a:t>qisqa</a:t>
            </a:r>
            <a:r>
              <a:rPr lang="en-US" b="1" dirty="0">
                <a:solidFill>
                  <a:prstClr val="white"/>
                </a:solidFill>
                <a:latin typeface="Times New Roman"/>
                <a:cs typeface="Arial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Times New Roman"/>
                <a:cs typeface="Arial"/>
              </a:rPr>
              <a:t>ionli</a:t>
            </a:r>
            <a:r>
              <a:rPr lang="en-US" b="1" dirty="0">
                <a:solidFill>
                  <a:prstClr val="white"/>
                </a:solidFill>
                <a:latin typeface="Times New Roman"/>
                <a:cs typeface="Arial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Times New Roman"/>
                <a:cs typeface="Arial"/>
              </a:rPr>
              <a:t>reaksiyasini</a:t>
            </a:r>
            <a:r>
              <a:rPr lang="en-US" b="1" dirty="0">
                <a:solidFill>
                  <a:prstClr val="white"/>
                </a:solidFill>
                <a:latin typeface="Times New Roman"/>
                <a:cs typeface="Arial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Times New Roman"/>
                <a:cs typeface="Arial"/>
              </a:rPr>
              <a:t>yozing</a:t>
            </a:r>
            <a:endParaRPr lang="en-US" b="1" dirty="0">
              <a:solidFill>
                <a:prstClr val="white"/>
              </a:solidFill>
              <a:latin typeface="Times New Roman"/>
              <a:cs typeface="Arial"/>
            </a:endParaRPr>
          </a:p>
          <a:p>
            <a:pPr lvl="0" algn="ctr"/>
            <a:endParaRPr lang="en-US" sz="2300" b="1" dirty="0">
              <a:solidFill>
                <a:prstClr val="white"/>
              </a:solidFill>
              <a:latin typeface="Times New Roman"/>
              <a:cs typeface="Arial"/>
            </a:endParaRPr>
          </a:p>
          <a:p>
            <a:pPr lvl="0" algn="ctr"/>
            <a:endParaRPr lang="en-US" sz="2300" b="1" dirty="0">
              <a:solidFill>
                <a:prstClr val="white"/>
              </a:solidFill>
              <a:latin typeface="Times New Roman"/>
              <a:cs typeface="Arial"/>
            </a:endParaRPr>
          </a:p>
          <a:p>
            <a:pPr lvl="0" algn="ctr"/>
            <a:endParaRPr lang="ru-RU" sz="2300" dirty="0">
              <a:solidFill>
                <a:prstClr val="white"/>
              </a:solidFill>
            </a:endParaRPr>
          </a:p>
        </p:txBody>
      </p:sp>
      <p:pic>
        <p:nvPicPr>
          <p:cNvPr id="37" name="Picture 6" descr="D:\23.05.13-домашние документы\Виртуальные лекции 28.07.11\Химия\анимашки ... разное\animated-gifs-atoms-24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2371" y="-115167"/>
            <a:ext cx="738743" cy="662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3166" y="2031271"/>
            <a:ext cx="2134037" cy="1066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950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ле 1"/>
          <p:cNvSpPr txBox="1"/>
          <p:nvPr/>
        </p:nvSpPr>
        <p:spPr>
          <a:xfrm>
            <a:off x="158160" y="429642"/>
            <a:ext cx="5358233" cy="2419366"/>
          </a:xfrm>
          <a:prstGeom prst="rect">
            <a:avLst/>
          </a:prstGeom>
          <a:solidFill>
            <a:schemeClr val="lt1"/>
          </a:solidFill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1481" tIns="25740" rIns="51481" bIns="25740"/>
          <a:lstStyle/>
          <a:p>
            <a:pPr marL="193053" indent="-193053">
              <a:lnSpc>
                <a:spcPct val="115000"/>
              </a:lnSpc>
              <a:spcAft>
                <a:spcPts val="563"/>
              </a:spcAft>
              <a:buFontTx/>
              <a:buAutoNum type="arabicParenR"/>
              <a:defRPr/>
            </a:pPr>
            <a:endParaRPr lang="en-US" b="1" dirty="0" smtClean="0">
              <a:solidFill>
                <a:srgbClr val="1F497D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193053" indent="-193053">
              <a:lnSpc>
                <a:spcPct val="115000"/>
              </a:lnSpc>
              <a:spcAft>
                <a:spcPts val="563"/>
              </a:spcAft>
              <a:buFontTx/>
              <a:buAutoNum type="arabicParenR"/>
              <a:defRPr/>
            </a:pPr>
            <a:endParaRPr lang="en-US" b="1" dirty="0">
              <a:solidFill>
                <a:srgbClr val="1F497D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193053" indent="-193053">
              <a:lnSpc>
                <a:spcPct val="115000"/>
              </a:lnSpc>
              <a:spcAft>
                <a:spcPts val="563"/>
              </a:spcAft>
              <a:buFontTx/>
              <a:buAutoNum type="arabicParenR"/>
              <a:defRPr/>
            </a:pPr>
            <a:endParaRPr lang="en-US" b="1" dirty="0" smtClean="0">
              <a:solidFill>
                <a:srgbClr val="1F497D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193053" indent="-193053">
              <a:lnSpc>
                <a:spcPct val="115000"/>
              </a:lnSpc>
              <a:spcAft>
                <a:spcPts val="563"/>
              </a:spcAft>
              <a:buFontTx/>
              <a:buAutoNum type="arabicParenR"/>
              <a:defRPr/>
            </a:pPr>
            <a:r>
              <a:rPr lang="en-US" sz="1600" b="1" dirty="0" err="1">
                <a:solidFill>
                  <a:srgbClr val="1F497D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NaOH</a:t>
            </a:r>
            <a:r>
              <a:rPr lang="en-US" sz="1600" b="1" dirty="0">
                <a:solidFill>
                  <a:srgbClr val="1F497D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</a:t>
            </a:r>
            <a:r>
              <a:rPr lang="en-US" sz="1600" b="1" dirty="0">
                <a:solidFill>
                  <a:srgbClr val="1F497D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+  </a:t>
            </a:r>
            <a:r>
              <a:rPr lang="en-US" sz="1600" b="1" dirty="0" err="1">
                <a:solidFill>
                  <a:srgbClr val="1F497D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HCl</a:t>
            </a:r>
            <a:r>
              <a:rPr lang="en-US" sz="1600" b="1" dirty="0">
                <a:solidFill>
                  <a:srgbClr val="1F497D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      </a:t>
            </a:r>
            <a:r>
              <a:rPr lang="en-US" sz="1600" b="1" dirty="0" err="1">
                <a:solidFill>
                  <a:srgbClr val="1F497D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NaCl</a:t>
            </a:r>
            <a:r>
              <a:rPr lang="en-US" sz="1600" b="1" dirty="0">
                <a:solidFill>
                  <a:srgbClr val="1F497D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 +   H</a:t>
            </a:r>
            <a:r>
              <a:rPr lang="en-US" sz="1600" b="1" baseline="-25000" dirty="0">
                <a:solidFill>
                  <a:srgbClr val="1F497D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2</a:t>
            </a:r>
            <a:r>
              <a:rPr lang="en-US" sz="1600" b="1" dirty="0">
                <a:solidFill>
                  <a:srgbClr val="1F497D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O</a:t>
            </a:r>
          </a:p>
          <a:p>
            <a:pPr>
              <a:lnSpc>
                <a:spcPct val="115000"/>
              </a:lnSpc>
              <a:spcAft>
                <a:spcPts val="563"/>
              </a:spcAft>
              <a:defRPr/>
            </a:pPr>
            <a:endParaRPr lang="ru-RU" b="1" dirty="0">
              <a:solidFill>
                <a:srgbClr val="1F497D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563"/>
              </a:spcAft>
              <a:defRPr/>
            </a:pPr>
            <a:endParaRPr lang="en-US" b="1" dirty="0">
              <a:solidFill>
                <a:srgbClr val="1F497D"/>
              </a:solidFill>
              <a:latin typeface="Times New Roman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563"/>
              </a:spcAft>
              <a:defRPr/>
            </a:pPr>
            <a:endParaRPr lang="ru-RU" b="1" dirty="0">
              <a:solidFill>
                <a:srgbClr val="1F497D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563"/>
              </a:spcAft>
              <a:defRPr/>
            </a:pPr>
            <a:r>
              <a:rPr lang="en-US" sz="600" dirty="0">
                <a:solidFill>
                  <a:prstClr val="black"/>
                </a:solidFill>
                <a:ea typeface="Calibri"/>
                <a:cs typeface="Times New Roman"/>
              </a:rPr>
              <a:t> </a:t>
            </a:r>
            <a:endParaRPr lang="ru-RU" sz="6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1914426" y="1186806"/>
            <a:ext cx="227229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object 2">
            <a:extLst/>
          </p:cNvPr>
          <p:cNvSpPr/>
          <p:nvPr/>
        </p:nvSpPr>
        <p:spPr>
          <a:xfrm>
            <a:off x="-9891" y="-37308"/>
            <a:ext cx="5757542" cy="102077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algn="ctr"/>
            <a:endParaRPr lang="en-US" sz="2300" b="1" dirty="0">
              <a:solidFill>
                <a:prstClr val="white"/>
              </a:solidFill>
              <a:latin typeface="Times New Roman"/>
              <a:cs typeface="Arial"/>
            </a:endParaRPr>
          </a:p>
          <a:p>
            <a:pPr algn="ctr"/>
            <a:r>
              <a:rPr lang="en-US" sz="2300" b="1" dirty="0" err="1">
                <a:solidFill>
                  <a:prstClr val="white"/>
                </a:solidFill>
                <a:latin typeface="Times New Roman"/>
                <a:cs typeface="Arial"/>
              </a:rPr>
              <a:t>Mustaqil</a:t>
            </a:r>
            <a:r>
              <a:rPr lang="en-US" sz="2300" b="1" dirty="0">
                <a:solidFill>
                  <a:prstClr val="white"/>
                </a:solidFill>
                <a:latin typeface="Times New Roman"/>
                <a:cs typeface="Arial"/>
              </a:rPr>
              <a:t> </a:t>
            </a:r>
            <a:r>
              <a:rPr lang="en-US" sz="2300" b="1" dirty="0" err="1">
                <a:solidFill>
                  <a:prstClr val="white"/>
                </a:solidFill>
                <a:latin typeface="Times New Roman"/>
                <a:cs typeface="Arial"/>
              </a:rPr>
              <a:t>ish</a:t>
            </a:r>
            <a:endParaRPr lang="en-US" sz="2300" b="1" dirty="0">
              <a:solidFill>
                <a:prstClr val="white"/>
              </a:solidFill>
              <a:latin typeface="Times New Roman"/>
              <a:cs typeface="Arial"/>
            </a:endParaRPr>
          </a:p>
          <a:p>
            <a:pPr algn="ctr"/>
            <a:r>
              <a:rPr lang="en-US" b="1" dirty="0" err="1">
                <a:solidFill>
                  <a:prstClr val="white"/>
                </a:solidFill>
                <a:latin typeface="Times New Roman"/>
                <a:cs typeface="Arial"/>
              </a:rPr>
              <a:t>Reaksiyani</a:t>
            </a:r>
            <a:r>
              <a:rPr lang="en-US" b="1" dirty="0">
                <a:solidFill>
                  <a:prstClr val="white"/>
                </a:solidFill>
                <a:latin typeface="Times New Roman"/>
                <a:cs typeface="Arial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Times New Roman"/>
                <a:cs typeface="Arial"/>
              </a:rPr>
              <a:t>ionli</a:t>
            </a:r>
            <a:r>
              <a:rPr lang="en-US" b="1" dirty="0">
                <a:solidFill>
                  <a:prstClr val="white"/>
                </a:solidFill>
                <a:latin typeface="Times New Roman"/>
                <a:cs typeface="Arial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Times New Roman"/>
                <a:cs typeface="Arial"/>
              </a:rPr>
              <a:t>va</a:t>
            </a:r>
            <a:r>
              <a:rPr lang="en-US" b="1" dirty="0">
                <a:solidFill>
                  <a:prstClr val="white"/>
                </a:solidFill>
                <a:latin typeface="Times New Roman"/>
                <a:cs typeface="Arial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Times New Roman"/>
                <a:cs typeface="Arial"/>
              </a:rPr>
              <a:t>qisqa</a:t>
            </a:r>
            <a:r>
              <a:rPr lang="en-US" b="1" dirty="0">
                <a:solidFill>
                  <a:prstClr val="white"/>
                </a:solidFill>
                <a:latin typeface="Times New Roman"/>
                <a:cs typeface="Arial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Times New Roman"/>
                <a:cs typeface="Arial"/>
              </a:rPr>
              <a:t>ionli</a:t>
            </a:r>
            <a:r>
              <a:rPr lang="en-US" b="1" dirty="0">
                <a:solidFill>
                  <a:prstClr val="white"/>
                </a:solidFill>
                <a:latin typeface="Times New Roman"/>
                <a:cs typeface="Arial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Times New Roman"/>
                <a:cs typeface="Arial"/>
              </a:rPr>
              <a:t>reaksiyasini</a:t>
            </a:r>
            <a:r>
              <a:rPr lang="en-US" b="1" dirty="0">
                <a:solidFill>
                  <a:prstClr val="white"/>
                </a:solidFill>
                <a:latin typeface="Times New Roman"/>
                <a:cs typeface="Arial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Times New Roman"/>
                <a:cs typeface="Arial"/>
              </a:rPr>
              <a:t>yozing</a:t>
            </a:r>
            <a:endParaRPr lang="en-US" b="1" dirty="0">
              <a:solidFill>
                <a:prstClr val="white"/>
              </a:solidFill>
              <a:latin typeface="Times New Roman"/>
              <a:cs typeface="Arial"/>
            </a:endParaRPr>
          </a:p>
          <a:p>
            <a:pPr algn="ctr"/>
            <a:endParaRPr lang="en-US" sz="2300" b="1" dirty="0">
              <a:solidFill>
                <a:prstClr val="white"/>
              </a:solidFill>
              <a:latin typeface="Times New Roman"/>
              <a:cs typeface="Arial"/>
            </a:endParaRPr>
          </a:p>
        </p:txBody>
      </p:sp>
      <p:pic>
        <p:nvPicPr>
          <p:cNvPr id="37" name="Picture 6" descr="D:\23.05.13-домашние документы\Виртуальные лекции 28.07.11\Химия\анимашки ... разное\animated-gifs-atoms-24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8031" y="-30223"/>
            <a:ext cx="738743" cy="662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6952" y="1997200"/>
            <a:ext cx="2317621" cy="1158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743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ле 1"/>
          <p:cNvSpPr txBox="1"/>
          <p:nvPr/>
        </p:nvSpPr>
        <p:spPr>
          <a:xfrm>
            <a:off x="158160" y="429642"/>
            <a:ext cx="5358233" cy="2419366"/>
          </a:xfrm>
          <a:prstGeom prst="rect">
            <a:avLst/>
          </a:prstGeom>
          <a:solidFill>
            <a:schemeClr val="lt1"/>
          </a:solidFill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1481" tIns="25740" rIns="51481" bIns="25740"/>
          <a:lstStyle/>
          <a:p>
            <a:pPr marL="193053" indent="-193053">
              <a:lnSpc>
                <a:spcPct val="115000"/>
              </a:lnSpc>
              <a:spcAft>
                <a:spcPts val="563"/>
              </a:spcAft>
              <a:buFontTx/>
              <a:buAutoNum type="arabicParenR"/>
              <a:defRPr/>
            </a:pPr>
            <a:endParaRPr lang="en-US" b="1" dirty="0" smtClean="0">
              <a:solidFill>
                <a:srgbClr val="1F497D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193053" indent="-193053">
              <a:lnSpc>
                <a:spcPct val="115000"/>
              </a:lnSpc>
              <a:spcAft>
                <a:spcPts val="563"/>
              </a:spcAft>
              <a:buFontTx/>
              <a:buAutoNum type="arabicParenR"/>
              <a:defRPr/>
            </a:pPr>
            <a:endParaRPr lang="en-US" b="1" dirty="0">
              <a:solidFill>
                <a:srgbClr val="1F497D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193053" indent="-193053">
              <a:lnSpc>
                <a:spcPct val="115000"/>
              </a:lnSpc>
              <a:spcAft>
                <a:spcPts val="563"/>
              </a:spcAft>
              <a:buFontTx/>
              <a:buAutoNum type="arabicParenR"/>
              <a:defRPr/>
            </a:pPr>
            <a:endParaRPr lang="en-US" b="1" dirty="0" smtClean="0">
              <a:solidFill>
                <a:srgbClr val="1F497D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193053" indent="-193053">
              <a:lnSpc>
                <a:spcPct val="115000"/>
              </a:lnSpc>
              <a:spcAft>
                <a:spcPts val="563"/>
              </a:spcAft>
              <a:buFontTx/>
              <a:buAutoNum type="arabicParenR"/>
              <a:defRPr/>
            </a:pPr>
            <a:r>
              <a:rPr lang="en-US" sz="1600" b="1" dirty="0" err="1">
                <a:solidFill>
                  <a:srgbClr val="1F497D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NaOH</a:t>
            </a:r>
            <a:r>
              <a:rPr lang="en-US" sz="1600" b="1" dirty="0">
                <a:solidFill>
                  <a:srgbClr val="1F497D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</a:t>
            </a:r>
            <a:r>
              <a:rPr lang="en-US" sz="1600" b="1" dirty="0">
                <a:solidFill>
                  <a:srgbClr val="1F497D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+  </a:t>
            </a:r>
            <a:r>
              <a:rPr lang="en-US" sz="1600" b="1" dirty="0" err="1">
                <a:solidFill>
                  <a:srgbClr val="1F497D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HCl</a:t>
            </a:r>
            <a:r>
              <a:rPr lang="en-US" sz="1600" b="1" dirty="0">
                <a:solidFill>
                  <a:srgbClr val="1F497D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      </a:t>
            </a:r>
            <a:r>
              <a:rPr lang="en-US" sz="1600" b="1" dirty="0" err="1">
                <a:solidFill>
                  <a:srgbClr val="1F497D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NaCl</a:t>
            </a:r>
            <a:r>
              <a:rPr lang="en-US" sz="1600" b="1" dirty="0">
                <a:solidFill>
                  <a:srgbClr val="1F497D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 +   H</a:t>
            </a:r>
            <a:r>
              <a:rPr lang="en-US" sz="1600" b="1" baseline="-25000" dirty="0">
                <a:solidFill>
                  <a:srgbClr val="1F497D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2</a:t>
            </a:r>
            <a:r>
              <a:rPr lang="en-US" sz="1600" b="1" dirty="0">
                <a:solidFill>
                  <a:srgbClr val="1F497D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O</a:t>
            </a:r>
          </a:p>
          <a:p>
            <a:pPr>
              <a:lnSpc>
                <a:spcPct val="115000"/>
              </a:lnSpc>
              <a:spcAft>
                <a:spcPts val="563"/>
              </a:spcAft>
              <a:defRPr/>
            </a:pPr>
            <a:r>
              <a:rPr lang="en-US" sz="16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      Na</a:t>
            </a:r>
            <a:r>
              <a:rPr lang="en-US" sz="1600" b="1" baseline="30000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+1</a:t>
            </a:r>
            <a:r>
              <a:rPr lang="en-US" sz="16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16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OH</a:t>
            </a:r>
            <a:r>
              <a:rPr lang="en-US" sz="1600" b="1" baseline="30000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16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+ H</a:t>
            </a:r>
            <a:r>
              <a:rPr lang="en-US" sz="1600" b="1" baseline="30000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+1</a:t>
            </a:r>
            <a:r>
              <a:rPr lang="en-US" sz="16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+ Cl</a:t>
            </a:r>
            <a:r>
              <a:rPr lang="en-US" sz="1600" b="1" baseline="30000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en-US" sz="16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          Na</a:t>
            </a:r>
            <a:r>
              <a:rPr lang="en-US" sz="1600" b="1" baseline="30000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16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16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Cl</a:t>
            </a:r>
            <a:r>
              <a:rPr lang="en-US" sz="1600" b="1" baseline="30000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16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+ H</a:t>
            </a:r>
            <a:r>
              <a:rPr lang="en-US" sz="1600" b="1" baseline="-25000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16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endParaRPr lang="ru-RU" sz="1600" dirty="0">
              <a:solidFill>
                <a:srgbClr val="1F497D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563"/>
              </a:spcAft>
              <a:defRPr/>
            </a:pPr>
            <a:r>
              <a:rPr lang="en-US" sz="1600" b="1" dirty="0">
                <a:solidFill>
                  <a:prstClr val="black"/>
                </a:solidFill>
              </a:rPr>
              <a:t>     </a:t>
            </a:r>
            <a:r>
              <a:rPr lang="en-US" sz="1600" b="1" dirty="0">
                <a:solidFill>
                  <a:prstClr val="black"/>
                </a:solidFill>
              </a:rPr>
              <a:t>    </a:t>
            </a:r>
            <a:r>
              <a:rPr lang="en-US" sz="16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OH</a:t>
            </a:r>
            <a:r>
              <a:rPr lang="en-US" sz="1600" b="1" baseline="30000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16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+ H</a:t>
            </a:r>
            <a:r>
              <a:rPr lang="en-US" sz="1600" b="1" baseline="30000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16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sz="16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1600" b="1" baseline="-25000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16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O</a:t>
            </a:r>
          </a:p>
          <a:p>
            <a:pPr>
              <a:lnSpc>
                <a:spcPct val="115000"/>
              </a:lnSpc>
              <a:spcAft>
                <a:spcPts val="563"/>
              </a:spcAft>
              <a:defRPr/>
            </a:pPr>
            <a:endParaRPr lang="ru-RU" b="1" dirty="0">
              <a:solidFill>
                <a:srgbClr val="1F497D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563"/>
              </a:spcAft>
              <a:defRPr/>
            </a:pPr>
            <a:endParaRPr lang="en-US" b="1" dirty="0">
              <a:solidFill>
                <a:srgbClr val="1F497D"/>
              </a:solidFill>
              <a:latin typeface="Times New Roman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563"/>
              </a:spcAft>
              <a:defRPr/>
            </a:pPr>
            <a:endParaRPr lang="ru-RU" b="1" dirty="0">
              <a:solidFill>
                <a:srgbClr val="1F497D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563"/>
              </a:spcAft>
              <a:defRPr/>
            </a:pPr>
            <a:r>
              <a:rPr lang="en-US" sz="600" dirty="0">
                <a:solidFill>
                  <a:prstClr val="black"/>
                </a:solidFill>
                <a:ea typeface="Calibri"/>
                <a:cs typeface="Times New Roman"/>
              </a:rPr>
              <a:t> </a:t>
            </a:r>
            <a:endParaRPr lang="ru-RU" sz="6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1914426" y="1186806"/>
            <a:ext cx="227229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3019115" y="1520214"/>
            <a:ext cx="227229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1747775" y="1792777"/>
            <a:ext cx="227229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object 2">
            <a:extLst/>
          </p:cNvPr>
          <p:cNvSpPr/>
          <p:nvPr/>
        </p:nvSpPr>
        <p:spPr>
          <a:xfrm>
            <a:off x="-9891" y="-37308"/>
            <a:ext cx="5757542" cy="102077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lvl="0" algn="ctr"/>
            <a:endParaRPr lang="en-US" sz="2300" b="1" dirty="0">
              <a:solidFill>
                <a:prstClr val="white"/>
              </a:solidFill>
              <a:latin typeface="Times New Roman"/>
              <a:cs typeface="Arial"/>
            </a:endParaRPr>
          </a:p>
          <a:p>
            <a:pPr lvl="0" algn="ctr"/>
            <a:r>
              <a:rPr lang="en-US" sz="2300" b="1" dirty="0" err="1">
                <a:solidFill>
                  <a:prstClr val="white"/>
                </a:solidFill>
                <a:latin typeface="Times New Roman"/>
                <a:cs typeface="Arial"/>
              </a:rPr>
              <a:t>Mustaqil</a:t>
            </a:r>
            <a:r>
              <a:rPr lang="en-US" sz="2300" b="1" dirty="0">
                <a:solidFill>
                  <a:prstClr val="white"/>
                </a:solidFill>
                <a:latin typeface="Times New Roman"/>
                <a:cs typeface="Arial"/>
              </a:rPr>
              <a:t> </a:t>
            </a:r>
            <a:r>
              <a:rPr lang="en-US" sz="2300" b="1" dirty="0" err="1">
                <a:solidFill>
                  <a:prstClr val="white"/>
                </a:solidFill>
                <a:latin typeface="Times New Roman"/>
                <a:cs typeface="Arial"/>
              </a:rPr>
              <a:t>ish</a:t>
            </a:r>
            <a:endParaRPr lang="en-US" sz="2300" b="1" dirty="0">
              <a:solidFill>
                <a:prstClr val="white"/>
              </a:solidFill>
              <a:latin typeface="Times New Roman"/>
              <a:cs typeface="Arial"/>
            </a:endParaRPr>
          </a:p>
          <a:p>
            <a:pPr lvl="0" algn="ctr"/>
            <a:r>
              <a:rPr lang="en-US" b="1" dirty="0" err="1">
                <a:solidFill>
                  <a:prstClr val="white"/>
                </a:solidFill>
                <a:latin typeface="Times New Roman"/>
                <a:cs typeface="Arial"/>
              </a:rPr>
              <a:t>Reaksiyani</a:t>
            </a:r>
            <a:r>
              <a:rPr lang="en-US" b="1" dirty="0">
                <a:solidFill>
                  <a:prstClr val="white"/>
                </a:solidFill>
                <a:latin typeface="Times New Roman"/>
                <a:cs typeface="Arial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Times New Roman"/>
                <a:cs typeface="Arial"/>
              </a:rPr>
              <a:t>ionli</a:t>
            </a:r>
            <a:r>
              <a:rPr lang="en-US" b="1" dirty="0">
                <a:solidFill>
                  <a:prstClr val="white"/>
                </a:solidFill>
                <a:latin typeface="Times New Roman"/>
                <a:cs typeface="Arial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Times New Roman"/>
                <a:cs typeface="Arial"/>
              </a:rPr>
              <a:t>va</a:t>
            </a:r>
            <a:r>
              <a:rPr lang="en-US" b="1" dirty="0">
                <a:solidFill>
                  <a:prstClr val="white"/>
                </a:solidFill>
                <a:latin typeface="Times New Roman"/>
                <a:cs typeface="Arial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Times New Roman"/>
                <a:cs typeface="Arial"/>
              </a:rPr>
              <a:t>qisqa</a:t>
            </a:r>
            <a:r>
              <a:rPr lang="en-US" b="1" dirty="0">
                <a:solidFill>
                  <a:prstClr val="white"/>
                </a:solidFill>
                <a:latin typeface="Times New Roman"/>
                <a:cs typeface="Arial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Times New Roman"/>
                <a:cs typeface="Arial"/>
              </a:rPr>
              <a:t>ionli</a:t>
            </a:r>
            <a:r>
              <a:rPr lang="en-US" b="1" dirty="0">
                <a:solidFill>
                  <a:prstClr val="white"/>
                </a:solidFill>
                <a:latin typeface="Times New Roman"/>
                <a:cs typeface="Arial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Times New Roman"/>
                <a:cs typeface="Arial"/>
              </a:rPr>
              <a:t>reaksiyasini</a:t>
            </a:r>
            <a:r>
              <a:rPr lang="en-US" b="1" dirty="0">
                <a:solidFill>
                  <a:prstClr val="white"/>
                </a:solidFill>
                <a:latin typeface="Times New Roman"/>
                <a:cs typeface="Arial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Times New Roman"/>
                <a:cs typeface="Arial"/>
              </a:rPr>
              <a:t>yozing</a:t>
            </a:r>
            <a:endParaRPr lang="en-US" b="1" dirty="0">
              <a:solidFill>
                <a:prstClr val="white"/>
              </a:solidFill>
              <a:latin typeface="Times New Roman"/>
              <a:cs typeface="Arial"/>
            </a:endParaRPr>
          </a:p>
          <a:p>
            <a:pPr lvl="0" algn="ctr"/>
            <a:endParaRPr lang="en-US" sz="2300" b="1" dirty="0">
              <a:solidFill>
                <a:prstClr val="white"/>
              </a:solidFill>
              <a:latin typeface="Times New Roman"/>
              <a:cs typeface="Arial"/>
            </a:endParaRPr>
          </a:p>
        </p:txBody>
      </p:sp>
      <p:pic>
        <p:nvPicPr>
          <p:cNvPr id="37" name="Picture 6" descr="D:\23.05.13-домашние документы\Виртуальные лекции 28.07.11\Химия\анимашки ... разное\animated-gifs-atoms-24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8031" y="-30223"/>
            <a:ext cx="738743" cy="662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925" y="1860919"/>
            <a:ext cx="2453436" cy="1226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279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Прямоугольник 5"/>
          <p:cNvSpPr>
            <a:spLocks noChangeArrowheads="1"/>
          </p:cNvSpPr>
          <p:nvPr/>
        </p:nvSpPr>
        <p:spPr bwMode="auto">
          <a:xfrm>
            <a:off x="340342" y="921629"/>
            <a:ext cx="5232264" cy="698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entury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" pitchFamily="18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ru-RU" sz="1400" b="1" dirty="0">
              <a:solidFill>
                <a:srgbClr val="000000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ru-RU" sz="1400" b="1" dirty="0" err="1">
                <a:solidFill>
                  <a:srgbClr val="000000"/>
                </a:solidFill>
              </a:rPr>
              <a:t>NaOH</a:t>
            </a:r>
            <a:r>
              <a:rPr lang="en-US" altLang="ru-RU" sz="1400" b="1" dirty="0">
                <a:solidFill>
                  <a:srgbClr val="000000"/>
                </a:solidFill>
              </a:rPr>
              <a:t> + HNO</a:t>
            </a:r>
            <a:r>
              <a:rPr lang="en-US" altLang="ru-RU" sz="1400" b="1" baseline="-25000" dirty="0">
                <a:solidFill>
                  <a:srgbClr val="000000"/>
                </a:solidFill>
              </a:rPr>
              <a:t>3</a:t>
            </a:r>
            <a:r>
              <a:rPr lang="en-US" altLang="ru-RU" sz="1400" b="1" dirty="0">
                <a:solidFill>
                  <a:srgbClr val="000000"/>
                </a:solidFill>
              </a:rPr>
              <a:t>              NaNO</a:t>
            </a:r>
            <a:r>
              <a:rPr lang="en-US" altLang="ru-RU" sz="1400" b="1" baseline="-25000" dirty="0">
                <a:solidFill>
                  <a:srgbClr val="000000"/>
                </a:solidFill>
              </a:rPr>
              <a:t>3</a:t>
            </a:r>
            <a:r>
              <a:rPr lang="en-US" altLang="ru-RU" sz="1400" b="1" dirty="0">
                <a:solidFill>
                  <a:srgbClr val="000000"/>
                </a:solidFill>
              </a:rPr>
              <a:t> + H</a:t>
            </a:r>
            <a:r>
              <a:rPr lang="en-US" altLang="ru-RU" sz="1400" b="1" baseline="-25000" dirty="0">
                <a:solidFill>
                  <a:srgbClr val="000000"/>
                </a:solidFill>
              </a:rPr>
              <a:t>2</a:t>
            </a:r>
            <a:r>
              <a:rPr lang="en-US" altLang="ru-RU" sz="1400" b="1" dirty="0">
                <a:solidFill>
                  <a:srgbClr val="000000"/>
                </a:solidFill>
              </a:rPr>
              <a:t>O</a:t>
            </a:r>
            <a:endParaRPr lang="ru-RU" altLang="ru-RU" sz="1400" b="1" dirty="0">
              <a:solidFill>
                <a:srgbClr val="000000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z="1400" b="1" dirty="0">
              <a:solidFill>
                <a:srgbClr val="000000"/>
              </a:solidFill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1906919" y="1213580"/>
            <a:ext cx="499503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3338859" y="1315791"/>
            <a:ext cx="45746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340343" y="2028031"/>
            <a:ext cx="283285" cy="13595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870877" y="2065588"/>
            <a:ext cx="283285" cy="13595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1682694" y="2065588"/>
            <a:ext cx="283285" cy="13595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2406422" y="2056575"/>
            <a:ext cx="283285" cy="13595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3985582" y="2056575"/>
            <a:ext cx="283285" cy="13595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5289322" y="2056575"/>
            <a:ext cx="283285" cy="13595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4690720" y="2065588"/>
            <a:ext cx="283285" cy="13595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8" y="0"/>
            <a:ext cx="5758793" cy="1020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6" descr="D:\23.05.13-домашние документы\Виртуальные лекции 28.07.11\Химия\анимашки ... разное\animated-gifs-atoms-24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2373" y="159992"/>
            <a:ext cx="738743" cy="662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23628" y="159991"/>
            <a:ext cx="4275158" cy="1313867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pPr lvl="0" algn="ctr"/>
            <a:r>
              <a:rPr lang="en-US" sz="2300" b="1" dirty="0" err="1">
                <a:solidFill>
                  <a:prstClr val="white"/>
                </a:solidFill>
                <a:latin typeface="Times New Roman"/>
                <a:cs typeface="Arial"/>
              </a:rPr>
              <a:t>Mustaqil</a:t>
            </a:r>
            <a:r>
              <a:rPr lang="en-US" sz="2300" b="1" dirty="0">
                <a:solidFill>
                  <a:prstClr val="white"/>
                </a:solidFill>
                <a:latin typeface="Times New Roman"/>
                <a:cs typeface="Arial"/>
              </a:rPr>
              <a:t> </a:t>
            </a:r>
            <a:r>
              <a:rPr lang="en-US" sz="2300" b="1" dirty="0" err="1">
                <a:solidFill>
                  <a:prstClr val="white"/>
                </a:solidFill>
                <a:latin typeface="Times New Roman"/>
                <a:cs typeface="Arial"/>
              </a:rPr>
              <a:t>ish</a:t>
            </a:r>
            <a:endParaRPr lang="en-US" sz="2300" b="1" dirty="0">
              <a:solidFill>
                <a:prstClr val="white"/>
              </a:solidFill>
              <a:latin typeface="Times New Roman"/>
              <a:cs typeface="Arial"/>
            </a:endParaRPr>
          </a:p>
          <a:p>
            <a:pPr lvl="0" algn="ctr"/>
            <a:r>
              <a:rPr lang="en-US" b="1" dirty="0" err="1">
                <a:solidFill>
                  <a:prstClr val="white"/>
                </a:solidFill>
                <a:latin typeface="Times New Roman"/>
                <a:cs typeface="Arial"/>
              </a:rPr>
              <a:t>Reaksiyani</a:t>
            </a:r>
            <a:r>
              <a:rPr lang="en-US" b="1" dirty="0">
                <a:solidFill>
                  <a:prstClr val="white"/>
                </a:solidFill>
                <a:latin typeface="Times New Roman"/>
                <a:cs typeface="Arial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Times New Roman"/>
                <a:cs typeface="Arial"/>
              </a:rPr>
              <a:t>ionli</a:t>
            </a:r>
            <a:r>
              <a:rPr lang="en-US" b="1" dirty="0">
                <a:solidFill>
                  <a:prstClr val="white"/>
                </a:solidFill>
                <a:latin typeface="Times New Roman"/>
                <a:cs typeface="Arial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Times New Roman"/>
                <a:cs typeface="Arial"/>
              </a:rPr>
              <a:t>va</a:t>
            </a:r>
            <a:r>
              <a:rPr lang="en-US" b="1" dirty="0">
                <a:solidFill>
                  <a:prstClr val="white"/>
                </a:solidFill>
                <a:latin typeface="Times New Roman"/>
                <a:cs typeface="Arial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Times New Roman"/>
                <a:cs typeface="Arial"/>
              </a:rPr>
              <a:t>qisqa</a:t>
            </a:r>
            <a:r>
              <a:rPr lang="en-US" b="1" dirty="0">
                <a:solidFill>
                  <a:prstClr val="white"/>
                </a:solidFill>
                <a:latin typeface="Times New Roman"/>
                <a:cs typeface="Arial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Times New Roman"/>
                <a:cs typeface="Arial"/>
              </a:rPr>
              <a:t>ionli</a:t>
            </a:r>
            <a:r>
              <a:rPr lang="en-US" b="1" dirty="0">
                <a:solidFill>
                  <a:prstClr val="white"/>
                </a:solidFill>
                <a:latin typeface="Times New Roman"/>
                <a:cs typeface="Arial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Times New Roman"/>
                <a:cs typeface="Arial"/>
              </a:rPr>
              <a:t>reaksiyasini</a:t>
            </a:r>
            <a:r>
              <a:rPr lang="en-US" b="1" dirty="0">
                <a:solidFill>
                  <a:prstClr val="white"/>
                </a:solidFill>
                <a:latin typeface="Times New Roman"/>
                <a:cs typeface="Arial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Times New Roman"/>
                <a:cs typeface="Arial"/>
              </a:rPr>
              <a:t>yozing</a:t>
            </a:r>
            <a:endParaRPr lang="en-US" b="1" dirty="0">
              <a:solidFill>
                <a:prstClr val="white"/>
              </a:solidFill>
              <a:latin typeface="Times New Roman"/>
              <a:cs typeface="Arial"/>
            </a:endParaRPr>
          </a:p>
          <a:p>
            <a:pPr lvl="0" algn="ctr"/>
            <a:endParaRPr lang="en-US" sz="2300" b="1" dirty="0">
              <a:solidFill>
                <a:prstClr val="white"/>
              </a:solidFill>
              <a:latin typeface="Times New Roman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926" y="1860919"/>
            <a:ext cx="2452858" cy="1225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472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Прямоугольник 5"/>
          <p:cNvSpPr>
            <a:spLocks noChangeArrowheads="1"/>
          </p:cNvSpPr>
          <p:nvPr/>
        </p:nvSpPr>
        <p:spPr bwMode="auto">
          <a:xfrm>
            <a:off x="340342" y="921628"/>
            <a:ext cx="5232264" cy="1344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entury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" pitchFamily="18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ru-RU" sz="1400" b="1" dirty="0">
              <a:solidFill>
                <a:srgbClr val="000000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ru-RU" sz="1400" b="1" dirty="0" err="1">
                <a:solidFill>
                  <a:srgbClr val="000000"/>
                </a:solidFill>
              </a:rPr>
              <a:t>NaOH</a:t>
            </a:r>
            <a:r>
              <a:rPr lang="en-US" altLang="ru-RU" sz="1400" b="1" dirty="0">
                <a:solidFill>
                  <a:srgbClr val="000000"/>
                </a:solidFill>
              </a:rPr>
              <a:t> + HNO</a:t>
            </a:r>
            <a:r>
              <a:rPr lang="en-US" altLang="ru-RU" sz="1400" b="1" baseline="-25000" dirty="0">
                <a:solidFill>
                  <a:srgbClr val="000000"/>
                </a:solidFill>
              </a:rPr>
              <a:t>3</a:t>
            </a:r>
            <a:r>
              <a:rPr lang="en-US" altLang="ru-RU" sz="1400" b="1" dirty="0">
                <a:solidFill>
                  <a:srgbClr val="000000"/>
                </a:solidFill>
              </a:rPr>
              <a:t>              NaNO</a:t>
            </a:r>
            <a:r>
              <a:rPr lang="en-US" altLang="ru-RU" sz="1400" b="1" baseline="-25000" dirty="0">
                <a:solidFill>
                  <a:srgbClr val="000000"/>
                </a:solidFill>
              </a:rPr>
              <a:t>3</a:t>
            </a:r>
            <a:r>
              <a:rPr lang="en-US" altLang="ru-RU" sz="1400" b="1" dirty="0">
                <a:solidFill>
                  <a:srgbClr val="000000"/>
                </a:solidFill>
              </a:rPr>
              <a:t> + H</a:t>
            </a:r>
            <a:r>
              <a:rPr lang="en-US" altLang="ru-RU" sz="1400" b="1" baseline="-25000" dirty="0">
                <a:solidFill>
                  <a:srgbClr val="000000"/>
                </a:solidFill>
              </a:rPr>
              <a:t>2</a:t>
            </a:r>
            <a:r>
              <a:rPr lang="en-US" altLang="ru-RU" sz="1400" b="1" dirty="0">
                <a:solidFill>
                  <a:srgbClr val="000000"/>
                </a:solidFill>
              </a:rPr>
              <a:t>O</a:t>
            </a:r>
            <a:endParaRPr lang="ru-RU" altLang="ru-RU" sz="1400" b="1" dirty="0">
              <a:solidFill>
                <a:srgbClr val="000000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z="1400" b="1" dirty="0">
              <a:solidFill>
                <a:srgbClr val="000000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ru-RU" sz="1400" b="1" dirty="0">
                <a:solidFill>
                  <a:srgbClr val="000000"/>
                </a:solidFill>
              </a:rPr>
              <a:t>Na</a:t>
            </a:r>
            <a:r>
              <a:rPr lang="en-US" altLang="ru-RU" sz="1400" b="1" baseline="30000" dirty="0">
                <a:solidFill>
                  <a:srgbClr val="000000"/>
                </a:solidFill>
              </a:rPr>
              <a:t>+1</a:t>
            </a:r>
            <a:r>
              <a:rPr lang="en-US" altLang="ru-RU" sz="1400" b="1" dirty="0">
                <a:solidFill>
                  <a:srgbClr val="000000"/>
                </a:solidFill>
              </a:rPr>
              <a:t> + OH</a:t>
            </a:r>
            <a:r>
              <a:rPr lang="en-US" altLang="ru-RU" sz="1400" b="1" baseline="30000" dirty="0">
                <a:solidFill>
                  <a:srgbClr val="000000"/>
                </a:solidFill>
              </a:rPr>
              <a:t>-</a:t>
            </a:r>
            <a:r>
              <a:rPr lang="en-US" altLang="ru-RU" sz="1400" b="1" dirty="0">
                <a:solidFill>
                  <a:srgbClr val="000000"/>
                </a:solidFill>
              </a:rPr>
              <a:t> + H</a:t>
            </a:r>
            <a:r>
              <a:rPr lang="en-US" altLang="ru-RU" sz="1400" b="1" baseline="30000" dirty="0">
                <a:solidFill>
                  <a:srgbClr val="000000"/>
                </a:solidFill>
              </a:rPr>
              <a:t>+1</a:t>
            </a:r>
            <a:r>
              <a:rPr lang="en-US" altLang="ru-RU" sz="1400" b="1" dirty="0">
                <a:solidFill>
                  <a:srgbClr val="000000"/>
                </a:solidFill>
              </a:rPr>
              <a:t> + NO</a:t>
            </a:r>
            <a:r>
              <a:rPr lang="en-US" altLang="ru-RU" sz="1400" b="1" baseline="-25000" dirty="0">
                <a:solidFill>
                  <a:srgbClr val="000000"/>
                </a:solidFill>
              </a:rPr>
              <a:t>3</a:t>
            </a:r>
            <a:r>
              <a:rPr lang="en-US" altLang="ru-RU" sz="1400" b="1" baseline="30000" dirty="0">
                <a:solidFill>
                  <a:srgbClr val="000000"/>
                </a:solidFill>
              </a:rPr>
              <a:t>-</a:t>
            </a:r>
            <a:r>
              <a:rPr lang="en-US" altLang="ru-RU" sz="1400" b="1" dirty="0">
                <a:solidFill>
                  <a:srgbClr val="000000"/>
                </a:solidFill>
              </a:rPr>
              <a:t>           Na</a:t>
            </a:r>
            <a:r>
              <a:rPr lang="en-US" altLang="ru-RU" sz="1400" b="1" baseline="30000" dirty="0">
                <a:solidFill>
                  <a:srgbClr val="000000"/>
                </a:solidFill>
              </a:rPr>
              <a:t>+</a:t>
            </a:r>
            <a:r>
              <a:rPr lang="en-US" altLang="ru-RU" sz="1400" b="1" dirty="0">
                <a:solidFill>
                  <a:srgbClr val="000000"/>
                </a:solidFill>
              </a:rPr>
              <a:t> + NO</a:t>
            </a:r>
            <a:r>
              <a:rPr lang="en-US" altLang="ru-RU" sz="1400" b="1" baseline="-25000" dirty="0">
                <a:solidFill>
                  <a:srgbClr val="000000"/>
                </a:solidFill>
              </a:rPr>
              <a:t>3</a:t>
            </a:r>
            <a:r>
              <a:rPr lang="en-US" altLang="ru-RU" sz="1400" b="1" baseline="30000" dirty="0">
                <a:solidFill>
                  <a:srgbClr val="000000"/>
                </a:solidFill>
              </a:rPr>
              <a:t>-</a:t>
            </a:r>
            <a:r>
              <a:rPr lang="en-US" altLang="ru-RU" sz="1400" b="1" dirty="0">
                <a:solidFill>
                  <a:srgbClr val="000000"/>
                </a:solidFill>
              </a:rPr>
              <a:t> + H</a:t>
            </a:r>
            <a:r>
              <a:rPr lang="en-US" altLang="ru-RU" sz="1400" b="1" baseline="-25000" dirty="0">
                <a:solidFill>
                  <a:srgbClr val="000000"/>
                </a:solidFill>
              </a:rPr>
              <a:t>2</a:t>
            </a:r>
            <a:r>
              <a:rPr lang="en-US" altLang="ru-RU" sz="1400" b="1" dirty="0">
                <a:solidFill>
                  <a:srgbClr val="000000"/>
                </a:solidFill>
              </a:rPr>
              <a:t>O</a:t>
            </a:r>
            <a:endParaRPr lang="ru-RU" altLang="ru-RU" sz="1400" b="1" dirty="0">
              <a:solidFill>
                <a:srgbClr val="000000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z="1400" b="1" dirty="0">
              <a:solidFill>
                <a:srgbClr val="000000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ru-RU" sz="1400" b="1" dirty="0">
                <a:solidFill>
                  <a:srgbClr val="000000"/>
                </a:solidFill>
              </a:rPr>
              <a:t>OH</a:t>
            </a:r>
            <a:r>
              <a:rPr lang="en-US" altLang="ru-RU" sz="1400" b="1" baseline="30000" dirty="0">
                <a:solidFill>
                  <a:srgbClr val="000000"/>
                </a:solidFill>
              </a:rPr>
              <a:t>-1</a:t>
            </a:r>
            <a:r>
              <a:rPr lang="en-US" altLang="ru-RU" sz="1400" b="1" dirty="0">
                <a:solidFill>
                  <a:srgbClr val="000000"/>
                </a:solidFill>
              </a:rPr>
              <a:t> + H</a:t>
            </a:r>
            <a:r>
              <a:rPr lang="en-US" altLang="ru-RU" sz="1400" b="1" baseline="30000" dirty="0">
                <a:solidFill>
                  <a:srgbClr val="000000"/>
                </a:solidFill>
              </a:rPr>
              <a:t>+</a:t>
            </a:r>
            <a:r>
              <a:rPr lang="en-US" altLang="ru-RU" sz="1400" b="1" dirty="0">
                <a:solidFill>
                  <a:srgbClr val="000000"/>
                </a:solidFill>
              </a:rPr>
              <a:t> </a:t>
            </a:r>
            <a:r>
              <a:rPr lang="ru-RU" altLang="ru-RU" sz="1400" b="1" dirty="0">
                <a:solidFill>
                  <a:srgbClr val="000000"/>
                </a:solidFill>
              </a:rPr>
              <a:t>          </a:t>
            </a:r>
            <a:r>
              <a:rPr lang="en-US" altLang="ru-RU" sz="1400" b="1" dirty="0">
                <a:solidFill>
                  <a:srgbClr val="000000"/>
                </a:solidFill>
              </a:rPr>
              <a:t>H</a:t>
            </a:r>
            <a:r>
              <a:rPr lang="en-US" altLang="ru-RU" sz="1400" b="1" baseline="-25000" dirty="0">
                <a:solidFill>
                  <a:srgbClr val="000000"/>
                </a:solidFill>
              </a:rPr>
              <a:t>2</a:t>
            </a:r>
            <a:r>
              <a:rPr lang="en-US" altLang="ru-RU" sz="1400" b="1" dirty="0">
                <a:solidFill>
                  <a:srgbClr val="000000"/>
                </a:solidFill>
              </a:rPr>
              <a:t>O</a:t>
            </a:r>
            <a:endParaRPr lang="ru-RU" altLang="ru-RU" sz="1400" b="1" dirty="0">
              <a:solidFill>
                <a:srgbClr val="000000"/>
              </a:solidFill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1906919" y="1213580"/>
            <a:ext cx="499503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3338859" y="1315791"/>
            <a:ext cx="45746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2548063" y="1555092"/>
            <a:ext cx="499503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1965978" y="2004274"/>
            <a:ext cx="43243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481986" y="1486740"/>
            <a:ext cx="283285" cy="13670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3155331" y="1486740"/>
            <a:ext cx="283285" cy="13670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2224239" y="1470967"/>
            <a:ext cx="283285" cy="13670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3796319" y="1466191"/>
            <a:ext cx="282284" cy="13670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1324833" y="1926660"/>
            <a:ext cx="499503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4381268" y="1656495"/>
            <a:ext cx="51752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340343" y="2028031"/>
            <a:ext cx="283285" cy="13595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870877" y="2065588"/>
            <a:ext cx="283285" cy="13595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1682694" y="2065588"/>
            <a:ext cx="283285" cy="13595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2406422" y="2056575"/>
            <a:ext cx="283285" cy="13595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3985582" y="2056575"/>
            <a:ext cx="283285" cy="13595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5289322" y="2056575"/>
            <a:ext cx="283285" cy="13595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4690720" y="2065588"/>
            <a:ext cx="283285" cy="13595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8" y="0"/>
            <a:ext cx="5758793" cy="1020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23628" y="159991"/>
            <a:ext cx="4275158" cy="1313867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pPr algn="ctr"/>
            <a:r>
              <a:rPr lang="en-US" sz="2300" b="1" dirty="0" err="1">
                <a:solidFill>
                  <a:prstClr val="white"/>
                </a:solidFill>
                <a:latin typeface="Times New Roman"/>
                <a:cs typeface="Arial"/>
              </a:rPr>
              <a:t>Mustaqil</a:t>
            </a:r>
            <a:r>
              <a:rPr lang="en-US" sz="2300" b="1" dirty="0">
                <a:solidFill>
                  <a:prstClr val="white"/>
                </a:solidFill>
                <a:latin typeface="Times New Roman"/>
                <a:cs typeface="Arial"/>
              </a:rPr>
              <a:t> </a:t>
            </a:r>
            <a:r>
              <a:rPr lang="en-US" sz="2300" b="1" dirty="0" err="1">
                <a:solidFill>
                  <a:prstClr val="white"/>
                </a:solidFill>
                <a:latin typeface="Times New Roman"/>
                <a:cs typeface="Arial"/>
              </a:rPr>
              <a:t>ish</a:t>
            </a:r>
            <a:endParaRPr lang="en-US" sz="2300" b="1" dirty="0">
              <a:solidFill>
                <a:prstClr val="white"/>
              </a:solidFill>
              <a:latin typeface="Times New Roman"/>
              <a:cs typeface="Arial"/>
            </a:endParaRPr>
          </a:p>
          <a:p>
            <a:pPr algn="ctr"/>
            <a:r>
              <a:rPr lang="en-US" b="1" dirty="0" err="1">
                <a:solidFill>
                  <a:prstClr val="white"/>
                </a:solidFill>
                <a:latin typeface="Times New Roman"/>
                <a:cs typeface="Arial"/>
              </a:rPr>
              <a:t>Reaksiyani</a:t>
            </a:r>
            <a:r>
              <a:rPr lang="en-US" b="1" dirty="0">
                <a:solidFill>
                  <a:prstClr val="white"/>
                </a:solidFill>
                <a:latin typeface="Times New Roman"/>
                <a:cs typeface="Arial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Times New Roman"/>
                <a:cs typeface="Arial"/>
              </a:rPr>
              <a:t>ionli</a:t>
            </a:r>
            <a:r>
              <a:rPr lang="en-US" b="1" dirty="0">
                <a:solidFill>
                  <a:prstClr val="white"/>
                </a:solidFill>
                <a:latin typeface="Times New Roman"/>
                <a:cs typeface="Arial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Times New Roman"/>
                <a:cs typeface="Arial"/>
              </a:rPr>
              <a:t>va</a:t>
            </a:r>
            <a:r>
              <a:rPr lang="en-US" b="1" dirty="0">
                <a:solidFill>
                  <a:prstClr val="white"/>
                </a:solidFill>
                <a:latin typeface="Times New Roman"/>
                <a:cs typeface="Arial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Times New Roman"/>
                <a:cs typeface="Arial"/>
              </a:rPr>
              <a:t>qisqa</a:t>
            </a:r>
            <a:r>
              <a:rPr lang="en-US" b="1" dirty="0">
                <a:solidFill>
                  <a:prstClr val="white"/>
                </a:solidFill>
                <a:latin typeface="Times New Roman"/>
                <a:cs typeface="Arial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Times New Roman"/>
                <a:cs typeface="Arial"/>
              </a:rPr>
              <a:t>ionli</a:t>
            </a:r>
            <a:r>
              <a:rPr lang="en-US" b="1" dirty="0">
                <a:solidFill>
                  <a:prstClr val="white"/>
                </a:solidFill>
                <a:latin typeface="Times New Roman"/>
                <a:cs typeface="Arial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Times New Roman"/>
                <a:cs typeface="Arial"/>
              </a:rPr>
              <a:t>reaksiyasini</a:t>
            </a:r>
            <a:r>
              <a:rPr lang="en-US" b="1" dirty="0">
                <a:solidFill>
                  <a:prstClr val="white"/>
                </a:solidFill>
                <a:latin typeface="Times New Roman"/>
                <a:cs typeface="Arial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Times New Roman"/>
                <a:cs typeface="Arial"/>
              </a:rPr>
              <a:t>yozing</a:t>
            </a:r>
            <a:endParaRPr lang="en-US" b="1" dirty="0">
              <a:solidFill>
                <a:prstClr val="white"/>
              </a:solidFill>
              <a:latin typeface="Times New Roman"/>
              <a:cs typeface="Arial"/>
            </a:endParaRPr>
          </a:p>
          <a:p>
            <a:pPr algn="ctr"/>
            <a:endParaRPr lang="en-US" sz="2300" b="1" dirty="0">
              <a:solidFill>
                <a:prstClr val="white"/>
              </a:solidFill>
              <a:latin typeface="Times New Roman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9116" y="1826848"/>
            <a:ext cx="2589073" cy="1294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37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Прямая соединительная линия 23"/>
          <p:cNvCxnSpPr/>
          <p:nvPr/>
        </p:nvCxnSpPr>
        <p:spPr>
          <a:xfrm flipV="1">
            <a:off x="340343" y="2028031"/>
            <a:ext cx="283285" cy="13595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870877" y="2065588"/>
            <a:ext cx="283285" cy="13595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1682694" y="2065588"/>
            <a:ext cx="283285" cy="13595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2406422" y="2056575"/>
            <a:ext cx="283285" cy="13595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3985582" y="2056575"/>
            <a:ext cx="283285" cy="13595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5289322" y="2056575"/>
            <a:ext cx="283285" cy="13595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4690720" y="2065588"/>
            <a:ext cx="283285" cy="13595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8" y="1"/>
            <a:ext cx="5758793" cy="1020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6" descr="D:\23.05.13-домашние документы\Виртуальные лекции 28.07.11\Химия\анимашки ... разное\animated-gifs-atoms-24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5869" y="5247"/>
            <a:ext cx="369372" cy="331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7008" y="89256"/>
            <a:ext cx="4835364" cy="861774"/>
          </a:xfrm>
        </p:spPr>
        <p:txBody>
          <a:bodyPr/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1774-yili </a:t>
            </a:r>
            <a:r>
              <a:rPr lang="en-US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Jozef</a:t>
            </a:r>
            <a:r>
              <a:rPr lang="en-US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Pristli</a:t>
            </a:r>
            <a:r>
              <a:rPr lang="en-US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tajribalar</a:t>
            </a:r>
            <a:r>
              <a:rPr lang="en-US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o’tkazib</a:t>
            </a:r>
            <a:r>
              <a:rPr lang="en-US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ammoniy</a:t>
            </a:r>
            <a:r>
              <a:rPr lang="en-US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xlorid</a:t>
            </a:r>
            <a:r>
              <a:rPr lang="en-US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kukuni</a:t>
            </a:r>
            <a:r>
              <a:rPr lang="en-US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kalsiy</a:t>
            </a:r>
            <a:r>
              <a:rPr lang="en-US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gidroksidni</a:t>
            </a:r>
            <a:r>
              <a:rPr lang="en-US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aralashtirdi</a:t>
            </a:r>
            <a:r>
              <a:rPr lang="en-US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Bunda</a:t>
            </a:r>
            <a:r>
              <a:rPr lang="en-US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o’tkir</a:t>
            </a:r>
            <a:r>
              <a:rPr lang="en-US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bo’g’iq</a:t>
            </a:r>
            <a:r>
              <a:rPr lang="en-US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gaz</a:t>
            </a:r>
            <a:r>
              <a:rPr lang="en-US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ajralib</a:t>
            </a:r>
            <a:r>
              <a:rPr lang="en-US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chiqa</a:t>
            </a:r>
            <a:r>
              <a:rPr lang="en-US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boshladi</a:t>
            </a:r>
            <a:r>
              <a:rPr lang="en-US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Qizdirganda</a:t>
            </a:r>
            <a:r>
              <a:rPr lang="en-US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lang="en-US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gazning</a:t>
            </a:r>
            <a:r>
              <a:rPr lang="en-US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ajralib</a:t>
            </a:r>
            <a:r>
              <a:rPr lang="en-US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chiqishi</a:t>
            </a:r>
            <a:r>
              <a:rPr lang="en-US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yanada</a:t>
            </a:r>
            <a:r>
              <a:rPr lang="en-US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kuchayadi</a:t>
            </a:r>
            <a:r>
              <a:rPr lang="en-US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J.Pristli</a:t>
            </a:r>
            <a:r>
              <a:rPr lang="en-US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gazni</a:t>
            </a:r>
            <a:r>
              <a:rPr lang="en-US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ixtio</a:t>
            </a:r>
            <a:r>
              <a:rPr lang="en-US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qilgan</a:t>
            </a:r>
            <a:r>
              <a:rPr lang="en-US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(</a:t>
            </a:r>
            <a:r>
              <a:rPr lang="en-US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Ammiak</a:t>
            </a:r>
            <a:r>
              <a:rPr lang="en-US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endParaRPr lang="ru-RU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748863" y="1452073"/>
                <a:ext cx="4540458" cy="436703"/>
              </a:xfrm>
              <a:prstGeom prst="rect">
                <a:avLst/>
              </a:prstGeom>
              <a:noFill/>
            </p:spPr>
            <p:txBody>
              <a:bodyPr wrap="square" lIns="51481" tIns="25740" rIns="51481" bIns="2574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5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500" b="1" i="1">
                              <a:latin typeface="Cambria Math"/>
                            </a:rPr>
                            <m:t>𝑵𝑯</m:t>
                          </m:r>
                        </m:e>
                        <m:sub>
                          <m:r>
                            <a:rPr lang="en-US" sz="2500" b="1" i="1">
                              <a:latin typeface="Cambria Math"/>
                            </a:rPr>
                            <m:t>𝟒</m:t>
                          </m:r>
                        </m:sub>
                      </m:sSub>
                      <m:sSub>
                        <m:sSubPr>
                          <m:ctrlPr>
                            <a:rPr lang="en-US" sz="25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500" b="1" i="1">
                              <a:latin typeface="Cambria Math"/>
                            </a:rPr>
                            <m:t>𝑪𝒍</m:t>
                          </m:r>
                          <m:r>
                            <a:rPr lang="en-US" sz="2500" b="1" i="1">
                              <a:latin typeface="Cambria Math"/>
                            </a:rPr>
                            <m:t>+</m:t>
                          </m:r>
                          <m:r>
                            <a:rPr lang="en-US" sz="2500" b="1" i="1">
                              <a:latin typeface="Cambria Math"/>
                            </a:rPr>
                            <m:t>𝑪𝒂</m:t>
                          </m:r>
                          <m:r>
                            <a:rPr lang="en-US" sz="2500" b="1" i="1">
                              <a:latin typeface="Cambria Math"/>
                            </a:rPr>
                            <m:t>(</m:t>
                          </m:r>
                          <m:r>
                            <a:rPr lang="en-US" sz="2500" b="1" i="1">
                              <a:latin typeface="Cambria Math"/>
                            </a:rPr>
                            <m:t>𝑶𝑯</m:t>
                          </m:r>
                          <m:r>
                            <a:rPr lang="en-US" sz="2500" b="1" i="1">
                              <a:latin typeface="Cambria Math"/>
                            </a:rPr>
                            <m:t>)</m:t>
                          </m:r>
                        </m:e>
                        <m:sub>
                          <m:r>
                            <a:rPr lang="en-US" sz="2500" b="1" i="1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500" b="1" i="1">
                          <a:latin typeface="Cambria Math"/>
                        </a:rPr>
                        <m:t>=</m:t>
                      </m:r>
                      <m:r>
                        <a:rPr lang="en-US" sz="2500" b="1">
                          <a:latin typeface="Cambria Math"/>
                        </a:rPr>
                        <m:t>?</m:t>
                      </m:r>
                    </m:oMath>
                  </m:oMathPara>
                </a14:m>
                <a:endParaRPr lang="ru-RU" sz="25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3068960"/>
                <a:ext cx="7200726" cy="76944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546" y="1997201"/>
            <a:ext cx="2248940" cy="1124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816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Прямая соединительная линия 23"/>
          <p:cNvCxnSpPr/>
          <p:nvPr/>
        </p:nvCxnSpPr>
        <p:spPr>
          <a:xfrm flipV="1">
            <a:off x="340343" y="2028031"/>
            <a:ext cx="283285" cy="13595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870877" y="2065588"/>
            <a:ext cx="283285" cy="13595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1682694" y="2065588"/>
            <a:ext cx="283285" cy="13595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2406422" y="2056575"/>
            <a:ext cx="283285" cy="13595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3985582" y="2056575"/>
            <a:ext cx="283285" cy="13595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5289322" y="2056575"/>
            <a:ext cx="283285" cy="13595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4690720" y="2065588"/>
            <a:ext cx="283285" cy="13595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8" y="1"/>
            <a:ext cx="5758793" cy="1020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6" descr="D:\23.05.13-домашние документы\Виртуальные лекции 28.07.11\Химия\анимашки ... разное\animated-gifs-atoms-24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4741" y="1"/>
            <a:ext cx="369372" cy="331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13192" y="89256"/>
            <a:ext cx="5403200" cy="931521"/>
          </a:xfrm>
        </p:spPr>
        <p:txBody>
          <a:bodyPr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Ion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almashinish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reaksiyalarining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oxirigacha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borish-bormasligini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aniqlash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____________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foydalanish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kerak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9409" y="1077298"/>
            <a:ext cx="5516392" cy="298204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endParaRPr lang="ru-RU" sz="1600" dirty="0">
              <a:solidFill>
                <a:prstClr val="black"/>
              </a:solidFill>
            </a:endParaRPr>
          </a:p>
        </p:txBody>
      </p:sp>
      <p:pic>
        <p:nvPicPr>
          <p:cNvPr id="13" name="Picture 6" descr="neor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1628" y="1016394"/>
            <a:ext cx="2663772" cy="1945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0866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515</Words>
  <Application>Microsoft Office PowerPoint</Application>
  <PresentationFormat>Произвольный</PresentationFormat>
  <Paragraphs>104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Admin</cp:lastModifiedBy>
  <cp:revision>1</cp:revision>
  <dcterms:created xsi:type="dcterms:W3CDTF">2020-04-13T08:05:16Z</dcterms:created>
  <dcterms:modified xsi:type="dcterms:W3CDTF">2020-09-25T17:29:08Z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