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3" d="100"/>
          <a:sy n="153" d="100"/>
        </p:scale>
        <p:origin x="-56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294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3" y="340461"/>
            <a:ext cx="1896908" cy="338554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68" y="129195"/>
            <a:ext cx="3223243" cy="107721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293" y="679017"/>
            <a:ext cx="1896908" cy="123111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89306-F49C-4AA7-B61E-241DB122C520}" type="datetimeFigureOut">
              <a:rPr lang="en-US"/>
              <a:pPr>
                <a:defRPr/>
              </a:pPr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6B8616-0990-478D-BD26-FC7AAB6EF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40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37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53352" y="1277570"/>
            <a:ext cx="2494000" cy="1912058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21911" eaLnBrk="0" fontAlgn="base" hangingPunct="0">
              <a:lnSpc>
                <a:spcPts val="2326"/>
              </a:lnSpc>
              <a:spcBef>
                <a:spcPts val="131"/>
              </a:spcBef>
              <a:spcAft>
                <a:spcPct val="0"/>
              </a:spcAft>
              <a:defRPr/>
            </a:pPr>
            <a:r>
              <a:rPr lang="uz-Latn-U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avzu</a:t>
            </a:r>
            <a:r>
              <a:rPr lang="uz-Latn-U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11" eaLnBrk="0" fontAlgn="base" hangingPunct="0">
              <a:lnSpc>
                <a:spcPts val="2326"/>
              </a:lnSpc>
              <a:spcBef>
                <a:spcPts val="13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almashinish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reaksiyalari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tenglamalarini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tuzishga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mashqlar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74">
              <a:lnSpc>
                <a:spcPts val="2029"/>
              </a:lnSpc>
              <a:spcBef>
                <a:spcPts val="1229"/>
              </a:spcBef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687" y="1251204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687" y="2099882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05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05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1"/>
            <a:ext cx="173292" cy="354580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00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9569" y="541947"/>
            <a:ext cx="269141" cy="211917"/>
          </a:xfrm>
          <a:prstGeom prst="rect">
            <a:avLst/>
          </a:prstGeom>
        </p:spPr>
        <p:txBody>
          <a:bodyPr vert="horz" wrap="square" lIns="0" tIns="12061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874998" y="225578"/>
            <a:ext cx="1354041" cy="547539"/>
          </a:xfrm>
          <a:prstGeom prst="rect">
            <a:avLst/>
          </a:prstGeom>
        </p:spPr>
        <p:txBody>
          <a:bodyPr vert="horz" wrap="square" lIns="0" tIns="14622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5" defTabSz="915497">
              <a:spcBef>
                <a:spcPts val="114"/>
              </a:spcBef>
              <a:defRPr/>
            </a:pPr>
            <a:r>
              <a:rPr lang="en-US" kern="0" spc="10" smtClean="0">
                <a:solidFill>
                  <a:sysClr val="window" lastClr="FFFFFF"/>
                </a:solidFill>
              </a:rPr>
              <a:t>Kimyo</a:t>
            </a: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492982" y="276576"/>
            <a:ext cx="114386" cy="234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550869" y="424447"/>
            <a:ext cx="213595" cy="284898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576886" y="593989"/>
            <a:ext cx="160974" cy="89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331413" y="424025"/>
            <a:ext cx="224401" cy="285534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356803" y="557955"/>
            <a:ext cx="173102" cy="125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r="15149"/>
          <a:stretch>
            <a:fillRect/>
          </a:stretch>
        </p:blipFill>
        <p:spPr>
          <a:xfrm>
            <a:off x="3759200" y="1276350"/>
            <a:ext cx="15748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1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41" y="1"/>
            <a:ext cx="369372" cy="33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3192" y="89256"/>
            <a:ext cx="5403200" cy="93152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almashinish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reaksiyalarining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oxirigacha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borish-bormasligini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409" y="1077298"/>
            <a:ext cx="5516392" cy="1898642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marL="257404" indent="-257404">
              <a:buAutoNum type="arabicParenR"/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Moddani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elektrolitmasligidan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7404" indent="-257404">
              <a:buAutoNum type="arabicParenR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kislotalarning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eruvchanligini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ifodalovchi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jadvaldan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7404" indent="-257404">
              <a:buAutoNum type="arabicParenR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Ionlarning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xossalaridan</a:t>
            </a:r>
            <a:r>
              <a:rPr lang="en-US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20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22" y="104138"/>
            <a:ext cx="453009" cy="4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13833" y="89255"/>
            <a:ext cx="5494010" cy="923330"/>
          </a:xfrm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Elektrolitlar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eritmalari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orasida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kimyoviy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reaksiya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qanday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xollarda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oxirigacha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boradi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408" y="1077298"/>
            <a:ext cx="5492923" cy="171397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marL="193053" indent="-193053" algn="ctr">
              <a:buFontTx/>
              <a:buAutoNum type="arabicParenR"/>
            </a:pP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Kam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dissotsiatsiyalanadigan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modda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masalan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suv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hosil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bo‘lsa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en-US" b="1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2) 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Cho‘kma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hosil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bo‘lsa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3)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Gaz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modda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ajralib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chiqsa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51" y="2440116"/>
            <a:ext cx="1431472" cy="7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22" y="104138"/>
            <a:ext cx="453009" cy="4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13833" y="89255"/>
            <a:ext cx="5494010" cy="923330"/>
          </a:xfrm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Elektrolitlar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eritmalari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orasida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kimyoviy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reaksiya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qanday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xollarda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oxirigacha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boradi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3" y="993736"/>
            <a:ext cx="5005035" cy="19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" y="1020777"/>
            <a:ext cx="5646680" cy="66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5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73" y="159992"/>
            <a:ext cx="738743" cy="6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407" y="1177861"/>
            <a:ext cx="5516393" cy="975312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Bariy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xlorid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mis</a:t>
            </a:r>
            <a:r>
              <a:rPr lang="en-US" sz="2000" dirty="0">
                <a:latin typeface="Arial Black" panose="020B0A04020102020204" pitchFamily="34" charset="0"/>
              </a:rPr>
              <a:t> (II)-</a:t>
            </a:r>
            <a:r>
              <a:rPr lang="en-US" sz="2000" dirty="0" err="1">
                <a:latin typeface="Arial Black" panose="020B0A04020102020204" pitchFamily="34" charset="0"/>
              </a:rPr>
              <a:t>nitrat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kumush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nitrat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tuzlarining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dissotsiatsiyalanish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tenglamalarini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tuzing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628" y="89256"/>
            <a:ext cx="3848449" cy="759869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lvl="0"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Mustaqil</a:t>
            </a:r>
            <a:r>
              <a:rPr lang="en-US" sz="2300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ish</a:t>
            </a:r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28" y="2303834"/>
            <a:ext cx="1635968" cy="8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43" y="259843"/>
            <a:ext cx="627662" cy="5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67789" y="1145439"/>
                <a:ext cx="5698012" cy="94423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1">
                              <a:latin typeface="Cambria Math"/>
                            </a:rPr>
                            <m:t>𝑩𝒂𝑪𝒍</m:t>
                          </m:r>
                        </m:e>
                        <m:sub>
                          <m:r>
                            <a:rPr lang="en-US" sz="3000" b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0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000" b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1">
                              <a:latin typeface="Cambria Math"/>
                            </a:rPr>
                            <m:t>𝑩𝒂</m:t>
                          </m:r>
                        </m:e>
                        <m:sup>
                          <m:r>
                            <a:rPr lang="en-US" sz="3000" b="1">
                              <a:latin typeface="Cambria Math"/>
                            </a:rPr>
                            <m:t>𝟐</m:t>
                          </m:r>
                          <m:r>
                            <a:rPr lang="en-US" sz="3000" b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0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000" b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1">
                              <a:latin typeface="Cambria Math"/>
                            </a:rPr>
                            <m:t>𝟐</m:t>
                          </m:r>
                          <m:r>
                            <a:rPr lang="en-US" sz="3000" b="1">
                              <a:latin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sz="3000" b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000" b="1" dirty="0">
                  <a:latin typeface="Arial Black" panose="020B0A040201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000" b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>
                            <a:latin typeface="Cambria Math"/>
                          </a:rPr>
                          <m:t>𝑪𝒖</m:t>
                        </m:r>
                        <m:r>
                          <a:rPr lang="en-US" sz="3000" b="1">
                            <a:latin typeface="Cambria Math"/>
                          </a:rPr>
                          <m:t>(</m:t>
                        </m:r>
                        <m:r>
                          <a:rPr lang="en-US" sz="3000" b="1">
                            <a:latin typeface="Cambria Math"/>
                          </a:rPr>
                          <m:t>𝑵𝑶</m:t>
                        </m:r>
                      </m:e>
                      <m:sub>
                        <m:r>
                          <a:rPr lang="en-US" sz="3000" b="1">
                            <a:latin typeface="Cambria Math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ru-RU" sz="3000" b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3000" b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000" b="1" dirty="0">
                    <a:latin typeface="Arial Black" panose="020B0A04020102020204" pitchFamily="34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dirty="0">
                            <a:latin typeface="Cambria Math"/>
                          </a:rPr>
                          <m:t>𝑪𝒖</m:t>
                        </m:r>
                      </m:e>
                      <m:sup>
                        <m:r>
                          <a:rPr lang="en-US" sz="3000" b="1" dirty="0">
                            <a:latin typeface="Cambria Math"/>
                          </a:rPr>
                          <m:t>𝟐</m:t>
                        </m:r>
                        <m:r>
                          <a:rPr lang="en-US" sz="3000" b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000" b="1" dirty="0">
                    <a:latin typeface="Arial Black" panose="020B0A04020102020204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3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𝑵𝑶</m:t>
                            </m:r>
                          </m:e>
                          <m:sub>
                            <m:r>
                              <a:rPr lang="en-US" sz="3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  <m:sup>
                        <m:r>
                          <a:rPr lang="en-US" sz="3000" b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ru-RU" sz="3000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420888"/>
                <a:ext cx="9036495" cy="3705279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7008" y="159992"/>
            <a:ext cx="5282313" cy="66753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Tuzlarining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dissotsiatsiyalanish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tenglamalari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97" y="2235693"/>
            <a:ext cx="1772299" cy="8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3" y="509738"/>
            <a:ext cx="1896908" cy="16927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7482" y="116471"/>
            <a:ext cx="960028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3" y="679017"/>
            <a:ext cx="596786" cy="1231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3989" y="464030"/>
            <a:ext cx="1368454" cy="34834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1-misol.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192" y="1077297"/>
            <a:ext cx="5652608" cy="3993062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Temir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(III)-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xlorid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natriy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gidroksid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eritmalari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orasidagi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tenglamasini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molekulyar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ionli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shaklda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yozing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1.Reaksiya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tenglamasini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molekulyar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shaklda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yozamiz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FeCI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+3NaOH=*Fe(OH)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3**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+3NaCI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2.Reaksiya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tenglamasini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ionli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ko’rinishda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yozamiz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+3CI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+3Na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+3OH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=*Fe(OH)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**+3Na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+3CI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tenglamasini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qisqa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ionli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ko’rinishda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yozamiz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+3OH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-*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**Fe(OH)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33" y="2371976"/>
            <a:ext cx="1567803" cy="7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3" y="509738"/>
            <a:ext cx="1896908" cy="169277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" y="-35366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27" y="2303834"/>
            <a:ext cx="1627544" cy="813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6419" y="361819"/>
            <a:ext cx="1089721" cy="150792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sz="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2-misol.</a:t>
            </a:r>
            <a:endParaRPr lang="ru-R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70664"/>
            <a:ext cx="4324350" cy="6235727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Kaliy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xlorid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natriy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nitrat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eritmalari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orasidgi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tenglamalarini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yozing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O’zaro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ta’sir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mahsulotlari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suvda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eriganligi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doirasidan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chiqib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ketmaganligi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qaytardir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KCI+NaNO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=KNO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+NaCI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+CI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+Na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+NO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=K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+NO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+Na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+CI</a:t>
            </a:r>
            <a:r>
              <a:rPr lang="en-US" baseline="30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Keyingi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bosqichlar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yozib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bo’lmaydi,chunki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elektrolitik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dissitsiyalanish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nazariyasiga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ko’ra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bo’lmaydi.Lekinagar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bug’latilsa,u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ionlar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orasida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bog’lanishlar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vujudga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keladi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to’rtta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tuzning:KCI,NaNO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,NaCI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</a:t>
            </a:r>
            <a:r>
              <a:rPr lang="en-US" baseline="-25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aralashmasi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hosil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2" y="2269764"/>
            <a:ext cx="1772299" cy="8858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4813" y="906946"/>
            <a:ext cx="3064520" cy="743519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sz="1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Darslikning</a:t>
            </a:r>
            <a:r>
              <a:rPr lang="en-US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40-sahifasidagi 1-6-topshiriqlarni </a:t>
            </a:r>
            <a:r>
              <a:rPr lang="en-US" sz="1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bajarib,daftarga</a:t>
            </a:r>
            <a:r>
              <a:rPr lang="en-US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qayd</a:t>
            </a:r>
            <a:r>
              <a:rPr lang="en-US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qiling</a:t>
            </a:r>
            <a:r>
              <a:rPr lang="en-US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33" y="2259"/>
            <a:ext cx="5777833" cy="6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1"/>
          <p:cNvSpPr txBox="1"/>
          <p:nvPr/>
        </p:nvSpPr>
        <p:spPr>
          <a:xfrm>
            <a:off x="158160" y="429642"/>
            <a:ext cx="5494449" cy="241936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481" tIns="25740" rIns="51481" bIns="25740"/>
          <a:lstStyle/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 smtClean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 smtClean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ru-RU" b="1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MgCl</a:t>
            </a:r>
            <a:r>
              <a:rPr lang="en-US" sz="1600" b="1" baseline="-25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+ Na</a:t>
            </a:r>
            <a:r>
              <a:rPr lang="en-US" sz="1600" b="1" baseline="-25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SO</a:t>
            </a:r>
            <a:r>
              <a:rPr lang="en-US" sz="1600" b="1" baseline="-25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MgSO</a:t>
            </a:r>
            <a:r>
              <a:rPr lang="en-US" sz="1600" b="1" baseline="-25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+ 2NaCl </a:t>
            </a: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b="1" dirty="0">
              <a:solidFill>
                <a:srgbClr val="1F497D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ru-RU" b="1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6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345524" y="1424752"/>
            <a:ext cx="227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2">
            <a:extLst/>
          </p:cNvPr>
          <p:cNvSpPr/>
          <p:nvPr/>
        </p:nvSpPr>
        <p:spPr>
          <a:xfrm>
            <a:off x="-9891" y="-37308"/>
            <a:ext cx="5757542" cy="10207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Mustaqil</a:t>
            </a:r>
            <a:r>
              <a:rPr lang="en-US" sz="2300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ish</a:t>
            </a:r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va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qisqa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reaksiyasini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yozing</a:t>
            </a:r>
            <a:endParaRPr lang="en-US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endParaRPr lang="ru-RU" sz="2300" dirty="0">
              <a:solidFill>
                <a:prstClr val="white"/>
              </a:solidFill>
            </a:endParaRPr>
          </a:p>
        </p:txBody>
      </p:sp>
      <p:pic>
        <p:nvPicPr>
          <p:cNvPr id="37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71" y="-115167"/>
            <a:ext cx="738743" cy="6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52" y="1963130"/>
            <a:ext cx="2180774" cy="108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1"/>
          <p:cNvSpPr txBox="1"/>
          <p:nvPr/>
        </p:nvSpPr>
        <p:spPr>
          <a:xfrm>
            <a:off x="158160" y="429642"/>
            <a:ext cx="5494449" cy="241936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481" tIns="25740" rIns="51481" bIns="25740"/>
          <a:lstStyle/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 smtClean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 smtClean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ru-RU" b="1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MgCl</a:t>
            </a:r>
            <a:r>
              <a:rPr lang="en-US" sz="1600" b="1" baseline="-25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+ Na</a:t>
            </a:r>
            <a:r>
              <a:rPr lang="en-US" sz="1600" b="1" baseline="-25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SO</a:t>
            </a:r>
            <a:r>
              <a:rPr lang="en-US" sz="1600" b="1" baseline="-25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MgSO</a:t>
            </a:r>
            <a:r>
              <a:rPr lang="en-US" sz="1600" b="1" baseline="-25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+ 2NaCl </a:t>
            </a: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Mg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2Cl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+ 2Na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 SO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MgSO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+ 2Na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2Cl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6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Mg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+ SO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MgSO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en-US" b="1" dirty="0">
              <a:solidFill>
                <a:srgbClr val="1F497D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ru-RU" b="1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6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55331" y="1724636"/>
            <a:ext cx="167059" cy="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45524" y="1424752"/>
            <a:ext cx="227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891067" y="1997200"/>
            <a:ext cx="227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2">
            <a:extLst/>
          </p:cNvPr>
          <p:cNvSpPr/>
          <p:nvPr/>
        </p:nvSpPr>
        <p:spPr>
          <a:xfrm>
            <a:off x="-9891" y="-37308"/>
            <a:ext cx="5757542" cy="10207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lvl="0"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Mustaqil</a:t>
            </a:r>
            <a:r>
              <a:rPr lang="en-US" sz="2300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ish</a:t>
            </a:r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va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qisqa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reaksiyasini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yozing</a:t>
            </a:r>
            <a:endParaRPr lang="en-US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endParaRPr lang="ru-RU" sz="2300" dirty="0">
              <a:solidFill>
                <a:prstClr val="white"/>
              </a:solidFill>
            </a:endParaRPr>
          </a:p>
        </p:txBody>
      </p:sp>
      <p:pic>
        <p:nvPicPr>
          <p:cNvPr id="37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71" y="-115167"/>
            <a:ext cx="738743" cy="6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66" y="2031271"/>
            <a:ext cx="2134037" cy="10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1"/>
          <p:cNvSpPr txBox="1"/>
          <p:nvPr/>
        </p:nvSpPr>
        <p:spPr>
          <a:xfrm>
            <a:off x="158160" y="429642"/>
            <a:ext cx="5358233" cy="241936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481" tIns="25740" rIns="51481" bIns="25740"/>
          <a:lstStyle/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 smtClean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 smtClean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r>
              <a:rPr lang="en-US" sz="1600" b="1" dirty="0" err="1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NaOH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 </a:t>
            </a:r>
            <a:r>
              <a:rPr lang="en-US" sz="1600" b="1" dirty="0" err="1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r>
              <a:rPr lang="en-US" sz="1600" b="1" dirty="0" err="1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NaCl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+   H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ru-RU" b="1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en-US" b="1" dirty="0">
              <a:solidFill>
                <a:srgbClr val="1F497D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ru-RU" b="1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6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14426" y="1186806"/>
            <a:ext cx="227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2">
            <a:extLst/>
          </p:cNvPr>
          <p:cNvSpPr/>
          <p:nvPr/>
        </p:nvSpPr>
        <p:spPr>
          <a:xfrm>
            <a:off x="-9891" y="-37308"/>
            <a:ext cx="5757542" cy="10207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Mustaqil</a:t>
            </a:r>
            <a:r>
              <a:rPr lang="en-US" sz="2300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ish</a:t>
            </a:r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va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qisqa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reaksiyasini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yozing</a:t>
            </a:r>
            <a:endParaRPr lang="en-US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</p:txBody>
      </p:sp>
      <p:pic>
        <p:nvPicPr>
          <p:cNvPr id="37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31" y="-30223"/>
            <a:ext cx="738743" cy="6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52" y="1997200"/>
            <a:ext cx="2317621" cy="11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1"/>
          <p:cNvSpPr txBox="1"/>
          <p:nvPr/>
        </p:nvSpPr>
        <p:spPr>
          <a:xfrm>
            <a:off x="158160" y="429642"/>
            <a:ext cx="5358233" cy="241936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481" tIns="25740" rIns="51481" bIns="25740"/>
          <a:lstStyle/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 smtClean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endParaRPr lang="en-US" b="1" dirty="0" smtClean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93053" indent="-193053">
              <a:lnSpc>
                <a:spcPct val="115000"/>
              </a:lnSpc>
              <a:spcAft>
                <a:spcPts val="563"/>
              </a:spcAft>
              <a:buFontTx/>
              <a:buAutoNum type="arabicParenR"/>
              <a:defRPr/>
            </a:pPr>
            <a:r>
              <a:rPr lang="en-US" sz="1600" b="1" dirty="0" err="1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NaOH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 </a:t>
            </a:r>
            <a:r>
              <a:rPr lang="en-US" sz="1600" b="1" dirty="0" err="1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r>
              <a:rPr lang="en-US" sz="1600" b="1" dirty="0" err="1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NaCl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+   H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Na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Na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16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     </a:t>
            </a:r>
            <a:r>
              <a:rPr lang="en-US" sz="1600" b="1" dirty="0">
                <a:solidFill>
                  <a:prstClr val="black"/>
                </a:solidFill>
              </a:rPr>
              <a:t>   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1600" b="1" baseline="30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baseline="-25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ru-RU" b="1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en-US" b="1" dirty="0">
              <a:solidFill>
                <a:srgbClr val="1F497D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endParaRPr lang="ru-RU" b="1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563"/>
              </a:spcAft>
              <a:defRPr/>
            </a:pPr>
            <a:r>
              <a:rPr lang="en-US" sz="6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14426" y="1186806"/>
            <a:ext cx="227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19115" y="1520214"/>
            <a:ext cx="227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47775" y="1792777"/>
            <a:ext cx="227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2">
            <a:extLst/>
          </p:cNvPr>
          <p:cNvSpPr/>
          <p:nvPr/>
        </p:nvSpPr>
        <p:spPr>
          <a:xfrm>
            <a:off x="-9891" y="-37308"/>
            <a:ext cx="5757542" cy="102077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lvl="0"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Mustaqil</a:t>
            </a:r>
            <a:r>
              <a:rPr lang="en-US" sz="2300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ish</a:t>
            </a:r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va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qisqa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reaksiyasini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yozing</a:t>
            </a:r>
            <a:endParaRPr lang="en-US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</p:txBody>
      </p:sp>
      <p:pic>
        <p:nvPicPr>
          <p:cNvPr id="37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31" y="-30223"/>
            <a:ext cx="738743" cy="6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25" y="1860919"/>
            <a:ext cx="2453436" cy="12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340342" y="921629"/>
            <a:ext cx="5232264" cy="69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 err="1">
                <a:solidFill>
                  <a:srgbClr val="000000"/>
                </a:solidFill>
              </a:rPr>
              <a:t>NaOH</a:t>
            </a:r>
            <a:r>
              <a:rPr lang="en-US" altLang="ru-RU" sz="1400" b="1" dirty="0">
                <a:solidFill>
                  <a:srgbClr val="000000"/>
                </a:solidFill>
              </a:rPr>
              <a:t> + HNO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3</a:t>
            </a:r>
            <a:r>
              <a:rPr lang="en-US" altLang="ru-RU" sz="1400" b="1" dirty="0">
                <a:solidFill>
                  <a:srgbClr val="000000"/>
                </a:solidFill>
              </a:rPr>
              <a:t>              NaNO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3</a:t>
            </a:r>
            <a:r>
              <a:rPr lang="en-US" altLang="ru-RU" sz="1400" b="1" dirty="0">
                <a:solidFill>
                  <a:srgbClr val="000000"/>
                </a:solidFill>
              </a:rPr>
              <a:t> + H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2</a:t>
            </a:r>
            <a:r>
              <a:rPr lang="en-US" altLang="ru-RU" sz="1400" b="1" dirty="0">
                <a:solidFill>
                  <a:srgbClr val="000000"/>
                </a:solidFill>
              </a:rPr>
              <a:t>O</a:t>
            </a:r>
            <a:endParaRPr lang="ru-RU" alt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06919" y="1213580"/>
            <a:ext cx="4995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38859" y="1315791"/>
            <a:ext cx="4574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0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73" y="159992"/>
            <a:ext cx="738743" cy="6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3628" y="159991"/>
            <a:ext cx="4275158" cy="1313867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lvl="0" algn="ctr"/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Mustaqil</a:t>
            </a:r>
            <a:r>
              <a:rPr lang="en-US" sz="2300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ish</a:t>
            </a:r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va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qisqa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reaksiyasini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yozing</a:t>
            </a:r>
            <a:endParaRPr lang="en-US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lvl="0"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26" y="1860919"/>
            <a:ext cx="2452858" cy="12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340342" y="921628"/>
            <a:ext cx="5232264" cy="13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 err="1">
                <a:solidFill>
                  <a:srgbClr val="000000"/>
                </a:solidFill>
              </a:rPr>
              <a:t>NaOH</a:t>
            </a:r>
            <a:r>
              <a:rPr lang="en-US" altLang="ru-RU" sz="1400" b="1" dirty="0">
                <a:solidFill>
                  <a:srgbClr val="000000"/>
                </a:solidFill>
              </a:rPr>
              <a:t> + HNO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3</a:t>
            </a:r>
            <a:r>
              <a:rPr lang="en-US" altLang="ru-RU" sz="1400" b="1" dirty="0">
                <a:solidFill>
                  <a:srgbClr val="000000"/>
                </a:solidFill>
              </a:rPr>
              <a:t>              NaNO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3</a:t>
            </a:r>
            <a:r>
              <a:rPr lang="en-US" altLang="ru-RU" sz="1400" b="1" dirty="0">
                <a:solidFill>
                  <a:srgbClr val="000000"/>
                </a:solidFill>
              </a:rPr>
              <a:t> + H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2</a:t>
            </a:r>
            <a:r>
              <a:rPr lang="en-US" altLang="ru-RU" sz="1400" b="1" dirty="0">
                <a:solidFill>
                  <a:srgbClr val="000000"/>
                </a:solidFill>
              </a:rPr>
              <a:t>O</a:t>
            </a:r>
            <a:endParaRPr lang="ru-RU" alt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000000"/>
                </a:solidFill>
              </a:rPr>
              <a:t>Na</a:t>
            </a:r>
            <a:r>
              <a:rPr lang="en-US" altLang="ru-RU" sz="1400" b="1" baseline="30000" dirty="0">
                <a:solidFill>
                  <a:srgbClr val="000000"/>
                </a:solidFill>
              </a:rPr>
              <a:t>+1</a:t>
            </a:r>
            <a:r>
              <a:rPr lang="en-US" altLang="ru-RU" sz="1400" b="1" dirty="0">
                <a:solidFill>
                  <a:srgbClr val="000000"/>
                </a:solidFill>
              </a:rPr>
              <a:t> + OH</a:t>
            </a:r>
            <a:r>
              <a:rPr lang="en-US" altLang="ru-RU" sz="1400" b="1" baseline="30000" dirty="0">
                <a:solidFill>
                  <a:srgbClr val="000000"/>
                </a:solidFill>
              </a:rPr>
              <a:t>-</a:t>
            </a:r>
            <a:r>
              <a:rPr lang="en-US" altLang="ru-RU" sz="1400" b="1" dirty="0">
                <a:solidFill>
                  <a:srgbClr val="000000"/>
                </a:solidFill>
              </a:rPr>
              <a:t> + H</a:t>
            </a:r>
            <a:r>
              <a:rPr lang="en-US" altLang="ru-RU" sz="1400" b="1" baseline="30000" dirty="0">
                <a:solidFill>
                  <a:srgbClr val="000000"/>
                </a:solidFill>
              </a:rPr>
              <a:t>+1</a:t>
            </a:r>
            <a:r>
              <a:rPr lang="en-US" altLang="ru-RU" sz="1400" b="1" dirty="0">
                <a:solidFill>
                  <a:srgbClr val="000000"/>
                </a:solidFill>
              </a:rPr>
              <a:t> + NO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3</a:t>
            </a:r>
            <a:r>
              <a:rPr lang="en-US" altLang="ru-RU" sz="1400" b="1" baseline="30000" dirty="0">
                <a:solidFill>
                  <a:srgbClr val="000000"/>
                </a:solidFill>
              </a:rPr>
              <a:t>-</a:t>
            </a:r>
            <a:r>
              <a:rPr lang="en-US" altLang="ru-RU" sz="1400" b="1" dirty="0">
                <a:solidFill>
                  <a:srgbClr val="000000"/>
                </a:solidFill>
              </a:rPr>
              <a:t>           Na</a:t>
            </a:r>
            <a:r>
              <a:rPr lang="en-US" altLang="ru-RU" sz="1400" b="1" baseline="30000" dirty="0">
                <a:solidFill>
                  <a:srgbClr val="000000"/>
                </a:solidFill>
              </a:rPr>
              <a:t>+</a:t>
            </a:r>
            <a:r>
              <a:rPr lang="en-US" altLang="ru-RU" sz="1400" b="1" dirty="0">
                <a:solidFill>
                  <a:srgbClr val="000000"/>
                </a:solidFill>
              </a:rPr>
              <a:t> + NO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3</a:t>
            </a:r>
            <a:r>
              <a:rPr lang="en-US" altLang="ru-RU" sz="1400" b="1" baseline="30000" dirty="0">
                <a:solidFill>
                  <a:srgbClr val="000000"/>
                </a:solidFill>
              </a:rPr>
              <a:t>-</a:t>
            </a:r>
            <a:r>
              <a:rPr lang="en-US" altLang="ru-RU" sz="1400" b="1" dirty="0">
                <a:solidFill>
                  <a:srgbClr val="000000"/>
                </a:solidFill>
              </a:rPr>
              <a:t> + H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2</a:t>
            </a:r>
            <a:r>
              <a:rPr lang="en-US" altLang="ru-RU" sz="1400" b="1" dirty="0">
                <a:solidFill>
                  <a:srgbClr val="000000"/>
                </a:solidFill>
              </a:rPr>
              <a:t>O</a:t>
            </a:r>
            <a:endParaRPr lang="ru-RU" alt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000000"/>
                </a:solidFill>
              </a:rPr>
              <a:t>OH</a:t>
            </a:r>
            <a:r>
              <a:rPr lang="en-US" altLang="ru-RU" sz="1400" b="1" baseline="30000" dirty="0">
                <a:solidFill>
                  <a:srgbClr val="000000"/>
                </a:solidFill>
              </a:rPr>
              <a:t>-1</a:t>
            </a:r>
            <a:r>
              <a:rPr lang="en-US" altLang="ru-RU" sz="1400" b="1" dirty="0">
                <a:solidFill>
                  <a:srgbClr val="000000"/>
                </a:solidFill>
              </a:rPr>
              <a:t> + H</a:t>
            </a:r>
            <a:r>
              <a:rPr lang="en-US" altLang="ru-RU" sz="1400" b="1" baseline="30000" dirty="0">
                <a:solidFill>
                  <a:srgbClr val="000000"/>
                </a:solidFill>
              </a:rPr>
              <a:t>+</a:t>
            </a:r>
            <a:r>
              <a:rPr lang="en-US" altLang="ru-RU" sz="1400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          </a:t>
            </a:r>
            <a:r>
              <a:rPr lang="en-US" altLang="ru-RU" sz="1400" b="1" dirty="0">
                <a:solidFill>
                  <a:srgbClr val="000000"/>
                </a:solidFill>
              </a:rPr>
              <a:t>H</a:t>
            </a:r>
            <a:r>
              <a:rPr lang="en-US" altLang="ru-RU" sz="1400" b="1" baseline="-25000" dirty="0">
                <a:solidFill>
                  <a:srgbClr val="000000"/>
                </a:solidFill>
              </a:rPr>
              <a:t>2</a:t>
            </a:r>
            <a:r>
              <a:rPr lang="en-US" altLang="ru-RU" sz="1400" b="1" dirty="0">
                <a:solidFill>
                  <a:srgbClr val="000000"/>
                </a:solidFill>
              </a:rPr>
              <a:t>O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06919" y="1213580"/>
            <a:ext cx="4995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38859" y="1315791"/>
            <a:ext cx="4574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48063" y="1555092"/>
            <a:ext cx="4995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65978" y="2004274"/>
            <a:ext cx="4324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81986" y="1486740"/>
            <a:ext cx="283285" cy="136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155331" y="1486740"/>
            <a:ext cx="283285" cy="136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224239" y="1470967"/>
            <a:ext cx="283285" cy="136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796319" y="1466191"/>
            <a:ext cx="282284" cy="136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324833" y="1926660"/>
            <a:ext cx="4995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81268" y="1656495"/>
            <a:ext cx="517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0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3628" y="159991"/>
            <a:ext cx="4275158" cy="1313867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Mustaqil</a:t>
            </a:r>
            <a:r>
              <a:rPr lang="en-US" sz="2300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/>
                <a:cs typeface="Arial"/>
              </a:rPr>
              <a:t>ish</a:t>
            </a:r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va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qisqa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ionli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reaksiyasini</a:t>
            </a:r>
            <a:r>
              <a:rPr lang="en-US" b="1" dirty="0">
                <a:solidFill>
                  <a:prstClr val="white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/>
                <a:cs typeface="Arial"/>
              </a:rPr>
              <a:t>yozing</a:t>
            </a:r>
            <a:endParaRPr lang="en-US" b="1" dirty="0">
              <a:solidFill>
                <a:prstClr val="white"/>
              </a:solidFill>
              <a:latin typeface="Times New Roman"/>
              <a:cs typeface="Arial"/>
            </a:endParaRPr>
          </a:p>
          <a:p>
            <a:pPr algn="ctr"/>
            <a:endParaRPr lang="en-US" sz="2300" b="1" dirty="0">
              <a:solidFill>
                <a:prstClr val="white"/>
              </a:solidFill>
              <a:latin typeface="Times New Roman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16" y="1826848"/>
            <a:ext cx="2589073" cy="12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69" y="5247"/>
            <a:ext cx="369372" cy="33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008" y="89256"/>
            <a:ext cx="4835364" cy="861774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1774-yili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Jozef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Pristli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tajribalar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o’tkazib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ammoniy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xlorid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kukuni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kalsiy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gidroksidni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aralashtirdi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o’tkir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bo’g’iq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boshladi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Qizdirganda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gazning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ajralib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kuchayadi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J.Pristli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gazni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ixtio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Ammiak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8863" y="1452073"/>
                <a:ext cx="4540458" cy="436703"/>
              </a:xfrm>
              <a:prstGeom prst="rect">
                <a:avLst/>
              </a:prstGeom>
              <a:noFill/>
            </p:spPr>
            <p:txBody>
              <a:bodyPr wrap="square" lIns="51481" tIns="25740" rIns="51481" bIns="257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/>
                            </a:rPr>
                            <m:t>𝑵𝑯</m:t>
                          </m:r>
                        </m:e>
                        <m:sub>
                          <m:r>
                            <a:rPr lang="en-US" sz="2500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sSub>
                        <m:sSubPr>
                          <m:ctrlPr>
                            <a:rPr lang="en-US" sz="25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>
                              <a:latin typeface="Cambria Math"/>
                            </a:rPr>
                            <m:t>𝑪𝒍</m:t>
                          </m:r>
                          <m:r>
                            <a:rPr lang="en-US" sz="2500" b="1" i="1">
                              <a:latin typeface="Cambria Math"/>
                            </a:rPr>
                            <m:t>+</m:t>
                          </m:r>
                          <m:r>
                            <a:rPr lang="en-US" sz="2500" b="1" i="1">
                              <a:latin typeface="Cambria Math"/>
                            </a:rPr>
                            <m:t>𝑪𝒂</m:t>
                          </m:r>
                          <m:r>
                            <a:rPr lang="en-US" sz="2500" b="1" i="1">
                              <a:latin typeface="Cambria Math"/>
                            </a:rPr>
                            <m:t>(</m:t>
                          </m:r>
                          <m:r>
                            <a:rPr lang="en-US" sz="2500" b="1" i="1">
                              <a:latin typeface="Cambria Math"/>
                            </a:rPr>
                            <m:t>𝑶𝑯</m:t>
                          </m:r>
                          <m:r>
                            <a:rPr lang="en-US" sz="2500" b="1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5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500" b="1" i="1">
                          <a:latin typeface="Cambria Math"/>
                        </a:rPr>
                        <m:t>=</m:t>
                      </m:r>
                      <m:r>
                        <a:rPr lang="en-US" sz="2500" b="1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2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68960"/>
                <a:ext cx="7200726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46" y="1997201"/>
            <a:ext cx="2248940" cy="11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40343" y="2028031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0877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82694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064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98558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89322" y="2056575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0720" y="2065588"/>
            <a:ext cx="283285" cy="135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" y="1"/>
            <a:ext cx="5758793" cy="10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41" y="1"/>
            <a:ext cx="369372" cy="33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3192" y="89256"/>
            <a:ext cx="5403200" cy="93152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almashinish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reaksiyalarining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oxirigacha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borish-bormasligini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409" y="1077298"/>
            <a:ext cx="5516392" cy="298204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3" name="Picture 6" descr="ne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28" y="1016394"/>
            <a:ext cx="2663772" cy="19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515</Words>
  <Application>Microsoft Office PowerPoint</Application>
  <PresentationFormat>Произвольный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</cp:revision>
  <dcterms:created xsi:type="dcterms:W3CDTF">2020-04-13T08:05:16Z</dcterms:created>
  <dcterms:modified xsi:type="dcterms:W3CDTF">2020-09-25T17:29:08Z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