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99" r:id="rId5"/>
    <p:sldId id="271" r:id="rId6"/>
    <p:sldId id="288" r:id="rId7"/>
    <p:sldId id="305" r:id="rId8"/>
    <p:sldId id="296" r:id="rId9"/>
    <p:sldId id="297" r:id="rId10"/>
    <p:sldId id="300" r:id="rId11"/>
    <p:sldId id="303" r:id="rId12"/>
    <p:sldId id="304" r:id="rId13"/>
    <p:sldId id="301" r:id="rId14"/>
    <p:sldId id="307" r:id="rId15"/>
    <p:sldId id="302" r:id="rId16"/>
    <p:sldId id="308" r:id="rId17"/>
    <p:sldId id="311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62" y="7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E38628-1236-411D-9FEF-FD28E8519AF9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A76CE6C1-1E73-4BDD-B487-7DA062CAE06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9023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018433-755E-48CD-A2D0-51EC26381201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1247B16B-0928-41B6-B279-A2B5DB595DB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9786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24C88F9-6342-4653-B7BF-05A2BF24DFBF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08C1B561-1207-4BDF-8496-155C6E127FF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501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64DAC7-BFC0-4B32-8E20-5608C2627610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079280FC-159F-4BC3-AB1E-448F525F496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0994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BB82416-DB45-4D18-A075-03A1CC4D51D2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B71E-0224-4B82-A207-68287A84E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1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F0BD7C7-6B75-4D27-AF9B-724EF04E5931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7A63B-F6AF-469B-B518-D109E993A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5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0F1A436-5E44-45BC-804D-986CE68BC26A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E761-5B4B-4102-9AAA-38FAF371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7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EF6063F-C243-4EA6-A5EB-9A1800860ABF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33D4-0F06-4E31-B545-275A3FDE2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8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1890E6-E1E3-4ED4-9C54-DCA5CFEDDF67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4A2FB-0DF3-4339-A004-E93C7E2C8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14C3067-F1DF-4929-BE25-0711412C7875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15676-741E-4BB5-9A14-4B4A04E5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5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5F4D6EE-878E-4BDC-AE1F-30BC42C09CD0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F873-8FF4-4EA8-A7DA-7BC8D4A3B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8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3FECC4-BB78-4887-BF70-BDD8B95D3607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8007E1D3-748A-49B4-888C-FE161430A03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0435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403C280-50D1-4AC3-825C-27CC93C55D0F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E818A-2384-4703-BEFA-4107A876B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763F005-FF6A-4639-8381-C4DA1EAFF2E7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89472-305A-4001-82CA-D7C4EC330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1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7FF0917-00C7-48A9-A453-A70A546764F5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6565-FA23-4078-9C1C-72257134B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9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3628DC2-ABB6-440B-99E7-7D04D3889666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B33A-3A43-4811-B731-6D6FEEA50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3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55AF05-F52E-44AF-8AF3-BB4E602D0222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646E45C8-7FFF-4452-AA46-65F1285F5C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7575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BC69198-12F0-497B-8C7D-7A87E618C5D7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91439DC9-57AB-4C28-A45A-E303DB6EC19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246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AE0C7CE-1072-4078-8185-2D7055351519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492B986F-8458-465E-A8F1-8604EA7BF95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7973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372075-C10C-4E09-A199-8F71CE5CDE4E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E6BF7478-1EEF-467D-83FB-E15DD6C57A2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7717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5D2142-ADCF-4BD0-9163-2B683D24CA78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99D06353-2199-4C98-8316-087539CE629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4869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989306-F49C-4AA7-B61E-241DB122C520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A86B8616-0990-478D-BD26-FC7AAB6EF0D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2572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317D4F2-2C5A-4A95-AE0B-7156D7DFF251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6131A9C3-1917-4C2A-B40E-0336E1F72E0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2380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  <a:endParaRPr lang="ru-RU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  <a:endParaRPr lang="ru-RU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CAE50FD-1E0C-4451-A1F6-94DE9BFC5702}" type="datetimeFigureOut">
              <a:rPr lang="en-US">
                <a:cs typeface="Arial" pitchFamily="34" charset="0"/>
              </a:rPr>
              <a:pPr>
                <a:defRPr/>
              </a:pPr>
              <a:t>9/14/2020</a:t>
            </a:fld>
            <a:endParaRPr lang="en-US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31AC78-F6D3-4C47-8A1E-0E96136D8BD2}" type="slidenum">
              <a:rPr lang="en-US" alt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78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534E83-0A90-47FF-9091-EC42CDF70E68}" type="datetime1">
              <a:rPr lang="ru-RU"/>
              <a:pPr>
                <a:defRPr/>
              </a:pPr>
              <a:t>14.09.2020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A64F06-EE3C-4E18-995A-6BF8F6966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576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0" y="0"/>
            <a:ext cx="9130904" cy="14172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526258" y="2209430"/>
            <a:ext cx="8150198" cy="2268888"/>
          </a:xfrm>
          <a:prstGeom prst="rect">
            <a:avLst/>
          </a:prstGeom>
        </p:spPr>
        <p:txBody>
          <a:bodyPr wrap="square" lIns="0" tIns="29525" rIns="0" bIns="0">
            <a:spAutoFit/>
          </a:bodyPr>
          <a:lstStyle/>
          <a:p>
            <a:pPr marL="38918" algn="ctr" eaLnBrk="0" fontAlgn="base" hangingPunct="0">
              <a:spcBef>
                <a:spcPts val="233"/>
              </a:spcBef>
              <a:spcAft>
                <a:spcPct val="0"/>
              </a:spcAft>
              <a:defRPr/>
            </a:pPr>
            <a:r>
              <a:rPr lang="uz-Latn-UZ" altLang="ru-RU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uz-Latn-UZ" alt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Latn-UZ" alt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ru-RU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918" algn="ctr" eaLnBrk="0" fontAlgn="base" hangingPunct="0">
              <a:spcBef>
                <a:spcPts val="233"/>
              </a:spcBef>
              <a:spcAft>
                <a:spcPct val="0"/>
              </a:spcAft>
              <a:defRPr/>
            </a:pP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8918" algn="ctr" eaLnBrk="0" fontAlgn="base" hangingPunct="0">
              <a:lnSpc>
                <a:spcPts val="4132"/>
              </a:lnSpc>
              <a:spcBef>
                <a:spcPts val="233"/>
              </a:spcBef>
              <a:spcAft>
                <a:spcPct val="0"/>
              </a:spcAft>
              <a:defRPr/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2627784" y="6015"/>
            <a:ext cx="4839913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uz-Cyrl-UZ" sz="80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Kimy</a:t>
            </a:r>
            <a:r>
              <a:rPr lang="en-US" sz="80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uz-Cyrl-UZ" sz="8000" kern="0" spc="21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/>
          </p:cNvPr>
          <p:cNvSpPr/>
          <p:nvPr/>
        </p:nvSpPr>
        <p:spPr>
          <a:xfrm>
            <a:off x="782244" y="438150"/>
            <a:ext cx="180975" cy="3726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7" name="object 12">
            <a:extLst/>
          </p:cNvPr>
          <p:cNvSpPr/>
          <p:nvPr/>
        </p:nvSpPr>
        <p:spPr>
          <a:xfrm>
            <a:off x="873922" y="672703"/>
            <a:ext cx="339329" cy="45124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8" name="object 13">
            <a:extLst/>
          </p:cNvPr>
          <p:cNvSpPr/>
          <p:nvPr/>
        </p:nvSpPr>
        <p:spPr>
          <a:xfrm>
            <a:off x="915591" y="941785"/>
            <a:ext cx="254794" cy="1416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" name="object 14">
            <a:extLst/>
          </p:cNvPr>
          <p:cNvSpPr/>
          <p:nvPr/>
        </p:nvSpPr>
        <p:spPr>
          <a:xfrm>
            <a:off x="526260" y="672703"/>
            <a:ext cx="355997" cy="452438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0" name="object 15">
            <a:extLst/>
          </p:cNvPr>
          <p:cNvSpPr/>
          <p:nvPr/>
        </p:nvSpPr>
        <p:spPr>
          <a:xfrm>
            <a:off x="566739" y="884635"/>
            <a:ext cx="273844" cy="198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411510"/>
            <a:ext cx="1780186" cy="7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43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2012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Kislotali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oksidlar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reaksiyaga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kirishib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kislota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endParaRPr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data:image/png;base64,iVBORw0KGgoAAAANSUhEUgAAA9cAAADlAQMAAABj45ZRAAAACXBIWXMAAC4kAAAuKAGGVNYFAAAABlBMVEUAAAD///+l2Z/dAAAQbUlEQVR4nO3dy27kuHoAYOroJJwAjWGy60Uf8+QJ0tnNwjHnIC+Q/Vmk3yDexUGckmoKGG0C1BvEr5Fdq6AgXnqbnSXUAToBgjQdL5rGsMn8P6kbVSpV2S5XL2IOprsuKn0iRf68SFVN7DdLhrzar/b/Hzv5drYhVBLxbWybc00S+Dtl38BOTOSeRrdWxce1y8SiqAjhNj9S/RvYJZfckiOd+YGdJ5qbWLFgmzw5ip1awxTTNNyEfrQl2/zsge0IbW4CW+E5IC9Q/3o2gAYEJoUNoFzkQpNe/UvnL2LD/0t4GOw8tVIoVoruYAicBvhbJ4e08UTf5AM7skpI+M8/u7dWUh+C8uDUPNtmaMNe+5vEVotSKO6f3UEFYHAeXBw6mB27vWIZB7Zh1nBoe8w/rdwRwuZWx2nSbkX+7lk2re15aCMqUtvUfci35s6WvDkPeMCRgoj4uP6wi+fO5t4ue7vA4xHzoY2H254HfALhEI6kpAkW1CNtQkbsK+tf+xjZpt3dt/ku2/NgsRAsnoEcOsNy3+5gxI46e+n36uDartp85/0cQvGn+Fkov5QkT7HlwM78Xl3Mqe11a3fnwW+FDZNJqLNuL10qd9llYkbsomfPN207tCEgJ5r2TgWm9DdYN6by7XY0tFeNTUfsriw6m+tEMTPoimCHZCwMhfbwfFejtmrtxcCGDjiB4w8gzedWj4ahaVtaX1zb8j03fMOG7btDgqTECvbbRAxNeNsOpm2VeFt3duFafFnXgfbUNrZNhl2RSirYhz/h8AexEklFNmzcVa99KzGwoS8lXFHc3JXF0GY2yX01aZNM7iByycZO3c4gCIiebfoxtbYhH2GZe5tgb+7tQZlTl4ugK5LJA4Buz0bgbpydn7NBvnVj42eY60fCumYG9uB843kYs+d+z952ESmCjw9s2tklCC7eiKCuVdVHb/vzkIR2tNEVgf0VqqUJbTjIeFDmvjgmbd/G8qD+WRcZsHaTZNMWzqaBDcUwH9iG+rED7lMO7Ghgm9AmrgmnIugGl/6osHxD2+0itLHNLstunzgyxliH73XxfIvtxvcssLE/gFrWfDywIYqHNnyQ18NlTFiNsc2HfcmEXdLAxv5A0REbCjO04UWYEsJopA3I2L5d69hid5GyHljLuB+avB25qrFhy9ZOEx3rGIYfSijRzkugR/StI277rG359pFUk8Cu/Eu4i9CGLSCL3oYwq2KY+0oY/2nWzscwnqPBF21f3dnDfgxtQ5J+mbvPE7HLZiX5Bwj6BEuoFHWsxOMGw4g6OPTtjT504cuvFxZdf2BTHtp6YLt0X/mOlpBE0fZ8QSFqkdsmeu6wc9G3tcCXaG3nOLnvbB6sM9354sqjZunBZwVOe5k0Y9K+3R8zJX7jMrTxQ2XPjmA0R5jbQm3Ybj/M/uJy7NqnzaHzxTmRHth1rxDmW4p+XHORVMW1XfZsbENjdk1AYm530HIl+jy0V+15aO0HeK+xMSa7SqKj5nzr07/u2WG+q6F9hX8oqAM4By6d9KW1c9ubG3R2HZLb/gDqT1jX/nOXfd172XXzsf031jgwD4BclzAg0CKw1aidbtbzTXvdPbyxYYKJ501rM2hKBOTerMjXNbS77uC/5I/uI/kl3W33Mru0G+k2qx+kEcQLbIfwf3s8ta373YGrEJ9sPqMuEjl70dhyqz02nm7tP9Pk+0uBA+/OdvFcJUrIvi3QLme9PnThB2LD2NLPbGw3U9Z7bGC3Ke3sEu0MOwPVdUWuLwI7CW02ZvPuYTFiL/tPYD+Q13acCo0gMpGCTlDxbk6E8XwNUNyN17bY+FaTetVuq917zRCqiCEKuyIKtajWS2/buD9WHC1zk0zbV9tt+1uwTyV2RTAPFnV34AbqMDMA0DUIBCJnQ6Xoxg6YtO4e34/YfMLG9FV9hXELRC7b2HjmSqjUuRv19co8GLdgUr0J25gt+k/qxTW++ZqkTXfgamcJvWqZuC4d8+3rOVTCbqzoPtSzR8q8Xx222MOPL9F+B90BdMLQl6MdN4PAgd01rC+fNu1wGVFtfa1nX6ENgRXrAY6Vvc1c0JkHdi+V2eZrKnj2MPJa96w+9Ft8mHJsBjiExYTxSAtoCN2cKDj+egFikO5Gnj1ssW96r0LPB2MAe5O1Ni5NmHYuqEXoaLuZ7r/0n401wu5Ilptv3rqIraAPolAb56q1/fR4NJq1aRWch+uRLdqSGV3ec5+QvxV59CmD8ZMY2GNRvE3hsvFyZIuuLMa6ou5oPxdu8SEs80k7vHTG+dTexwqwV1JrNxwL7cVw+34qr/rPiNjc4uYRtn2UHSQzZl8Ndh6m5eHsZPPF7nDGQnLPvg7s5JH26PGctcezoysKbTGwzRNs3ZXFWJmLbfYlLbm57+yx4LIrqS4+j3QH/dHBMrBnLGXydz/FzYpzGKgfa1c3m+/2c8MD+1JkNI9SmC9xdZ6YRD7B7pKfwoSpH/pFYF8kLCsjGHL8mpUfRMnGPr1/cvPuQepVv7r4G/sHyzL5j+mPM05LwnOas+fYY2nd4XXxN/ZfWp7JZCEvxUK+4Vkx1ok+L+VdwH4I7dheoa1+ECsp0D403e+K7n4JbHiDSgt2slJw6l/CZu3DMh7YGm3t7WVjj7TTQxxGaEPDBjsDu5LQvzV2vZE4rF0P3Ro7skXWs+PAlge269TYf45tDOz3SaUs043tg2z5svYHw2u7hHzL0H7hfJ/PeK/Mi+Z8+w5HvaitLrytLpy9PK59VtsQWyxjAztpt//8AvblCcM2ppQo0L7eZt8c3pan3xMCMfVOo/09b/Od+yWcdvvl4W2YqJI5zJTXrrozbG+1DS3/n384T+zf+hfY4e0/nMZxkQsIOH/M5Iyxpo1dF+qDIW9xZd/eUEvN2ITjmTamz/8hYIKWinzGCDn3SHYt1SXYTEbmTayJHp8yP9v26c7mP8RpXi+cZUupErQreUkidX75ojamz9freqE043cqoeqEFmoWrZROXqjMw9f9Xz8LsBnwmRK0kjphR7DrlCdWop1lWrAj2ymuwYG9yDRn1cNxbWGJsxnaEGSOauu3aBfeLo9qc6W8bdBOj2n/zO56tnm709bJ/iP7nXbl7IyirS532mWy921cu+yMrmsbz/cebUwmxcHsRWtD+77bbavkOp16/7p33XqnXbnYwhZoV/vYWTn1PjWk3cUOm65gVgo2X4BfwbnnO+3l4ALDYIf6fdslTNsmzj+QE6bO+ErNnM2mNrdYz6ftTF/saes4P397Cv12UpaGVWX6F1P22tlssKA/sNVlu4vm+wZbN/6qLyPYSEaa5pKwqUNNT3mm8FrYpA27DG05PQL9BLNUFafnb/hUJf7ulC/0JTGDewaDdK26lZfazt11lcklbEjaJBOrf0ac8QJGWHLq+wqY72apuxmnOntyGXlnMkKAndB8i6045A0HwANbOvt595Ub8RFtJrecbxnPpchy1t6S0NnL3WW+w+aWr2ECvc1er1cabZryoW29/cvTbWYh3xP2faXFtZzRfJs9tgK8p02tK3O1xS7QhvNNm1sbDmjbaIf9xdvLoa0ae2z1ec+UT9sru82GOSArbBXe3/m4VCZ1PRfjb2+1T2hJCxiUEvHk2i5Fne8ttgB7OWZf0iIr8P4NMXYVZq+kT+p6Pr4Dybfk+87S60+FPmXp7Dv+NPqrOZu0NVu7fLOhvXY2dNIrc/JEW5vpfBtajduFs2VCC332VHt2MhlbbLYeP9/MQk0rpM0KGJg91RZsMRHPb4stZc5slqO9KMyT7TNByIR9U2wpc8h3nhQl2JPDjkkbGuiPcgb2b8bt9RabWlqKokK7d1fa49LKror8HS1n498zul5XaovNIK45e+wS0a21H/fy5bs45+Njh+uizNmYvYDRK/X2TyM2s1rgZa39LlUuR1/Nqfw1oyXYn0N7ZZnx9mj7ZriODe32KZcLm1Qy9e4sLmcU76rv2xXsfuHq2mj7Zrh+b3h4Z/mjk7Emyt9FzSy5sUtLrwqwoX3PRmxutbMn53l7ps9N4TU2zPiuChdb1JjtrlLjLWsHsNvUjJGVYMtrF1O329a+iJ0rTrPrBRzBwL56eTu9eBOndKHe8fztW9a9rWP7L+yF7f+5eBOl3xNNRH7a/wosTAHfUDiAG/vdi9nuYUIsseVl3FuvlVKRWOEUnIh/50K/fyHbpwfLlt0zXLqOZfmOyQ9n5A2Xh1zC3rXmUakZLe7kGavUKSE8P0T7foQNPQz+ocSv3vDpdZwD21YatBO0qebZS9W10VQavkI7czY7qk369slRbf2nhhfS2wzG/se05bmzLdrLI9sVDDpX6r1ldGe+Vy74fz6cvYYJbaGjfey5W9NbHs4uXL4Z2Hp3vmFs8ahrlvvYd9b6unY2ZVcu3we2C/nRuMnOTvtj+L2AkaT6iyo77FV+yYuSNPZU+/aj7h22dLdv3PsV1F3XBck7yDc5YytX5nQve+JmIOm+7FH56+g77BJGMXMJ/XdOONOcTvQl3l7a8duFWxvzXdVfk90RWy7OKZEEJlmEgU0mvk5f/W9jT5d7gWtZeg8bU762b2NJTqni6cRazLo846VYwpmcruuFuyt8TxvK8OpW/ZWOJJ36RZtKwrHxpYlMNLkw69/b187akbL8++1brdeaL3mmYMA5stPuFyMeZy+mLoC0qSoM51dLKWeRfp8M3yWiyv0o93F2+jdiD3t9DfbtstKCqosN+4TN0ySH+JDHLrrsa+d7/VjEGi/Xgg1/Kj08WHgxJcnPUW7TWP1u7e9l38cux9cwhltxw6ldrgxjcswuLwSPcsPjnCz8xcF9bLVXB1EK2K9dFmCP5FuwUuPtWoYvJIn16b72fgntOdiWsc1f0zEJq5yN90sluH55WJvjT8x4Ww5tqFzeVgna0hzYhroGcW2Bdu8HbeqkWxt6xPXd3vV8v4T1XHKXb/Pdhl229jXY1aFtarj2tjrdsBdos2Vd5ge3F4bPGENbbtY1BrZA2147mx/ULlaG493E47ZAO+VY5tIePN8FRDSxZHAE7G7D1t5OpEyyl7BLZ2NMrbbYzJZQz6U9eF2bw9iBQ+hEZuOef29zC2WeoX3g9h2Vbyk5ofIi+enDRmyBOr7WZySRSrxEmVv1r5ScxorYVHb3kTQ2+ZMV2LS2ywPnG9Mv+vcwBp7LN3xoRzHacal5LO3BY2pfOhWDVwxdpJKDbUiE8fzA/diOdJueM1GlMxKVyUq5L8QfzbZ478tDLubLXMBw8hvY+JcSZPYrfmRbJeHXSY9qi/DC/lHLfPAjjce0zSDkHNMefq8Tf+yJ4I+mHiMN7uPwtk8TE70XSYakpJ+i5Ji2+0uFR/Cw41MHtV3678D/o6PamB56BfC829keb/t0m387G9/4p/Sb2UdIr/ar/Wq/2q/2q/1qv9qv9qu9w/78De0dl8yPYF99E9tfLl/619RzvuHyVJv516S7YPqML5o8z/Y3JUzcPHBou7kxprH3/ocKDmg/uDKv7NT33w5t627S626IOOiPGjzKtmM/5oBf3/i68eoBbLWHzSf+rYSn21+smtu70rbfqNpm5/Xj59wHP7Dv7cPK5mmSc9X8yuOILbp84w9Fiuc0Q/N/NZPq4NFjSrIAAAAASUVORK5CYII=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83768" y="1707654"/>
                <a:ext cx="532795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𝑪𝑶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0070C0"/>
                    </a:solidFill>
                  </a:rPr>
                  <a:t>+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0070C0"/>
                    </a:solidFill>
                  </a:rPr>
                  <a:t>O=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0070C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ru-RU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707654"/>
                <a:ext cx="5327956" cy="769441"/>
              </a:xfrm>
              <a:prstGeom prst="rect">
                <a:avLst/>
              </a:prstGeom>
              <a:blipFill>
                <a:blip r:embed="rId2"/>
                <a:stretch>
                  <a:fillRect t="-15873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555776" y="3147814"/>
                <a:ext cx="538234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0070C0"/>
                    </a:solidFill>
                  </a:rPr>
                  <a:t>+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0070C0"/>
                    </a:solidFill>
                  </a:rPr>
                  <a:t>O=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0070C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ru-RU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47814"/>
                <a:ext cx="5382344" cy="769441"/>
              </a:xfrm>
              <a:prstGeom prst="rect">
                <a:avLst/>
              </a:prstGeom>
              <a:blipFill>
                <a:blip r:embed="rId3"/>
                <a:stretch>
                  <a:fillRect t="-1574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18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13159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Kislotali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oksidlar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reaksiyaga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kirishib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kislota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endParaRPr sz="3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data:image/png;base64,iVBORw0KGgoAAAANSUhEUgAAA9cAAADlAQMAAABj45ZRAAAACXBIWXMAAC4kAAAuKAGGVNYFAAAABlBMVEUAAAD///+l2Z/dAAAQbUlEQVR4nO3dy27kuHoAYOroJJwAjWGy60Uf8+QJ0tnNwjHnIC+Q/Vmk3yDexUGckmoKGG0C1BvEr5Fdq6AgXnqbnSXUAToBgjQdL5rGsMn8P6kbVSpV2S5XL2IOprsuKn0iRf68SFVN7DdLhrzar/b/Hzv5drYhVBLxbWybc00S+Dtl38BOTOSeRrdWxce1y8SiqAjhNj9S/RvYJZfckiOd+YGdJ5qbWLFgmzw5ip1awxTTNNyEfrQl2/zsge0IbW4CW+E5IC9Q/3o2gAYEJoUNoFzkQpNe/UvnL2LD/0t4GOw8tVIoVoruYAicBvhbJ4e08UTf5AM7skpI+M8/u7dWUh+C8uDUPNtmaMNe+5vEVotSKO6f3UEFYHAeXBw6mB27vWIZB7Zh1nBoe8w/rdwRwuZWx2nSbkX+7lk2re15aCMqUtvUfci35s6WvDkPeMCRgoj4uP6wi+fO5t4ue7vA4xHzoY2H254HfALhEI6kpAkW1CNtQkbsK+tf+xjZpt3dt/ku2/NgsRAsnoEcOsNy3+5gxI46e+n36uDartp85/0cQvGn+Fkov5QkT7HlwM78Xl3Mqe11a3fnwW+FDZNJqLNuL10qd9llYkbsomfPN207tCEgJ5r2TgWm9DdYN6by7XY0tFeNTUfsriw6m+tEMTPoimCHZCwMhfbwfFejtmrtxcCGDjiB4w8gzedWj4ahaVtaX1zb8j03fMOG7btDgqTECvbbRAxNeNsOpm2VeFt3duFafFnXgfbUNrZNhl2RSirYhz/h8AexEklFNmzcVa99KzGwoS8lXFHc3JXF0GY2yX01aZNM7iByycZO3c4gCIiebfoxtbYhH2GZe5tgb+7tQZlTl4ugK5LJA4Buz0bgbpydn7NBvnVj42eY60fCumYG9uB843kYs+d+z952ESmCjw9s2tklCC7eiKCuVdVHb/vzkIR2tNEVgf0VqqUJbTjIeFDmvjgmbd/G8qD+WRcZsHaTZNMWzqaBDcUwH9iG+rED7lMO7Ghgm9AmrgmnIugGl/6osHxD2+0itLHNLstunzgyxliH73XxfIvtxvcssLE/gFrWfDywIYqHNnyQ18NlTFiNsc2HfcmEXdLAxv5A0REbCjO04UWYEsJopA3I2L5d69hid5GyHljLuB+avB25qrFhy9ZOEx3rGIYfSijRzkugR/StI277rG359pFUk8Cu/Eu4i9CGLSCL3oYwq2KY+0oY/2nWzscwnqPBF21f3dnDfgxtQ5J+mbvPE7HLZiX5Bwj6BEuoFHWsxOMGw4g6OPTtjT504cuvFxZdf2BTHtp6YLt0X/mOlpBE0fZ8QSFqkdsmeu6wc9G3tcCXaG3nOLnvbB6sM9354sqjZunBZwVOe5k0Y9K+3R8zJX7jMrTxQ2XPjmA0R5jbQm3Ybj/M/uJy7NqnzaHzxTmRHth1rxDmW4p+XHORVMW1XfZsbENjdk1AYm530HIl+jy0V+15aO0HeK+xMSa7SqKj5nzr07/u2WG+q6F9hX8oqAM4By6d9KW1c9ubG3R2HZLb/gDqT1jX/nOXfd172XXzsf031jgwD4BclzAg0CKw1aidbtbzTXvdPbyxYYKJ501rM2hKBOTerMjXNbS77uC/5I/uI/kl3W33Mru0G+k2qx+kEcQLbIfwf3s8ta373YGrEJ9sPqMuEjl70dhyqz02nm7tP9Pk+0uBA+/OdvFcJUrIvi3QLme9PnThB2LD2NLPbGw3U9Z7bGC3Ke3sEu0MOwPVdUWuLwI7CW02ZvPuYTFiL/tPYD+Q13acCo0gMpGCTlDxbk6E8XwNUNyN17bY+FaTetVuq917zRCqiCEKuyIKtajWS2/buD9WHC1zk0zbV9tt+1uwTyV2RTAPFnV34AbqMDMA0DUIBCJnQ6Xoxg6YtO4e34/YfMLG9FV9hXELRC7b2HjmSqjUuRv19co8GLdgUr0J25gt+k/qxTW++ZqkTXfgamcJvWqZuC4d8+3rOVTCbqzoPtSzR8q8Xx222MOPL9F+B90BdMLQl6MdN4PAgd01rC+fNu1wGVFtfa1nX6ENgRXrAY6Vvc1c0JkHdi+V2eZrKnj2MPJa96w+9Ft8mHJsBjiExYTxSAtoCN2cKDj+egFikO5Gnj1ssW96r0LPB2MAe5O1Ni5NmHYuqEXoaLuZ7r/0n401wu5Ilptv3rqIraAPolAb56q1/fR4NJq1aRWch+uRLdqSGV3ec5+QvxV59CmD8ZMY2GNRvE3hsvFyZIuuLMa6ou5oPxdu8SEs80k7vHTG+dTexwqwV1JrNxwL7cVw+34qr/rPiNjc4uYRtn2UHSQzZl8Ndh6m5eHsZPPF7nDGQnLPvg7s5JH26PGctcezoysKbTGwzRNs3ZXFWJmLbfYlLbm57+yx4LIrqS4+j3QH/dHBMrBnLGXydz/FzYpzGKgfa1c3m+/2c8MD+1JkNI9SmC9xdZ6YRD7B7pKfwoSpH/pFYF8kLCsjGHL8mpUfRMnGPr1/cvPuQepVv7r4G/sHyzL5j+mPM05LwnOas+fYY2nd4XXxN/ZfWp7JZCEvxUK+4Vkx1ok+L+VdwH4I7dheoa1+ECsp0D403e+K7n4JbHiDSgt2slJw6l/CZu3DMh7YGm3t7WVjj7TTQxxGaEPDBjsDu5LQvzV2vZE4rF0P3Ro7skXWs+PAlge269TYf45tDOz3SaUs043tg2z5svYHw2u7hHzL0H7hfJ/PeK/Mi+Z8+w5HvaitLrytLpy9PK59VtsQWyxjAztpt//8AvblCcM2ppQo0L7eZt8c3pan3xMCMfVOo/09b/Od+yWcdvvl4W2YqJI5zJTXrrozbG+1DS3/n384T+zf+hfY4e0/nMZxkQsIOH/M5Iyxpo1dF+qDIW9xZd/eUEvN2ITjmTamz/8hYIKWinzGCDn3SHYt1SXYTEbmTayJHp8yP9v26c7mP8RpXi+cZUupErQreUkidX75ojamz9freqE043cqoeqEFmoWrZROXqjMw9f9Xz8LsBnwmRK0kjphR7DrlCdWop1lWrAj2ymuwYG9yDRn1cNxbWGJsxnaEGSOauu3aBfeLo9qc6W8bdBOj2n/zO56tnm709bJ/iP7nXbl7IyirS532mWy921cu+yMrmsbz/cebUwmxcHsRWtD+77bbavkOp16/7p33XqnXbnYwhZoV/vYWTn1PjWk3cUOm65gVgo2X4BfwbnnO+3l4ALDYIf6fdslTNsmzj+QE6bO+ErNnM2mNrdYz6ftTF/saes4P397Cv12UpaGVWX6F1P22tlssKA/sNVlu4vm+wZbN/6qLyPYSEaa5pKwqUNNT3mm8FrYpA27DG05PQL9BLNUFafnb/hUJf7ulC/0JTGDewaDdK26lZfazt11lcklbEjaJBOrf0ac8QJGWHLq+wqY72apuxmnOntyGXlnMkKAndB8i6045A0HwANbOvt595Ub8RFtJrecbxnPpchy1t6S0NnL3WW+w+aWr2ECvc1er1cabZryoW29/cvTbWYh3xP2faXFtZzRfJs9tgK8p02tK3O1xS7QhvNNm1sbDmjbaIf9xdvLoa0ae2z1ec+UT9sru82GOSArbBXe3/m4VCZ1PRfjb2+1T2hJCxiUEvHk2i5Fne8ttgB7OWZf0iIr8P4NMXYVZq+kT+p6Pr4Dybfk+87S60+FPmXp7Dv+NPqrOZu0NVu7fLOhvXY2dNIrc/JEW5vpfBtajduFs2VCC332VHt2MhlbbLYeP9/MQk0rpM0KGJg91RZsMRHPb4stZc5slqO9KMyT7TNByIR9U2wpc8h3nhQl2JPDjkkbGuiPcgb2b8bt9RabWlqKokK7d1fa49LKror8HS1n498zul5XaovNIK45e+wS0a21H/fy5bs45+Njh+uizNmYvYDRK/X2TyM2s1rgZa39LlUuR1/Nqfw1oyXYn0N7ZZnx9mj7ZriODe32KZcLm1Qy9e4sLmcU76rv2xXsfuHq2mj7Zrh+b3h4Z/mjk7Emyt9FzSy5sUtLrwqwoX3PRmxutbMn53l7ps9N4TU2zPiuChdb1JjtrlLjLWsHsNvUjJGVYMtrF1O329a+iJ0rTrPrBRzBwL56eTu9eBOndKHe8fztW9a9rWP7L+yF7f+5eBOl3xNNRH7a/wosTAHfUDiAG/vdi9nuYUIsseVl3FuvlVKRWOEUnIh/50K/fyHbpwfLlt0zXLqOZfmOyQ9n5A2Xh1zC3rXmUakZLe7kGavUKSE8P0T7foQNPQz+ocSv3vDpdZwD21YatBO0qebZS9W10VQavkI7czY7qk369slRbf2nhhfS2wzG/se05bmzLdrLI9sVDDpX6r1ldGe+Vy74fz6cvYYJbaGjfey5W9NbHs4uXL4Z2Hp3vmFs8ahrlvvYd9b6unY2ZVcu3we2C/nRuMnOTvtj+L2AkaT6iyo77FV+yYuSNPZU+/aj7h22dLdv3PsV1F3XBck7yDc5YytX5nQve+JmIOm+7FH56+g77BJGMXMJ/XdOONOcTvQl3l7a8duFWxvzXdVfk90RWy7OKZEEJlmEgU0mvk5f/W9jT5d7gWtZeg8bU762b2NJTqni6cRazLo846VYwpmcruuFuyt8TxvK8OpW/ZWOJJ36RZtKwrHxpYlMNLkw69/b187akbL8++1brdeaL3mmYMA5stPuFyMeZy+mLoC0qSoM51dLKWeRfp8M3yWiyv0o93F2+jdiD3t9DfbtstKCqosN+4TN0ySH+JDHLrrsa+d7/VjEGi/Xgg1/Kj08WHgxJcnPUW7TWP1u7e9l38cux9cwhltxw6ldrgxjcswuLwSPcsPjnCz8xcF9bLVXB1EK2K9dFmCP5FuwUuPtWoYvJIn16b72fgntOdiWsc1f0zEJq5yN90sluH55WJvjT8x4Ww5tqFzeVgna0hzYhroGcW2Bdu8HbeqkWxt6xPXd3vV8v4T1XHKXb/Pdhl229jXY1aFtarj2tjrdsBdos2Vd5ge3F4bPGENbbtY1BrZA2147mx/ULlaG493E47ZAO+VY5tIePN8FRDSxZHAE7G7D1t5OpEyyl7BLZ2NMrbbYzJZQz6U9eF2bw9iBQ+hEZuOef29zC2WeoX3g9h2Vbyk5ofIi+enDRmyBOr7WZySRSrxEmVv1r5ScxorYVHb3kTQ2+ZMV2LS2ywPnG9Mv+vcwBp7LN3xoRzHacal5LO3BY2pfOhWDVwxdpJKDbUiE8fzA/diOdJueM1GlMxKVyUq5L8QfzbZ478tDLubLXMBw8hvY+JcSZPYrfmRbJeHXSY9qi/DC/lHLfPAjjce0zSDkHNMefq8Tf+yJ4I+mHiMN7uPwtk8TE70XSYakpJ+i5Ji2+0uFR/Cw41MHtV3678D/o6PamB56BfC829keb/t0m387G9/4p/Sb2UdIr/ar/Wq/2q/2q/1qv9qv9qu9w/78De0dl8yPYF99E9tfLl/619RzvuHyVJv516S7YPqML5o8z/Y3JUzcPHBou7kxprH3/ocKDmg/uDKv7NT33w5t627S626IOOiPGjzKtmM/5oBf3/i68eoBbLWHzSf+rYSn21+smtu70rbfqNpm5/Xj59wHP7Dv7cPK5mmSc9X8yuOILbp84w9Fiuc0Q/N/NZPq4NFjSrIAAAAASUVORK5CYII=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36466" y="1761660"/>
                <a:ext cx="532795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𝑪𝑶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0070C0"/>
                    </a:solidFill>
                  </a:rPr>
                  <a:t>+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0070C0"/>
                    </a:solidFill>
                  </a:rPr>
                  <a:t>O=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𝑪𝑶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endParaRPr lang="ru-RU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466" y="2348880"/>
                <a:ext cx="5327956" cy="769441"/>
              </a:xfrm>
              <a:prstGeom prst="rect">
                <a:avLst/>
              </a:prstGeom>
              <a:blipFill rotWithShape="1">
                <a:blip r:embed="rId6"/>
                <a:stretch>
                  <a:fillRect t="-1574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75656" y="3183455"/>
                <a:ext cx="538234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0070C0"/>
                    </a:solidFill>
                  </a:rPr>
                  <a:t>+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0070C0"/>
                    </a:solidFill>
                  </a:rPr>
                  <a:t>O=</a:t>
                </a:r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4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</m:oMath>
                </a14:m>
                <a:endParaRPr lang="ru-RU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244606"/>
                <a:ext cx="5382344" cy="769441"/>
              </a:xfrm>
              <a:prstGeom prst="rect">
                <a:avLst/>
              </a:prstGeom>
              <a:blipFill rotWithShape="1">
                <a:blip r:embed="rId7"/>
                <a:stretch>
                  <a:fillRect t="-1574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87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-72424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tarqalgan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magniyning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78.6%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izotopi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10.1%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11.3 %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izotopi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Magniyning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atom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707654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izotoplar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deb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olinib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izotoplar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og‘irliklari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hisoblab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 (</a:t>
            </a:r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∙ 0,786 + 25 ∙ 0,101 + 26 ∙ 0,113 = 18,864 + 2,525 + 2,938 = 24,327 </a:t>
            </a:r>
            <a:endParaRPr lang="en-US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24,327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3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35496" y="5147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z-Latn-UZ" sz="3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Tarkibida 16.08 % metall va 4.20 %  C, 6.99 % H, 72.73 % kislorod bor modda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formulasini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toping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3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4,2           </a:t>
            </a:r>
            <a:r>
              <a:rPr lang="pl-PL" sz="3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6,99 	72,73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3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 </a:t>
            </a:r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3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= 1 ta C + 20 ta H</a:t>
            </a:r>
            <a:r>
              <a:rPr lang="pl-PL" sz="16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+ 13 ta O</a:t>
            </a:r>
            <a:r>
              <a:rPr lang="pl-PL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= 12 + 20 + 208 = 240g                 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      240 gr   -------  83,92 %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       x --------   16,08 %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		       46 gr  ya’ni 2 ta    Na dan iborat       </a:t>
            </a: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CO3×10H2O</a:t>
            </a: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83918"/>
            <a:ext cx="827584" cy="74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30"/>
          <a:stretch/>
        </p:blipFill>
        <p:spPr bwMode="auto">
          <a:xfrm>
            <a:off x="-34740" y="1923678"/>
            <a:ext cx="5870221" cy="9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36354"/>
            <a:ext cx="12033492" cy="31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824405" y="2283718"/>
            <a:ext cx="331236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kichik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bo‘ladi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9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5687" y="-5913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g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g CuSO4 . 5 H2O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ertishda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eritmadagi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tuzning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ulushini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(%)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629420" y="1810004"/>
                <a:ext cx="8485797" cy="2991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2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Mr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(CuSO4 ∙ 5H2O) = 160 + 90 = 250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250 g CuSO4 ∙ 5H2O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---------------160 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 CuSO4 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endParaRPr lang="en-US" sz="2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50 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 CuSO4 ∙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5H2O        ---------------x 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32 g CuSO4 </a:t>
                </a:r>
                <a:endParaRPr lang="en-US" sz="2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2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ritma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 = 150 + 50 = 200 g </a:t>
                </a:r>
                <a:endParaRPr lang="en-US" sz="2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l-GR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ω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32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200</m:t>
                        </m:r>
                      </m:den>
                    </m:f>
                  </m:oMath>
                </a14:m>
                <a:r>
                  <a:rPr lang="el-GR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 100% = 16%</a:t>
                </a:r>
                <a:endParaRPr lang="ru-RU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20" y="1810004"/>
                <a:ext cx="8485797" cy="2991716"/>
              </a:xfrm>
              <a:prstGeom prst="rect">
                <a:avLst/>
              </a:prstGeom>
              <a:blipFill>
                <a:blip r:embed="rId2"/>
                <a:stretch>
                  <a:fillRect l="-718" t="-1018" b="-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08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6971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en-US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png;base64,iVBORw0KGgoAAAANSUhEUgAAA9cAAADlAQMAAABj45ZRAAAACXBIWXMAAC4kAAAuKAGGVNYFAAAABlBMVEUAAAD///+l2Z/dAAAQbUlEQVR4nO3dy27kuHoAYOroJJwAjWGy60Uf8+QJ0tnNwjHnIC+Q/Vmk3yDexUGckmoKGG0C1BvEr5Fdq6AgXnqbnSXUAToBgjQdL5rGsMn8P6kbVSpV2S5XL2IOprsuKn0iRf68SFVN7DdLhrzar/b/Hzv5drYhVBLxbWybc00S+Dtl38BOTOSeRrdWxce1y8SiqAjhNj9S/RvYJZfckiOd+YGdJ5qbWLFgmzw5ip1awxTTNNyEfrQl2/zsge0IbW4CW+E5IC9Q/3o2gAYEJoUNoFzkQpNe/UvnL2LD/0t4GOw8tVIoVoruYAicBvhbJ4e08UTf5AM7skpI+M8/u7dWUh+C8uDUPNtmaMNe+5vEVotSKO6f3UEFYHAeXBw6mB27vWIZB7Zh1nBoe8w/rdwRwuZWx2nSbkX+7lk2re15aCMqUtvUfci35s6WvDkPeMCRgoj4uP6wi+fO5t4ue7vA4xHzoY2H254HfALhEI6kpAkW1CNtQkbsK+tf+xjZpt3dt/ku2/NgsRAsnoEcOsNy3+5gxI46e+n36uDartp85/0cQvGn+Fkov5QkT7HlwM78Xl3Mqe11a3fnwW+FDZNJqLNuL10qd9llYkbsomfPN207tCEgJ5r2TgWm9DdYN6by7XY0tFeNTUfsriw6m+tEMTPoimCHZCwMhfbwfFejtmrtxcCGDjiB4w8gzedWj4ahaVtaX1zb8j03fMOG7btDgqTECvbbRAxNeNsOpm2VeFt3duFafFnXgfbUNrZNhl2RSirYhz/h8AexEklFNmzcVa99KzGwoS8lXFHc3JXF0GY2yX01aZNM7iByycZO3c4gCIiebfoxtbYhH2GZe5tgb+7tQZlTl4ugK5LJA4Buz0bgbpydn7NBvnVj42eY60fCumYG9uB843kYs+d+z952ESmCjw9s2tklCC7eiKCuVdVHb/vzkIR2tNEVgf0VqqUJbTjIeFDmvjgmbd/G8qD+WRcZsHaTZNMWzqaBDcUwH9iG+rED7lMO7Ghgm9AmrgmnIugGl/6osHxD2+0itLHNLstunzgyxliH73XxfIvtxvcssLE/gFrWfDywIYqHNnyQ18NlTFiNsc2HfcmEXdLAxv5A0REbCjO04UWYEsJopA3I2L5d69hid5GyHljLuB+avB25qrFhy9ZOEx3rGIYfSijRzkugR/StI277rG359pFUk8Cu/Eu4i9CGLSCL3oYwq2KY+0oY/2nWzscwnqPBF21f3dnDfgxtQ5J+mbvPE7HLZiX5Bwj6BEuoFHWsxOMGw4g6OPTtjT504cuvFxZdf2BTHtp6YLt0X/mOlpBE0fZ8QSFqkdsmeu6wc9G3tcCXaG3nOLnvbB6sM9354sqjZunBZwVOe5k0Y9K+3R8zJX7jMrTxQ2XPjmA0R5jbQm3Ybj/M/uJy7NqnzaHzxTmRHth1rxDmW4p+XHORVMW1XfZsbENjdk1AYm530HIl+jy0V+15aO0HeK+xMSa7SqKj5nzr07/u2WG+q6F9hX8oqAM4By6d9KW1c9ubG3R2HZLb/gDqT1jX/nOXfd172XXzsf031jgwD4BclzAg0CKw1aidbtbzTXvdPbyxYYKJ501rM2hKBOTerMjXNbS77uC/5I/uI/kl3W33Mru0G+k2qx+kEcQLbIfwf3s8ta373YGrEJ9sPqMuEjl70dhyqz02nm7tP9Pk+0uBA+/OdvFcJUrIvi3QLme9PnThB2LD2NLPbGw3U9Z7bGC3Ke3sEu0MOwPVdUWuLwI7CW02ZvPuYTFiL/tPYD+Q13acCo0gMpGCTlDxbk6E8XwNUNyN17bY+FaTetVuq917zRCqiCEKuyIKtajWS2/buD9WHC1zk0zbV9tt+1uwTyV2RTAPFnV34AbqMDMA0DUIBCJnQ6Xoxg6YtO4e34/YfMLG9FV9hXELRC7b2HjmSqjUuRv19co8GLdgUr0J25gt+k/qxTW++ZqkTXfgamcJvWqZuC4d8+3rOVTCbqzoPtSzR8q8Xx222MOPL9F+B90BdMLQl6MdN4PAgd01rC+fNu1wGVFtfa1nX6ENgRXrAY6Vvc1c0JkHdi+V2eZrKnj2MPJa96w+9Ft8mHJsBjiExYTxSAtoCN2cKDj+egFikO5Gnj1ssW96r0LPB2MAe5O1Ni5NmHYuqEXoaLuZ7r/0n401wu5Ilptv3rqIraAPolAb56q1/fR4NJq1aRWch+uRLdqSGV3ec5+QvxV59CmD8ZMY2GNRvE3hsvFyZIuuLMa6ou5oPxdu8SEs80k7vHTG+dTexwqwV1JrNxwL7cVw+34qr/rPiNjc4uYRtn2UHSQzZl8Ndh6m5eHsZPPF7nDGQnLPvg7s5JH26PGctcezoysKbTGwzRNs3ZXFWJmLbfYlLbm57+yx4LIrqS4+j3QH/dHBMrBnLGXydz/FzYpzGKgfa1c3m+/2c8MD+1JkNI9SmC9xdZ6YRD7B7pKfwoSpH/pFYF8kLCsjGHL8mpUfRMnGPr1/cvPuQepVv7r4G/sHyzL5j+mPM05LwnOas+fYY2nd4XXxN/ZfWp7JZCEvxUK+4Vkx1ok+L+VdwH4I7dheoa1+ECsp0D403e+K7n4JbHiDSgt2slJw6l/CZu3DMh7YGm3t7WVjj7TTQxxGaEPDBjsDu5LQvzV2vZE4rF0P3Ro7skXWs+PAlge269TYf45tDOz3SaUs043tg2z5svYHw2u7hHzL0H7hfJ/PeK/Mi+Z8+w5HvaitLrytLpy9PK59VtsQWyxjAztpt//8AvblCcM2ppQo0L7eZt8c3pan3xMCMfVOo/09b/Od+yWcdvvl4W2YqJI5zJTXrrozbG+1DS3/n384T+zf+hfY4e0/nMZxkQsIOH/M5Iyxpo1dF+qDIW9xZd/eUEvN2ITjmTamz/8hYIKWinzGCDn3SHYt1SXYTEbmTayJHp8yP9v26c7mP8RpXi+cZUupErQreUkidX75ojamz9freqE043cqoeqEFmoWrZROXqjMw9f9Xz8LsBnwmRK0kjphR7DrlCdWop1lWrAj2ymuwYG9yDRn1cNxbWGJsxnaEGSOauu3aBfeLo9qc6W8bdBOj2n/zO56tnm709bJ/iP7nXbl7IyirS532mWy921cu+yMrmsbz/cebUwmxcHsRWtD+77bbavkOp16/7p33XqnXbnYwhZoV/vYWTn1PjWk3cUOm65gVgo2X4BfwbnnO+3l4ALDYIf6fdslTNsmzj+QE6bO+ErNnM2mNrdYz6ftTF/saes4P397Cv12UpaGVWX6F1P22tlssKA/sNVlu4vm+wZbN/6qLyPYSEaa5pKwqUNNT3mm8FrYpA27DG05PQL9BLNUFafnb/hUJf7ulC/0JTGDewaDdK26lZfazt11lcklbEjaJBOrf0ac8QJGWHLq+wqY72apuxmnOntyGXlnMkKAndB8i6045A0HwANbOvt595Ub8RFtJrecbxnPpchy1t6S0NnL3WW+w+aWr2ECvc1er1cabZryoW29/cvTbWYh3xP2faXFtZzRfJs9tgK8p02tK3O1xS7QhvNNm1sbDmjbaIf9xdvLoa0ae2z1ec+UT9sru82GOSArbBXe3/m4VCZ1PRfjb2+1T2hJCxiUEvHk2i5Fne8ttgB7OWZf0iIr8P4NMXYVZq+kT+p6Pr4Dybfk+87S60+FPmXp7Dv+NPqrOZu0NVu7fLOhvXY2dNIrc/JEW5vpfBtajduFs2VCC332VHt2MhlbbLYeP9/MQk0rpM0KGJg91RZsMRHPb4stZc5slqO9KMyT7TNByIR9U2wpc8h3nhQl2JPDjkkbGuiPcgb2b8bt9RabWlqKokK7d1fa49LKror8HS1n498zul5XaovNIK45e+wS0a21H/fy5bs45+Njh+uizNmYvYDRK/X2TyM2s1rgZa39LlUuR1/Nqfw1oyXYn0N7ZZnx9mj7ZriODe32KZcLm1Qy9e4sLmcU76rv2xXsfuHq2mj7Zrh+b3h4Z/mjk7Emyt9FzSy5sUtLrwqwoX3PRmxutbMn53l7ps9N4TU2zPiuChdb1JjtrlLjLWsHsNvUjJGVYMtrF1O329a+iJ0rTrPrBRzBwL56eTu9eBOndKHe8fztW9a9rWP7L+yF7f+5eBOl3xNNRH7a/wosTAHfUDiAG/vdi9nuYUIsseVl3FuvlVKRWOEUnIh/50K/fyHbpwfLlt0zXLqOZfmOyQ9n5A2Xh1zC3rXmUakZLe7kGavUKSE8P0T7foQNPQz+ocSv3vDpdZwD21YatBO0qebZS9W10VQavkI7czY7qk369slRbf2nhhfS2wzG/se05bmzLdrLI9sVDDpX6r1ldGe+Vy74fz6cvYYJbaGjfey5W9NbHs4uXL4Z2Hp3vmFs8ahrlvvYd9b6unY2ZVcu3we2C/nRuMnOTvtj+L2AkaT6iyo77FV+yYuSNPZU+/aj7h22dLdv3PsV1F3XBck7yDc5YytX5nQve+JmIOm+7FH56+g77BJGMXMJ/XdOONOcTvQl3l7a8duFWxvzXdVfk90RWy7OKZEEJlmEgU0mvk5f/W9jT5d7gWtZeg8bU762b2NJTqni6cRazLo846VYwpmcruuFuyt8TxvK8OpW/ZWOJJ36RZtKwrHxpYlMNLkw69/b187akbL8++1brdeaL3mmYMA5stPuFyMeZy+mLoC0qSoM51dLKWeRfp8M3yWiyv0o93F2+jdiD3t9DfbtstKCqosN+4TN0ySH+JDHLrrsa+d7/VjEGi/Xgg1/Kj08WHgxJcnPUW7TWP1u7e9l38cux9cwhltxw6ldrgxjcswuLwSPcsPjnCz8xcF9bLVXB1EK2K9dFmCP5FuwUuPtWoYvJIn16b72fgntOdiWsc1f0zEJq5yN90sluH55WJvjT8x4Ww5tqFzeVgna0hzYhroGcW2Bdu8HbeqkWxt6xPXd3vV8v4T1XHKXb/Pdhl229jXY1aFtarj2tjrdsBdos2Vd5ge3F4bPGENbbtY1BrZA2147mx/ULlaG493E47ZAO+VY5tIePN8FRDSxZHAE7G7D1t5OpEyyl7BLZ2NMrbbYzJZQz6U9eF2bw9iBQ+hEZuOef29zC2WeoX3g9h2Vbyk5ofIi+enDRmyBOr7WZySRSrxEmVv1r5ScxorYVHb3kTQ2+ZMV2LS2ywPnG9Mv+vcwBp7LN3xoRzHacal5LO3BY2pfOhWDVwxdpJKDbUiE8fzA/diOdJueM1GlMxKVyUq5L8QfzbZ478tDLubLXMBw8hvY+JcSZPYrfmRbJeHXSY9qi/DC/lHLfPAjjce0zSDkHNMefq8Tf+yJ4I+mHiMN7uPwtk8TE70XSYakpJ+i5Ji2+0uFR/Cw41MHtV3678D/o6PamB56BfC829keb/t0m387G9/4p/Sb2UdIr/ar/Wq/2q/2q/1qv9qv9qu9w/78De0dl8yPYF99E9tfLl/619RzvuHyVJv516S7YPqML5o8z/Y3JUzcPHBou7kxprH3/ocKDmg/uDKv7NT33w5t627S626IOOiPGjzKtmM/5oBf3/i68eoBbLWHzSf+rYSn21+smtu70rbfqNpm5/Xj59wHP7Dv7cPK5mmSc9X8yuOILbp84w9Fiuc0Q/N/NZPq4NFjSrIAAAAASUVORK5CYII=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915566"/>
            <a:ext cx="7200800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1.Tarkibida   Mn-6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,8%,   O-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    H-2,22 %  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asosning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S-50%,  O-50%  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oksidning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3.Mn-49,6%  ,      O-50,4% 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oksidning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12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63082" cy="7715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915566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1.</a:t>
            </a:r>
            <a:r>
              <a:rPr lang="en-US" dirty="0" smtClean="0"/>
              <a:t> </a:t>
            </a:r>
            <a:r>
              <a:rPr lang="en-US" dirty="0" err="1" smtClean="0"/>
              <a:t>Guruhlardan</a:t>
            </a:r>
            <a:r>
              <a:rPr lang="en-US" dirty="0" smtClean="0"/>
              <a:t>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biridagi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suyultirilgan</a:t>
            </a:r>
            <a:r>
              <a:rPr lang="en-US" dirty="0"/>
              <a:t> </a:t>
            </a:r>
            <a:r>
              <a:rPr lang="en-US" dirty="0" err="1"/>
              <a:t>sulfat</a:t>
            </a:r>
            <a:r>
              <a:rPr lang="en-US" dirty="0"/>
              <a:t> </a:t>
            </a:r>
            <a:r>
              <a:rPr lang="en-US" dirty="0" err="1"/>
              <a:t>kislota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reaksiyaga</a:t>
            </a:r>
            <a:r>
              <a:rPr lang="en-US" dirty="0"/>
              <a:t> </a:t>
            </a:r>
            <a:r>
              <a:rPr lang="en-US" dirty="0" err="1" smtClean="0"/>
              <a:t>kirishib</a:t>
            </a:r>
            <a:r>
              <a:rPr lang="en-US" dirty="0" smtClean="0"/>
              <a:t>, </a:t>
            </a:r>
            <a:r>
              <a:rPr lang="en-US" dirty="0" err="1"/>
              <a:t>vodorodni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A) Na, Mg, Fe,	B) Cu, Ca, </a:t>
            </a:r>
            <a:r>
              <a:rPr lang="en-US" dirty="0" smtClean="0"/>
              <a:t>Na     </a:t>
            </a:r>
            <a:r>
              <a:rPr lang="en-US" dirty="0"/>
              <a:t>C) Fe, Zn, </a:t>
            </a:r>
            <a:r>
              <a:rPr lang="en-US" dirty="0" smtClean="0"/>
              <a:t>Hg      </a:t>
            </a:r>
            <a:r>
              <a:rPr lang="en-US" dirty="0"/>
              <a:t>D) S, Ca, Zn.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35572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2.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7,3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xlorid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kislotasi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qancha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mol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kalsiy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oksidi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reaksiyaga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kirishishi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bunda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qancha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tuz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hosil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bo‘ladi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?</a:t>
            </a:r>
            <a:endParaRPr lang="ru-RU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323528" y="3070870"/>
            <a:ext cx="8208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3.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Tabiatda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63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Cu - 75%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64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massalisidan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25%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tarqalgan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. Shu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ma’lumotlardan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foydalanib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o’rtacha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nisbiy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atom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massasini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aniqlang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?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86789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4.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100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eritmada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20 g Na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S0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erigan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eritmani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prosentli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konsentrasiyasi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nechaga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teng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?</a:t>
            </a:r>
            <a:endParaRPr lang="ru-RU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0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>
              <a:spcAft>
                <a:spcPts val="0"/>
              </a:spcAft>
            </a:pP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Metallar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suyultirilgan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sulfat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kislota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bilan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reaksiyaga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kirishib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vodorodni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ajratib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chiqaradi</a:t>
            </a:r>
            <a:endParaRPr lang="ru-RU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ourier New"/>
              <a:cs typeface="Arial" panose="020B0604020202020204" pitchFamily="34" charset="0"/>
            </a:endParaRPr>
          </a:p>
        </p:txBody>
      </p:sp>
      <p:sp>
        <p:nvSpPr>
          <p:cNvPr id="16" name="object 5">
            <a:extLst/>
          </p:cNvPr>
          <p:cNvSpPr/>
          <p:nvPr/>
        </p:nvSpPr>
        <p:spPr>
          <a:xfrm>
            <a:off x="597357" y="1545636"/>
            <a:ext cx="545306" cy="107989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00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object 6">
            <a:extLst/>
          </p:cNvPr>
          <p:cNvSpPr/>
          <p:nvPr/>
        </p:nvSpPr>
        <p:spPr>
          <a:xfrm>
            <a:off x="689970" y="3358449"/>
            <a:ext cx="546497" cy="10787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00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2953"/>
            <a:ext cx="9144000" cy="3179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 algn="just">
              <a:lnSpc>
                <a:spcPct val="113000"/>
              </a:lnSpc>
              <a:spcAft>
                <a:spcPts val="0"/>
              </a:spcAft>
            </a:pPr>
            <a:endParaRPr lang="en-US" sz="1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8100" algn="just">
              <a:lnSpc>
                <a:spcPct val="113000"/>
              </a:lnSpc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8100" algn="just">
              <a:lnSpc>
                <a:spcPct val="113000"/>
              </a:lnSpc>
              <a:spcAft>
                <a:spcPts val="0"/>
              </a:spcAft>
            </a:pPr>
            <a:endParaRPr lang="en-US" sz="1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8100" algn="just">
              <a:lnSpc>
                <a:spcPct val="113000"/>
              </a:lnSpc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8100" algn="just">
              <a:lnSpc>
                <a:spcPct val="113000"/>
              </a:lnSpc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8100" algn="just">
              <a:lnSpc>
                <a:spcPct val="113000"/>
              </a:lnSpc>
              <a:spcAft>
                <a:spcPts val="0"/>
              </a:spcAft>
            </a:pP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Vodorodgacha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chap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tomonda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joylashgan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metallar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uni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kislotalar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eritmalaridan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siqib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chiqaradi</a:t>
            </a:r>
            <a:r>
              <a:rPr lang="uz-Cyrl-UZ" sz="2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5"/>
              </a:lnSpc>
              <a:spcAft>
                <a:spcPts val="0"/>
              </a:spcAft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endParaRPr lang="ru-RU" sz="1600" dirty="0" smtClean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litiy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magniy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oralig‘idagi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metallar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vodorodni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suvdan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odatdagi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haroratda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siqib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chiqaradi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). 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63687" y="-2334112"/>
            <a:ext cx="1216625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3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28263" y="1"/>
            <a:ext cx="9172263" cy="771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3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reaksiya</a:t>
            </a:r>
            <a:r>
              <a:rPr lang="en-US" sz="3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tenglamalarini</a:t>
            </a:r>
            <a:r>
              <a:rPr lang="en-US" sz="3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36466" y="1634528"/>
                <a:ext cx="7672129" cy="3724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Fe+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?</a:t>
                </a:r>
                <a:endParaRPr lang="en-US" sz="4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  <a:p>
                <a:endParaRPr lang="en-US" sz="4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Ca+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?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  <a:p>
                <a:endParaRPr lang="en-US" sz="4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 Zn+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?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  <a:p>
                <a:endParaRPr lang="ru-RU" sz="3600" dirty="0">
                  <a:solidFill>
                    <a:srgbClr val="00000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466" y="1634528"/>
                <a:ext cx="7672129" cy="3724096"/>
              </a:xfrm>
              <a:prstGeom prst="rect">
                <a:avLst/>
              </a:prstGeom>
              <a:blipFill rotWithShape="1">
                <a:blip r:embed="rId6"/>
                <a:stretch>
                  <a:fillRect l="-2862" t="-29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999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36466" y="1634528"/>
                <a:ext cx="7672129" cy="3724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Fe+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Fe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  <m:r>
                      <a:rPr lang="en-US" sz="3600" b="1" i="0" smtClean="0">
                        <a:solidFill>
                          <a:srgbClr val="0070C0"/>
                        </a:solidFill>
                        <a:latin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</m:oMath>
                </a14:m>
                <a:endParaRPr lang="en-US" sz="4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ourier New"/>
                  <a:cs typeface="Times New Roman" panose="02020603050405020304" pitchFamily="18" charset="0"/>
                </a:endParaRPr>
              </a:p>
              <a:p>
                <a:pPr lvl="0"/>
                <a:endParaRPr lang="en-US" sz="4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ourier New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Ca+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Cu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  <m:r>
                      <a:rPr lang="en-US" sz="3600" b="1">
                        <a:solidFill>
                          <a:srgbClr val="0070C0"/>
                        </a:solidFill>
                        <a:latin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</m:oMath>
                </a14:m>
                <a:endParaRPr lang="ru-RU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ourier New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endParaRPr lang="en-US" sz="4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ourier New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 Zn+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36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ourier New"/>
                    <a:cs typeface="Times New Roman" panose="02020603050405020304" pitchFamily="18" charset="0"/>
                  </a:rPr>
                  <a:t>Zn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  <m:r>
                      <a:rPr lang="en-US" sz="3600" b="1">
                        <a:solidFill>
                          <a:srgbClr val="0070C0"/>
                        </a:solidFill>
                        <a:latin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</m:oMath>
                </a14:m>
                <a:endParaRPr lang="ru-RU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ourier New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endParaRPr lang="ru-RU" sz="3600" dirty="0">
                  <a:solidFill>
                    <a:srgbClr val="000000"/>
                  </a:solidFill>
                  <a:effectLst/>
                  <a:latin typeface="Courier New"/>
                  <a:ea typeface="Courier New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466" y="1634528"/>
                <a:ext cx="7672129" cy="3724096"/>
              </a:xfrm>
              <a:prstGeom prst="rect">
                <a:avLst/>
              </a:prstGeom>
              <a:blipFill rotWithShape="1">
                <a:blip r:embed="rId3"/>
                <a:stretch>
                  <a:fillRect l="-2862" t="-29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/>
          <p:nvPr/>
        </p:nvCxnSpPr>
        <p:spPr>
          <a:xfrm flipV="1">
            <a:off x="8172400" y="1851670"/>
            <a:ext cx="1" cy="451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8532441" y="3003799"/>
            <a:ext cx="1" cy="451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8676457" y="4211628"/>
            <a:ext cx="1" cy="451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943" y="2121369"/>
            <a:ext cx="5944115" cy="9007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9132600" cy="9875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195486"/>
            <a:ext cx="7839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9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5687" y="-5913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>
              <a:spcAft>
                <a:spcPts val="0"/>
              </a:spcAft>
            </a:pP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28g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sulfat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kislotasi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bilan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qancha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mol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natriy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oksid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reaksiyaga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kirishishi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mumkin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bunda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qancha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g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tuz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hosil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bo‘ladi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?</a:t>
            </a:r>
            <a:endParaRPr lang="ru-RU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ourier New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82575" y="1779662"/>
                <a:ext cx="879335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4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𝑵𝒂</m:t>
                        </m:r>
                      </m:e>
                      <m:sub>
                        <m:r>
                          <a:rPr lang="en-US" sz="44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4400" b="1" i="1" dirty="0" smtClean="0">
                        <a:solidFill>
                          <a:srgbClr val="0070C0"/>
                        </a:solidFill>
                        <a:latin typeface="Cambria Math"/>
                        <a:ea typeface="Courier New"/>
                        <a:cs typeface="Times New Roman" panose="02020603050405020304" pitchFamily="18" charset="0"/>
                      </a:rPr>
                      <m:t>𝑶</m:t>
                    </m:r>
                  </m:oMath>
                </a14:m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ru-RU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=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b="1" i="1" dirty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𝑵𝒂</m:t>
                        </m:r>
                      </m:e>
                      <m:sub>
                        <m:r>
                          <a:rPr lang="en-US" sz="4000" b="1" i="1" dirty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4000" b="1" i="1" dirty="0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𝑺𝑶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𝟒</m:t>
                        </m:r>
                      </m:sub>
                    </m:sSub>
                    <m:r>
                      <a:rPr lang="en-US" sz="3600" b="1">
                        <a:solidFill>
                          <a:srgbClr val="0070C0"/>
                        </a:solidFill>
                        <a:latin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𝑯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ourier New"/>
                    <a:cs typeface="Arial" panose="020B0604020202020204" pitchFamily="34" charset="0"/>
                  </a:rPr>
                  <a:t>O</a:t>
                </a:r>
                <a:endParaRPr lang="ru-RU" sz="4400" b="1" dirty="0">
                  <a:solidFill>
                    <a:srgbClr val="0070C0"/>
                  </a:solidFill>
                  <a:latin typeface="Arial" panose="020B0604020202020204" pitchFamily="34" charset="0"/>
                  <a:ea typeface="Courier New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575" y="1779662"/>
                <a:ext cx="8793359" cy="769441"/>
              </a:xfrm>
              <a:prstGeom prst="rect">
                <a:avLst/>
              </a:prstGeom>
              <a:blipFill rotWithShape="1">
                <a:blip r:embed="rId3"/>
                <a:stretch>
                  <a:fillRect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87624" y="2787774"/>
                <a:ext cx="1296145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𝑴𝒓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787774"/>
                <a:ext cx="1296145" cy="828560"/>
              </a:xfrm>
              <a:prstGeom prst="rect">
                <a:avLst/>
              </a:prstGeom>
              <a:blipFill rotWithShape="1">
                <a:blip r:embed="rId4"/>
                <a:stretch>
                  <a:fillRect l="-14623" t="-4412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15816" y="2787774"/>
                <a:ext cx="3491790" cy="792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28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98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=0,28 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𝑚𝑜𝑙</m:t>
                    </m:r>
                  </m:oMath>
                </a14:m>
                <a:endParaRPr lang="ru-RU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787774"/>
                <a:ext cx="3491790" cy="792140"/>
              </a:xfrm>
              <a:prstGeom prst="rect">
                <a:avLst/>
              </a:prstGeom>
              <a:blipFill rotWithShape="1">
                <a:blip r:embed="rId5"/>
                <a:stretch>
                  <a:fillRect l="-4363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H="1">
            <a:off x="6192180" y="2863727"/>
            <a:ext cx="72008" cy="109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 rot="10800000" flipV="1">
                <a:off x="6948262" y="2896384"/>
                <a:ext cx="93610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𝑿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6948262" y="2896384"/>
                <a:ext cx="936106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6981" b="-32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0800000" flipV="1">
                <a:off x="7752987" y="2951372"/>
                <a:ext cx="707444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𝟐𝟖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7752987" y="2951372"/>
                <a:ext cx="707444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V="1">
            <a:off x="5364088" y="2427734"/>
            <a:ext cx="1948407" cy="1461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64188" y="2139702"/>
            <a:ext cx="8437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 rot="10800000" flipV="1">
                <a:off x="1187623" y="3524597"/>
                <a:ext cx="705678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3600" b="1" i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3600" b="1" i="0" smtClean="0">
                        <a:solidFill>
                          <a:srgbClr val="0070C0"/>
                        </a:solidFill>
                        <a:latin typeface="Cambria Math"/>
                      </a:rPr>
                      <m:t>𝐧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3600" b="1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𝐌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r</m:t>
                    </m:r>
                  </m:oMath>
                </a14:m>
                <a:endParaRPr lang="en-US" sz="3600" b="0" i="0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m</a:t>
                </a:r>
                <a:r>
                  <a:rPr lang="en-US" sz="3600" b="0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0,28</m:t>
                    </m:r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×142=</m:t>
                    </m:r>
                  </m:oMath>
                </a14:m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39,76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1187623" y="3524597"/>
                <a:ext cx="7056784" cy="1200329"/>
              </a:xfrm>
              <a:prstGeom prst="rect">
                <a:avLst/>
              </a:prstGeom>
              <a:blipFill rotWithShape="1">
                <a:blip r:embed="rId8"/>
                <a:stretch>
                  <a:fillRect l="-2679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827585" y="2863726"/>
            <a:ext cx="628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4100" y="2863727"/>
            <a:ext cx="506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5687" y="-5913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>
              <a:spcAft>
                <a:spcPts val="0"/>
              </a:spcAft>
            </a:pP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16,25 g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xlorid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kislotaning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eritmasida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eritilganda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solidFill>
                <a:schemeClr val="bg1"/>
              </a:solidFill>
              <a:effectLst/>
              <a:latin typeface="Arial" panose="020B0604020202020204" pitchFamily="34" charset="0"/>
              <a:ea typeface="Courier New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653649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Reaksiya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yozamiz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311800"/>
              </p:ext>
            </p:extLst>
          </p:nvPr>
        </p:nvGraphicFramePr>
        <p:xfrm>
          <a:off x="1115616" y="2139702"/>
          <a:ext cx="6731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Формула" r:id="rId3" imgW="1548728" imgH="406224" progId="Equation.3">
                  <p:embed/>
                </p:oleObj>
              </mc:Choice>
              <mc:Fallback>
                <p:oleObj name="Формула" r:id="rId3" imgW="1548728" imgH="406224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139702"/>
                        <a:ext cx="67310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301034"/>
              </p:ext>
            </p:extLst>
          </p:nvPr>
        </p:nvGraphicFramePr>
        <p:xfrm>
          <a:off x="1270896" y="3529898"/>
          <a:ext cx="7740650" cy="73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Формула" r:id="rId5" imgW="3048000" imgH="393700" progId="Equation.3">
                  <p:embed/>
                </p:oleObj>
              </mc:Choice>
              <mc:Fallback>
                <p:oleObj name="Формула" r:id="rId5" imgW="3048000" imgH="3937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896" y="3529898"/>
                        <a:ext cx="7740650" cy="735806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320" y="2355726"/>
            <a:ext cx="718495" cy="50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11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5687" y="-5913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Quyidagi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qaysi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elektrolit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dissotsiyalanganda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ionlarga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eng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ko‘p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parchalanadi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?</a:t>
            </a:r>
            <a:endParaRPr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63218" y="2031691"/>
                <a:ext cx="7887889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6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sz="4000" b="1" dirty="0" smtClean="0">
                    <a:solidFill>
                      <a:srgbClr val="111111"/>
                    </a:solidFill>
                    <a:latin typeface="Arial"/>
                  </a:rPr>
                  <a:t> </a:t>
                </a:r>
                <a:r>
                  <a:rPr lang="ru-RU" sz="4000" b="1" dirty="0">
                    <a:solidFill>
                      <a:srgbClr val="111111"/>
                    </a:solidFill>
                    <a:latin typeface="Arial"/>
                  </a:rPr>
                  <a:t>⇄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𝑲</m:t>
                        </m:r>
                      </m:e>
                      <m:sup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6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6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6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𝑷𝑶</m:t>
                            </m:r>
                          </m:e>
                          <m:sub>
                            <m:r>
                              <a:rPr lang="en-US" sz="6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</m:sSub>
                      </m:e>
                      <m:sup>
                        <m:r>
                          <a:rPr lang="en-US" sz="60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60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ru-RU" sz="5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218" y="2031691"/>
                <a:ext cx="7887889" cy="1107996"/>
              </a:xfrm>
              <a:prstGeom prst="rect">
                <a:avLst/>
              </a:prstGeom>
              <a:blipFill>
                <a:blip r:embed="rId5"/>
                <a:stretch>
                  <a:fillRect l="-5255" t="-18681" b="-41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>
            <a:off x="4907161" y="30578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665712" y="2714904"/>
            <a:ext cx="842392" cy="6654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580112" y="2714904"/>
            <a:ext cx="720080" cy="6654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86908" y="3137983"/>
            <a:ext cx="983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34034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3649" y="4353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43608" y="3867894"/>
                <a:ext cx="79928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KCl</a:t>
                </a:r>
                <a:r>
                  <a:rPr lang="ru-RU" sz="4000" b="1" dirty="0" smtClean="0">
                    <a:solidFill>
                      <a:srgbClr val="111111"/>
                    </a:solidFill>
                    <a:latin typeface="Arial"/>
                  </a:rPr>
                  <a:t> </a:t>
                </a:r>
                <a:r>
                  <a:rPr lang="ru-RU" sz="4000" b="1" dirty="0">
                    <a:solidFill>
                      <a:srgbClr val="111111"/>
                    </a:solidFill>
                    <a:latin typeface="Arial"/>
                  </a:rPr>
                  <a:t>⇄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7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72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𝑲</m:t>
                        </m:r>
                      </m:e>
                      <m:sup>
                        <m:r>
                          <a:rPr lang="en-US" sz="72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72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66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66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𝑪𝒍</m:t>
                        </m:r>
                      </m:e>
                      <m:sup>
                        <m:r>
                          <a:rPr lang="en-US" sz="66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67894"/>
                <a:ext cx="7992888" cy="1200329"/>
              </a:xfrm>
              <a:prstGeom prst="rect">
                <a:avLst/>
              </a:prstGeom>
              <a:blipFill>
                <a:blip r:embed="rId6"/>
                <a:stretch>
                  <a:fillRect l="-5721" t="-19797" b="-40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419872" y="47319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47319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1</a:t>
            </a:r>
            <a:endParaRPr lang="ru-RU" sz="3200" b="1" dirty="0">
              <a:solidFill>
                <a:srgbClr val="0070C0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7020272" y="3939902"/>
            <a:ext cx="36004" cy="103157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8388424" y="2139702"/>
            <a:ext cx="72008" cy="97222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532441" y="2517744"/>
            <a:ext cx="584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4 ta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64288" y="4353948"/>
            <a:ext cx="113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 ta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8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0" y="-3197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Davrlarda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element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atomlarining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yadro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zaryadlari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ortib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bo­rishi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natijasida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atom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radiusi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kichrayadi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tashqi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qavatdagi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elektronlar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soni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esa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ortadi</a:t>
            </a: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/>
          </p:cNvPr>
          <p:cNvSpPr/>
          <p:nvPr/>
        </p:nvSpPr>
        <p:spPr>
          <a:xfrm>
            <a:off x="597357" y="1545636"/>
            <a:ext cx="545306" cy="107989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00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object 6">
            <a:extLst/>
          </p:cNvPr>
          <p:cNvSpPr/>
          <p:nvPr/>
        </p:nvSpPr>
        <p:spPr>
          <a:xfrm>
            <a:off x="689970" y="3358449"/>
            <a:ext cx="546497" cy="10787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00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460" y="897565"/>
            <a:ext cx="591735" cy="53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10022"/>
              </p:ext>
            </p:extLst>
          </p:nvPr>
        </p:nvGraphicFramePr>
        <p:xfrm>
          <a:off x="-1" y="1558922"/>
          <a:ext cx="9144001" cy="453218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61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6601">
                <a:tc row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Element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Guruh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Yadro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Elektron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Atom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Ionlanish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err="1" smtClean="0">
                          <a:effectLst/>
                        </a:rPr>
                        <a:t>Elek</a:t>
                      </a:r>
                      <a:r>
                        <a:rPr lang="ru-RU" sz="1400" dirty="0" err="1" smtClean="0">
                          <a:effectLst/>
                        </a:rPr>
                        <a:t>tronga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</a:rPr>
                        <a:t>moyillik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eV</a:t>
                      </a:r>
                      <a:endParaRPr lang="ru-RU" sz="1100" dirty="0" smtClean="0">
                        <a:effectLst/>
                      </a:endParaRPr>
                    </a:p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</a:endParaRPr>
                    </a:p>
                    <a:p>
                      <a:pPr marL="15240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raqami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zaryadi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101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konfiguratsiya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radiusi,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/>
                        </a:rPr>
                        <a:t>energiyasi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dirty="0" err="1" smtClean="0">
                          <a:effectLst/>
                        </a:rPr>
                        <a:t>eV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nm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242"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Na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524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1s</a:t>
                      </a:r>
                      <a:r>
                        <a:rPr lang="ru-RU" sz="800" dirty="0">
                          <a:effectLst/>
                        </a:rPr>
                        <a:t>2</a:t>
                      </a:r>
                      <a:r>
                        <a:rPr lang="ru-RU" sz="1500" dirty="0">
                          <a:effectLst/>
                        </a:rPr>
                        <a:t>2s</a:t>
                      </a:r>
                      <a:r>
                        <a:rPr lang="ru-RU" sz="800" dirty="0">
                          <a:effectLst/>
                        </a:rPr>
                        <a:t>2</a:t>
                      </a:r>
                      <a:r>
                        <a:rPr lang="ru-RU" sz="1500" dirty="0">
                          <a:effectLst/>
                        </a:rPr>
                        <a:t>2p</a:t>
                      </a:r>
                      <a:r>
                        <a:rPr lang="ru-RU" sz="800" dirty="0">
                          <a:effectLst/>
                        </a:rPr>
                        <a:t>6</a:t>
                      </a:r>
                      <a:r>
                        <a:rPr lang="ru-RU" sz="1500" dirty="0">
                          <a:effectLst/>
                        </a:rPr>
                        <a:t>3s</a:t>
                      </a: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0,189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5,14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242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Mg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2p</a:t>
                      </a:r>
                      <a:r>
                        <a:rPr lang="ru-RU" sz="800">
                          <a:effectLst/>
                        </a:rPr>
                        <a:t>6</a:t>
                      </a:r>
                      <a:r>
                        <a:rPr lang="ru-RU" sz="1500">
                          <a:effectLst/>
                        </a:rPr>
                        <a:t>3s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0,269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7,64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279">
                <a:tc>
                  <a:txBody>
                    <a:bodyPr/>
                    <a:lstStyle/>
                    <a:p>
                      <a:pPr marL="254000"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Al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III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2p</a:t>
                      </a:r>
                      <a:r>
                        <a:rPr lang="ru-RU" sz="800">
                          <a:effectLst/>
                        </a:rPr>
                        <a:t>6</a:t>
                      </a:r>
                      <a:r>
                        <a:rPr lang="ru-RU" sz="1500">
                          <a:effectLst/>
                        </a:rPr>
                        <a:t>3s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3p</a:t>
                      </a:r>
                      <a:r>
                        <a:rPr lang="ru-RU" sz="8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0,143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5,98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0,52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27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Si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IV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2p</a:t>
                      </a:r>
                      <a:r>
                        <a:rPr lang="ru-RU" sz="800">
                          <a:effectLst/>
                        </a:rPr>
                        <a:t>6</a:t>
                      </a:r>
                      <a:r>
                        <a:rPr lang="ru-RU" sz="1500">
                          <a:effectLst/>
                        </a:rPr>
                        <a:t>3s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3p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0,134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8,15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1,46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27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P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V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2p</a:t>
                      </a:r>
                      <a:r>
                        <a:rPr lang="ru-RU" sz="800">
                          <a:effectLst/>
                        </a:rPr>
                        <a:t>6</a:t>
                      </a:r>
                      <a:r>
                        <a:rPr lang="ru-RU" sz="1500">
                          <a:effectLst/>
                        </a:rPr>
                        <a:t>3s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3p</a:t>
                      </a:r>
                      <a:r>
                        <a:rPr lang="ru-RU" sz="8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10,48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0,77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9279"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S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VI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+16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2p</a:t>
                      </a:r>
                      <a:r>
                        <a:rPr lang="ru-RU" sz="800">
                          <a:effectLst/>
                        </a:rPr>
                        <a:t>6</a:t>
                      </a:r>
                      <a:r>
                        <a:rPr lang="ru-RU" sz="1500">
                          <a:effectLst/>
                        </a:rPr>
                        <a:t>3s</a:t>
                      </a:r>
                      <a:r>
                        <a:rPr lang="ru-RU" sz="800">
                          <a:effectLst/>
                        </a:rPr>
                        <a:t>2</a:t>
                      </a:r>
                      <a:r>
                        <a:rPr lang="ru-RU" sz="1500">
                          <a:effectLst/>
                        </a:rPr>
                        <a:t>3p</a:t>
                      </a:r>
                      <a:r>
                        <a:rPr lang="ru-RU" sz="8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0,104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10,36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2,15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16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5687" y="-59138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atomlari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qavat­larida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s-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radiuslari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lar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soni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elementning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tartib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raqami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yadro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zaryadi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kattalashishi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bilan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ortib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boradi</a:t>
            </a:r>
            <a:r>
              <a:rPr lang="ru-RU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/>
          </p:cNvPr>
          <p:cNvSpPr/>
          <p:nvPr/>
        </p:nvSpPr>
        <p:spPr>
          <a:xfrm>
            <a:off x="597357" y="1545636"/>
            <a:ext cx="545306" cy="107989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6">
            <a:extLst/>
          </p:cNvPr>
          <p:cNvSpPr/>
          <p:nvPr/>
        </p:nvSpPr>
        <p:spPr>
          <a:xfrm>
            <a:off x="689970" y="3358449"/>
            <a:ext cx="546497" cy="10787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610" y="960597"/>
            <a:ext cx="667519" cy="59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63584"/>
              </p:ext>
            </p:extLst>
          </p:nvPr>
        </p:nvGraphicFramePr>
        <p:xfrm>
          <a:off x="1" y="1545637"/>
          <a:ext cx="9144001" cy="361081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15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2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1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9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29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9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28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74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Element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Da</a:t>
                      </a:r>
                      <a:r>
                        <a:rPr lang="en-US" sz="1400" dirty="0" err="1" smtClean="0">
                          <a:effectLst/>
                        </a:rPr>
                        <a:t>vr</a:t>
                      </a:r>
                      <a:r>
                        <a:rPr lang="en-US" sz="1400" dirty="0" smtClean="0">
                          <a:effectLst/>
                        </a:rPr>
                        <a:t>,</a:t>
                      </a: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tartib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Yadro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Elektron konfiguratsiya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Atom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Ionlanish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raqami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zaryadi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radiusi,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energiyasi,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nm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eV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H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1s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13,59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63"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Li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73025"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2s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0,155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5,39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Na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2s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2p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3s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0,189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K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+19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2s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2p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3s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3p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4s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0,236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Rb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+37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...3s</a:t>
                      </a:r>
                      <a:r>
                        <a:rPr lang="ru-RU" sz="900">
                          <a:effectLst/>
                        </a:rPr>
                        <a:t>2</a:t>
                      </a:r>
                      <a:r>
                        <a:rPr lang="ru-RU" sz="1400">
                          <a:effectLst/>
                        </a:rPr>
                        <a:t>3p</a:t>
                      </a:r>
                      <a:r>
                        <a:rPr lang="ru-RU" sz="900">
                          <a:effectLst/>
                        </a:rPr>
                        <a:t>6</a:t>
                      </a:r>
                      <a:r>
                        <a:rPr lang="ru-RU" sz="1400">
                          <a:effectLst/>
                        </a:rPr>
                        <a:t>3d</a:t>
                      </a:r>
                      <a:r>
                        <a:rPr lang="ru-RU" sz="900">
                          <a:effectLst/>
                        </a:rPr>
                        <a:t>10</a:t>
                      </a:r>
                      <a:r>
                        <a:rPr lang="ru-RU" sz="1400">
                          <a:effectLst/>
                        </a:rPr>
                        <a:t>4s</a:t>
                      </a:r>
                      <a:r>
                        <a:rPr lang="ru-RU" sz="900">
                          <a:effectLst/>
                        </a:rPr>
                        <a:t>2</a:t>
                      </a:r>
                      <a:r>
                        <a:rPr lang="ru-RU" sz="1400">
                          <a:effectLst/>
                        </a:rPr>
                        <a:t>4p</a:t>
                      </a:r>
                      <a:r>
                        <a:rPr lang="ru-RU" sz="900">
                          <a:effectLst/>
                        </a:rPr>
                        <a:t>6</a:t>
                      </a:r>
                      <a:r>
                        <a:rPr lang="ru-RU" sz="1400">
                          <a:effectLst/>
                        </a:rPr>
                        <a:t>5s</a:t>
                      </a:r>
                      <a:r>
                        <a:rPr lang="ru-RU" sz="9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0,248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4,18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Cs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925"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...4s</a:t>
                      </a:r>
                      <a:r>
                        <a:rPr lang="ru-RU" sz="900">
                          <a:effectLst/>
                        </a:rPr>
                        <a:t>2</a:t>
                      </a:r>
                      <a:r>
                        <a:rPr lang="ru-RU" sz="1400">
                          <a:effectLst/>
                        </a:rPr>
                        <a:t>4p</a:t>
                      </a:r>
                      <a:r>
                        <a:rPr lang="ru-RU" sz="900">
                          <a:effectLst/>
                        </a:rPr>
                        <a:t>6</a:t>
                      </a:r>
                      <a:r>
                        <a:rPr lang="ru-RU" sz="1400">
                          <a:effectLst/>
                        </a:rPr>
                        <a:t>4d</a:t>
                      </a:r>
                      <a:r>
                        <a:rPr lang="ru-RU" sz="900">
                          <a:effectLst/>
                        </a:rPr>
                        <a:t>10</a:t>
                      </a:r>
                      <a:r>
                        <a:rPr lang="ru-RU" sz="1400">
                          <a:effectLst/>
                        </a:rPr>
                        <a:t>5s</a:t>
                      </a:r>
                      <a:r>
                        <a:rPr lang="ru-RU" sz="900">
                          <a:effectLst/>
                        </a:rPr>
                        <a:t>2</a:t>
                      </a:r>
                      <a:r>
                        <a:rPr lang="ru-RU" sz="1400">
                          <a:effectLst/>
                        </a:rPr>
                        <a:t>5p</a:t>
                      </a:r>
                      <a:r>
                        <a:rPr lang="ru-RU" sz="900">
                          <a:effectLst/>
                        </a:rPr>
                        <a:t>6</a:t>
                      </a:r>
                      <a:r>
                        <a:rPr lang="ru-RU" sz="1400">
                          <a:effectLst/>
                        </a:rPr>
                        <a:t>6s</a:t>
                      </a:r>
                      <a:r>
                        <a:rPr lang="ru-RU" sz="9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3,89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Fr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+87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...4s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4p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4d</a:t>
                      </a:r>
                      <a:r>
                        <a:rPr lang="ru-RU" sz="900" dirty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4f</a:t>
                      </a:r>
                      <a:r>
                        <a:rPr lang="ru-RU" sz="900" dirty="0">
                          <a:effectLst/>
                        </a:rPr>
                        <a:t>14</a:t>
                      </a:r>
                      <a:r>
                        <a:rPr lang="ru-RU" sz="1400" dirty="0">
                          <a:effectLst/>
                        </a:rPr>
                        <a:t>5s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5p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5d</a:t>
                      </a:r>
                      <a:r>
                        <a:rPr lang="ru-RU" sz="900" dirty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6s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6p</a:t>
                      </a:r>
                      <a:r>
                        <a:rPr lang="ru-RU" sz="900" dirty="0">
                          <a:effectLst/>
                        </a:rPr>
                        <a:t>6</a:t>
                      </a:r>
                      <a:r>
                        <a:rPr lang="ru-RU" sz="1400" dirty="0">
                          <a:effectLst/>
                        </a:rPr>
                        <a:t>7s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3,83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89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aksesuary">
  <a:themeElements>
    <a:clrScheme name="Край 1">
      <a:dk1>
        <a:srgbClr val="333333"/>
      </a:dk1>
      <a:lt1>
        <a:srgbClr val="FFFFFF"/>
      </a:lt1>
      <a:dk2>
        <a:srgbClr val="820000"/>
      </a:dk2>
      <a:lt2>
        <a:srgbClr val="FFFFFF"/>
      </a:lt2>
      <a:accent1>
        <a:srgbClr val="FF9900"/>
      </a:accent1>
      <a:accent2>
        <a:srgbClr val="CC3300"/>
      </a:accent2>
      <a:accent3>
        <a:srgbClr val="C1AAAA"/>
      </a:accent3>
      <a:accent4>
        <a:srgbClr val="DADADA"/>
      </a:accent4>
      <a:accent5>
        <a:srgbClr val="FFCAAA"/>
      </a:accent5>
      <a:accent6>
        <a:srgbClr val="B92D00"/>
      </a:accent6>
      <a:hlink>
        <a:srgbClr val="808080"/>
      </a:hlink>
      <a:folHlink>
        <a:srgbClr val="666633"/>
      </a:folHlink>
    </a:clrScheme>
    <a:fontScheme name="4_aksesuary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ksesuary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652</Words>
  <Application>Microsoft Office PowerPoint</Application>
  <PresentationFormat>Экран (16:9)</PresentationFormat>
  <Paragraphs>338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Times New Roman</vt:lpstr>
      <vt:lpstr>Wingdings 2</vt:lpstr>
      <vt:lpstr>Office Theme</vt:lpstr>
      <vt:lpstr>4_aksesuary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Гулзинат</dc:creator>
  <cp:lastModifiedBy>Пользователь</cp:lastModifiedBy>
  <cp:revision>65</cp:revision>
  <dcterms:created xsi:type="dcterms:W3CDTF">2020-09-01T12:13:35Z</dcterms:created>
  <dcterms:modified xsi:type="dcterms:W3CDTF">2020-09-14T06:25:23Z</dcterms:modified>
</cp:coreProperties>
</file>