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3" r:id="rId2"/>
  </p:sldMasterIdLst>
  <p:sldIdLst>
    <p:sldId id="257" r:id="rId3"/>
    <p:sldId id="258" r:id="rId4"/>
    <p:sldId id="299" r:id="rId5"/>
    <p:sldId id="271" r:id="rId6"/>
    <p:sldId id="288" r:id="rId7"/>
    <p:sldId id="305" r:id="rId8"/>
    <p:sldId id="296" r:id="rId9"/>
    <p:sldId id="297" r:id="rId10"/>
    <p:sldId id="300" r:id="rId11"/>
    <p:sldId id="303" r:id="rId12"/>
    <p:sldId id="304" r:id="rId13"/>
    <p:sldId id="301" r:id="rId14"/>
    <p:sldId id="307" r:id="rId15"/>
    <p:sldId id="302" r:id="rId16"/>
    <p:sldId id="308" r:id="rId17"/>
    <p:sldId id="311" r:id="rId18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  <p15:guide id="3" orient="horz" pos="16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775DCB02-9BB8-47FD-8907-85C794F793BA}" styleName="Стиль из темы 1 - акцент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9" d="100"/>
          <a:sy n="89" d="100"/>
        </p:scale>
        <p:origin x="762" y="72"/>
      </p:cViewPr>
      <p:guideLst>
        <p:guide orient="horz" pos="2160"/>
        <p:guide pos="2880"/>
        <p:guide orient="horz" pos="162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12.wmf"/><Relationship Id="rId1" Type="http://schemas.openxmlformats.org/officeDocument/2006/relationships/image" Target="../media/image11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22"/>
            <a:ext cx="7772400" cy="110251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16E38628-1236-411D-9FEF-FD28E8519AF9}" type="datetimeFigureOut">
              <a:rPr lang="en-US"/>
              <a:pPr>
                <a:defRPr/>
              </a:pPr>
              <a:t>9/14/2020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Arial" pitchFamily="34" charset="0"/>
              </a:defRPr>
            </a:lvl1pPr>
          </a:lstStyle>
          <a:p>
            <a:fld id="{A76CE6C1-1E73-4BDD-B487-7DA062CAE061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29902340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E8018433-755E-48CD-A2D0-51EC26381201}" type="datetimeFigureOut">
              <a:rPr lang="en-US"/>
              <a:pPr>
                <a:defRPr/>
              </a:pPr>
              <a:t>9/14/2020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Arial" pitchFamily="34" charset="0"/>
              </a:defRPr>
            </a:lvl1pPr>
          </a:lstStyle>
          <a:p>
            <a:fld id="{1247B16B-0928-41B6-B279-A2B5DB595DB9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16978692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2"/>
            <a:ext cx="2057400" cy="4388644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2"/>
            <a:ext cx="6019800" cy="43886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C24C88F9-6342-4653-B7BF-05A2BF24DFBF}" type="datetimeFigureOut">
              <a:rPr lang="en-US"/>
              <a:pPr>
                <a:defRPr/>
              </a:pPr>
              <a:t>9/14/2020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Arial" pitchFamily="34" charset="0"/>
              </a:defRPr>
            </a:lvl1pPr>
          </a:lstStyle>
          <a:p>
            <a:fld id="{08C1B561-1207-4BDF-8496-155C6E127FF3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40501187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9B64DAC7-BFC0-4B32-8E20-5608C2627610}" type="datetimeFigureOut">
              <a:rPr lang="en-US"/>
              <a:pPr>
                <a:defRPr/>
              </a:pPr>
              <a:t>9/14/2020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Arial" pitchFamily="34" charset="0"/>
              </a:defRPr>
            </a:lvl1pPr>
          </a:lstStyle>
          <a:p>
            <a:fld id="{079280FC-159F-4BC3-AB1E-448F525F4966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31099464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ctr">
              <a:defRPr/>
            </a:lvl1pPr>
          </a:lstStyle>
          <a:p>
            <a:pPr>
              <a:defRPr/>
            </a:pPr>
            <a:fld id="{3BB82416-DB45-4D18-A075-03A1CC4D51D2}" type="datetime1">
              <a:rPr lang="ru-RU"/>
              <a:pPr>
                <a:defRPr/>
              </a:pPr>
              <a:t>14.09.2020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36B71E-0224-4B82-A207-68287A84EE1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47178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ctr">
              <a:defRPr/>
            </a:lvl1pPr>
          </a:lstStyle>
          <a:p>
            <a:pPr>
              <a:defRPr/>
            </a:pPr>
            <a:fld id="{EF0BD7C7-6B75-4D27-AF9B-724EF04E5931}" type="datetime1">
              <a:rPr lang="ru-RU"/>
              <a:pPr>
                <a:defRPr/>
              </a:pPr>
              <a:t>14.09.2020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77A63B-F6AF-469B-B518-D109E993A3D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78572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ctr">
              <a:defRPr/>
            </a:lvl1pPr>
          </a:lstStyle>
          <a:p>
            <a:pPr>
              <a:defRPr/>
            </a:pPr>
            <a:fld id="{A0F1A436-5E44-45BC-804D-986CE68BC26A}" type="datetime1">
              <a:rPr lang="ru-RU"/>
              <a:pPr>
                <a:defRPr/>
              </a:pPr>
              <a:t>14.09.2020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16E761-5B4B-4102-9AAA-38FAF37130F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47710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ctr">
              <a:defRPr/>
            </a:lvl1pPr>
          </a:lstStyle>
          <a:p>
            <a:pPr>
              <a:defRPr/>
            </a:pPr>
            <a:fld id="{BEF6063F-C243-4EA6-A5EB-9A1800860ABF}" type="datetime1">
              <a:rPr lang="ru-RU"/>
              <a:pPr>
                <a:defRPr/>
              </a:pPr>
              <a:t>14.09.2020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4733D4-0F06-4E31-B545-275A3FDE221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90877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ctr">
              <a:defRPr/>
            </a:lvl1pPr>
          </a:lstStyle>
          <a:p>
            <a:pPr>
              <a:defRPr/>
            </a:pPr>
            <a:fld id="{C01890E6-E1E3-4ED4-9C54-DCA5CFEDDF67}" type="datetime1">
              <a:rPr lang="ru-RU"/>
              <a:pPr>
                <a:defRPr/>
              </a:pPr>
              <a:t>14.09.2020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A4A2FB-0DF3-4339-A004-E93C7E2C836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58286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ctr">
              <a:defRPr/>
            </a:lvl1pPr>
          </a:lstStyle>
          <a:p>
            <a:pPr>
              <a:defRPr/>
            </a:pPr>
            <a:fld id="{414C3067-F1DF-4929-BE25-0711412C7875}" type="datetime1">
              <a:rPr lang="ru-RU"/>
              <a:pPr>
                <a:defRPr/>
              </a:pPr>
              <a:t>14.09.2020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615676-741E-4BB5-9A14-4B4A04E539A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69515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ctr">
              <a:defRPr/>
            </a:lvl1pPr>
          </a:lstStyle>
          <a:p>
            <a:pPr>
              <a:defRPr/>
            </a:pPr>
            <a:fld id="{F5F4D6EE-878E-4BDC-AE1F-30BC42C09CD0}" type="datetime1">
              <a:rPr lang="ru-RU"/>
              <a:pPr>
                <a:defRPr/>
              </a:pPr>
              <a:t>14.09.2020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4CF873-8FF4-4EA8-A7DA-7BC8D4A3B56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85819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F13FECC4-BB78-4887-BF70-BDD8B95D3607}" type="datetimeFigureOut">
              <a:rPr lang="en-US"/>
              <a:pPr>
                <a:defRPr/>
              </a:pPr>
              <a:t>9/14/2020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Arial" pitchFamily="34" charset="0"/>
              </a:defRPr>
            </a:lvl1pPr>
          </a:lstStyle>
          <a:p>
            <a:fld id="{8007E1D3-748A-49B4-888C-FE161430A034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29043572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ctr">
              <a:defRPr/>
            </a:lvl1pPr>
          </a:lstStyle>
          <a:p>
            <a:pPr>
              <a:defRPr/>
            </a:pPr>
            <a:fld id="{D403C280-50D1-4AC3-825C-27CC93C55D0F}" type="datetime1">
              <a:rPr lang="ru-RU"/>
              <a:pPr>
                <a:defRPr/>
              </a:pPr>
              <a:t>14.09.2020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8E818A-2384-4703-BEFA-4107A876B7A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8630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ctr">
              <a:defRPr/>
            </a:lvl1pPr>
          </a:lstStyle>
          <a:p>
            <a:pPr>
              <a:defRPr/>
            </a:pPr>
            <a:fld id="{1763F005-FF6A-4639-8381-C4DA1EAFF2E7}" type="datetime1">
              <a:rPr lang="ru-RU"/>
              <a:pPr>
                <a:defRPr/>
              </a:pPr>
              <a:t>14.09.2020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489472-305A-4001-82CA-D7C4EC3304B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25143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ctr">
              <a:defRPr/>
            </a:lvl1pPr>
          </a:lstStyle>
          <a:p>
            <a:pPr>
              <a:defRPr/>
            </a:pPr>
            <a:fld id="{87FF0917-00C7-48A9-A453-A70A546764F5}" type="datetime1">
              <a:rPr lang="ru-RU"/>
              <a:pPr>
                <a:defRPr/>
              </a:pPr>
              <a:t>14.09.2020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2C6565-FA23-4078-9C1C-72257134BD4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95904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ctr">
              <a:defRPr/>
            </a:lvl1pPr>
          </a:lstStyle>
          <a:p>
            <a:pPr>
              <a:defRPr/>
            </a:pPr>
            <a:fld id="{03628DC2-ABB6-440B-99E7-7D04D3889666}" type="datetime1">
              <a:rPr lang="ru-RU"/>
              <a:pPr>
                <a:defRPr/>
              </a:pPr>
              <a:t>14.09.2020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7EB33A-3A43-4811-B731-6D6FEEA5041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31301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9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5D55AF05-F52E-44AF-8AF3-BB4E602D0222}" type="datetimeFigureOut">
              <a:rPr lang="en-US"/>
              <a:pPr>
                <a:defRPr/>
              </a:pPr>
              <a:t>9/14/2020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Arial" pitchFamily="34" charset="0"/>
              </a:defRPr>
            </a:lvl1pPr>
          </a:lstStyle>
          <a:p>
            <a:fld id="{646E45C8-7FFF-4452-AA46-65F1285F5C6C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27757566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4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4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6BC69198-12F0-497B-8C7D-7A87E618C5D7}" type="datetimeFigureOut">
              <a:rPr lang="en-US"/>
              <a:pPr>
                <a:defRPr/>
              </a:pPr>
              <a:t>9/14/2020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Arial" pitchFamily="34" charset="0"/>
              </a:defRPr>
            </a:lvl1pPr>
          </a:lstStyle>
          <a:p>
            <a:fld id="{91439DC9-57AB-4C28-A45A-E303DB6EC191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29246286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8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8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8AE0C7CE-1072-4078-8185-2D7055351519}" type="datetimeFigureOut">
              <a:rPr lang="en-US"/>
              <a:pPr>
                <a:defRPr/>
              </a:pPr>
              <a:t>9/14/2020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Arial" pitchFamily="34" charset="0"/>
              </a:defRPr>
            </a:lvl1pPr>
          </a:lstStyle>
          <a:p>
            <a:fld id="{492B986F-8458-465E-A8F1-8604EA7BF95D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32797315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D0372075-C10C-4E09-A199-8F71CE5CDE4E}" type="datetimeFigureOut">
              <a:rPr lang="en-US"/>
              <a:pPr>
                <a:defRPr/>
              </a:pPr>
              <a:t>9/14/2020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Arial" pitchFamily="34" charset="0"/>
              </a:defRPr>
            </a:lvl1pPr>
          </a:lstStyle>
          <a:p>
            <a:fld id="{E6BF7478-1EEF-467D-83FB-E15DD6C57A2B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31771781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505D2142-ADCF-4BD0-9163-2B683D24CA78}" type="datetimeFigureOut">
              <a:rPr lang="en-US"/>
              <a:pPr>
                <a:defRPr/>
              </a:pPr>
              <a:t>9/14/2020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Arial" pitchFamily="34" charset="0"/>
              </a:defRPr>
            </a:lvl1pPr>
          </a:lstStyle>
          <a:p>
            <a:fld id="{99D06353-2199-4C98-8316-087539CE6292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18486937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3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91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3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36989306-F49C-4AA7-B61E-241DB122C520}" type="datetimeFigureOut">
              <a:rPr lang="en-US"/>
              <a:pPr>
                <a:defRPr/>
              </a:pPr>
              <a:t>9/14/2020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Arial" pitchFamily="34" charset="0"/>
              </a:defRPr>
            </a:lvl1pPr>
          </a:lstStyle>
          <a:p>
            <a:fld id="{A86B8616-0990-478D-BD26-FC7AAB6EF0D2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40257221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7317D4F2-2C5A-4A95-AE0B-7156D7DFF251}" type="datetimeFigureOut">
              <a:rPr lang="en-US"/>
              <a:pPr>
                <a:defRPr/>
              </a:pPr>
              <a:t>9/14/2020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Arial" pitchFamily="34" charset="0"/>
              </a:defRPr>
            </a:lvl1pPr>
          </a:lstStyle>
          <a:p>
            <a:fld id="{6131A9C3-1917-4C2A-B40E-0336E1F72E06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25238089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05979"/>
            <a:ext cx="82296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ru-RU" smtClean="0"/>
              <a:t>Click to edit Master title style</a:t>
            </a:r>
            <a:endParaRPr lang="ru-RU" altLang="ru-RU" smtClean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200153"/>
            <a:ext cx="8229600" cy="33944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ru-RU" smtClean="0"/>
              <a:t>Click to edit Master text styles</a:t>
            </a:r>
          </a:p>
          <a:p>
            <a:pPr lvl="1"/>
            <a:r>
              <a:rPr lang="en-US" altLang="ru-RU" smtClean="0"/>
              <a:t>Second level</a:t>
            </a:r>
          </a:p>
          <a:p>
            <a:pPr lvl="2"/>
            <a:r>
              <a:rPr lang="en-US" altLang="ru-RU" smtClean="0"/>
              <a:t>Third level</a:t>
            </a:r>
          </a:p>
          <a:p>
            <a:pPr lvl="3"/>
            <a:r>
              <a:rPr lang="en-US" altLang="ru-RU" smtClean="0"/>
              <a:t>Fourth level</a:t>
            </a:r>
          </a:p>
          <a:p>
            <a:pPr lvl="4"/>
            <a:r>
              <a:rPr lang="en-US" altLang="ru-RU" smtClean="0"/>
              <a:t>Fifth level</a:t>
            </a:r>
            <a:endParaRPr lang="ru-RU" altLang="ru-RU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5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Calibri"/>
              </a:defRPr>
            </a:lvl1pPr>
          </a:lstStyle>
          <a:p>
            <a:pPr>
              <a:defRPr/>
            </a:pPr>
            <a:fld id="{6CAE50FD-1E0C-4451-A1F6-94DE9BFC5702}" type="datetimeFigureOut">
              <a:rPr lang="en-US">
                <a:cs typeface="Arial" pitchFamily="34" charset="0"/>
              </a:rPr>
              <a:pPr>
                <a:defRPr/>
              </a:pPr>
              <a:t>9/14/2020</a:t>
            </a:fld>
            <a:endParaRPr lang="en-US">
              <a:cs typeface="Arial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5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Calibri"/>
              </a:defRPr>
            </a:lvl1pPr>
          </a:lstStyle>
          <a:p>
            <a:pPr>
              <a:defRPr/>
            </a:pPr>
            <a:endParaRPr lang="en-US">
              <a:cs typeface="Arial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5"/>
            <a:ext cx="2133600" cy="273844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F131AC78-F6D3-4C47-8A1E-0E96136D8BD2}" type="slidenum">
              <a:rPr lang="en-US" altLang="ru-RU" smtClean="0">
                <a:cs typeface="Arial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ru-RU" smtClean="0"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227833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05979"/>
            <a:ext cx="82296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2051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200151"/>
            <a:ext cx="8229600" cy="3394472"/>
          </a:xfrm>
          <a:prstGeom prst="rect">
            <a:avLst/>
          </a:prstGeom>
          <a:solidFill>
            <a:srgbClr val="FFFFFF">
              <a:alpha val="65097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rgbClr val="FFFFFF">
                    <a:tint val="75000"/>
                  </a:srgb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14534E83-0A90-47FF-9091-EC42CDF70E68}" type="datetime1">
              <a:rPr lang="ru-RU"/>
              <a:pPr>
                <a:defRPr/>
              </a:pPr>
              <a:t>14.09.2020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rgbClr val="FFFFFF">
                    <a:tint val="75000"/>
                  </a:srgb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rgbClr val="FFFFFF">
                    <a:tint val="75000"/>
                  </a:srgb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59A64F06-EE3C-4E18-995A-6BF8F6966AD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1557679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</p:sldLayoutIdLst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7" Type="http://schemas.openxmlformats.org/officeDocument/2006/relationships/image" Target="../media/image22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0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emf"/><Relationship Id="rId2" Type="http://schemas.openxmlformats.org/officeDocument/2006/relationships/image" Target="../media/image19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emf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pn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7" Type="http://schemas.openxmlformats.org/officeDocument/2006/relationships/image" Target="../media/image18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2.w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11.wmf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gif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gi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/>
          </p:cNvPr>
          <p:cNvSpPr/>
          <p:nvPr/>
        </p:nvSpPr>
        <p:spPr>
          <a:xfrm>
            <a:off x="0" y="0"/>
            <a:ext cx="9130904" cy="1417237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sz="2396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object 4">
            <a:extLst/>
          </p:cNvPr>
          <p:cNvSpPr txBox="1"/>
          <p:nvPr/>
        </p:nvSpPr>
        <p:spPr>
          <a:xfrm>
            <a:off x="526258" y="2209430"/>
            <a:ext cx="8150198" cy="2268888"/>
          </a:xfrm>
          <a:prstGeom prst="rect">
            <a:avLst/>
          </a:prstGeom>
        </p:spPr>
        <p:txBody>
          <a:bodyPr wrap="square" lIns="0" tIns="29525" rIns="0" bIns="0">
            <a:spAutoFit/>
          </a:bodyPr>
          <a:lstStyle/>
          <a:p>
            <a:pPr marL="38918" algn="ctr" eaLnBrk="0" fontAlgn="base" hangingPunct="0">
              <a:spcBef>
                <a:spcPts val="233"/>
              </a:spcBef>
              <a:spcAft>
                <a:spcPct val="0"/>
              </a:spcAft>
              <a:defRPr/>
            </a:pPr>
            <a:r>
              <a:rPr lang="uz-Latn-UZ" altLang="ru-RU" sz="5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en-US" altLang="ru-RU" sz="5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avzu</a:t>
            </a:r>
            <a:r>
              <a:rPr lang="uz-Latn-UZ" altLang="ru-RU" sz="5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uz-Latn-UZ" altLang="ru-RU" sz="4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altLang="ru-RU" sz="44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8918" algn="ctr" eaLnBrk="0" fontAlgn="base" hangingPunct="0">
              <a:spcBef>
                <a:spcPts val="233"/>
              </a:spcBef>
              <a:spcAft>
                <a:spcPct val="0"/>
              </a:spcAft>
              <a:defRPr/>
            </a:pPr>
            <a:r>
              <a:rPr lang="en-US" sz="5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Masalalar</a:t>
            </a:r>
            <a:r>
              <a:rPr lang="en-US" sz="5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sz="5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38918" algn="ctr" eaLnBrk="0" fontAlgn="base" hangingPunct="0">
              <a:lnSpc>
                <a:spcPts val="4132"/>
              </a:lnSpc>
              <a:spcBef>
                <a:spcPts val="233"/>
              </a:spcBef>
              <a:spcAft>
                <a:spcPct val="0"/>
              </a:spcAft>
              <a:defRPr/>
            </a:pPr>
            <a:endParaRPr lang="en-US" sz="36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object 2">
            <a:extLst/>
          </p:cNvPr>
          <p:cNvSpPr txBox="1">
            <a:spLocks/>
          </p:cNvSpPr>
          <p:nvPr/>
        </p:nvSpPr>
        <p:spPr>
          <a:xfrm>
            <a:off x="2627784" y="6015"/>
            <a:ext cx="4839913" cy="1262319"/>
          </a:xfrm>
          <a:prstGeom prst="rect">
            <a:avLst/>
          </a:prstGeom>
        </p:spPr>
        <p:txBody>
          <a:bodyPr wrap="square" lIns="0" tIns="30911" rIns="0" bIns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defTabSz="1935419">
              <a:spcBef>
                <a:spcPts val="241"/>
              </a:spcBef>
              <a:defRPr/>
            </a:pPr>
            <a:r>
              <a:rPr lang="uz-Cyrl-UZ" sz="8000" kern="0" spc="21" dirty="0" smtClean="0">
                <a:solidFill>
                  <a:sysClr val="window" lastClr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Kimy</a:t>
            </a:r>
            <a:r>
              <a:rPr lang="en-US" sz="8000" kern="0" spc="21" dirty="0" smtClean="0">
                <a:solidFill>
                  <a:sysClr val="window" lastClr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endParaRPr lang="uz-Cyrl-UZ" sz="8000" kern="0" spc="21" dirty="0">
              <a:solidFill>
                <a:sysClr val="window" lastClr="FFFF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object 11">
            <a:extLst/>
          </p:cNvPr>
          <p:cNvSpPr/>
          <p:nvPr/>
        </p:nvSpPr>
        <p:spPr>
          <a:xfrm>
            <a:off x="782244" y="438150"/>
            <a:ext cx="180975" cy="37266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lIns="0" tIns="0" rIns="0" bIns="0"/>
          <a:lstStyle/>
          <a:p>
            <a:pPr defTabSz="1935419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sz="3810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27" name="object 12">
            <a:extLst/>
          </p:cNvPr>
          <p:cNvSpPr/>
          <p:nvPr/>
        </p:nvSpPr>
        <p:spPr>
          <a:xfrm>
            <a:off x="873922" y="672703"/>
            <a:ext cx="339329" cy="451247"/>
          </a:xfrm>
          <a:custGeom>
            <a:avLst/>
            <a:gdLst/>
            <a:ahLst/>
            <a:cxnLst/>
            <a:rect l="l" t="t" r="r" b="b"/>
            <a:pathLst>
              <a:path w="213359" h="284480">
                <a:moveTo>
                  <a:pt x="138573" y="0"/>
                </a:moveTo>
                <a:lnTo>
                  <a:pt x="73845" y="0"/>
                </a:lnTo>
                <a:lnTo>
                  <a:pt x="66311" y="1380"/>
                </a:lnTo>
                <a:lnTo>
                  <a:pt x="60292" y="5191"/>
                </a:lnTo>
                <a:lnTo>
                  <a:pt x="56302" y="10942"/>
                </a:lnTo>
                <a:lnTo>
                  <a:pt x="55041" y="17230"/>
                </a:lnTo>
                <a:lnTo>
                  <a:pt x="54958" y="27298"/>
                </a:lnTo>
                <a:lnTo>
                  <a:pt x="61212" y="34757"/>
                </a:lnTo>
                <a:lnTo>
                  <a:pt x="69683" y="36658"/>
                </a:lnTo>
                <a:lnTo>
                  <a:pt x="69683" y="80002"/>
                </a:lnTo>
                <a:lnTo>
                  <a:pt x="6603" y="211507"/>
                </a:lnTo>
                <a:lnTo>
                  <a:pt x="0" y="236544"/>
                </a:lnTo>
                <a:lnTo>
                  <a:pt x="6546" y="260064"/>
                </a:lnTo>
                <a:lnTo>
                  <a:pt x="23619" y="277514"/>
                </a:lnTo>
                <a:lnTo>
                  <a:pt x="48583" y="284342"/>
                </a:lnTo>
                <a:lnTo>
                  <a:pt x="164190" y="284342"/>
                </a:lnTo>
                <a:lnTo>
                  <a:pt x="189161" y="277510"/>
                </a:lnTo>
                <a:lnTo>
                  <a:pt x="194858" y="271688"/>
                </a:lnTo>
                <a:lnTo>
                  <a:pt x="48583" y="271688"/>
                </a:lnTo>
                <a:lnTo>
                  <a:pt x="30127" y="266638"/>
                </a:lnTo>
                <a:lnTo>
                  <a:pt x="17508" y="253735"/>
                </a:lnTo>
                <a:lnTo>
                  <a:pt x="12672" y="236350"/>
                </a:lnTo>
                <a:lnTo>
                  <a:pt x="17554" y="217850"/>
                </a:lnTo>
                <a:lnTo>
                  <a:pt x="75807" y="117302"/>
                </a:lnTo>
                <a:lnTo>
                  <a:pt x="78923" y="108660"/>
                </a:lnTo>
                <a:lnTo>
                  <a:pt x="80936" y="97586"/>
                </a:lnTo>
                <a:lnTo>
                  <a:pt x="82017" y="87044"/>
                </a:lnTo>
                <a:lnTo>
                  <a:pt x="82340" y="80002"/>
                </a:lnTo>
                <a:lnTo>
                  <a:pt x="82340" y="37127"/>
                </a:lnTo>
                <a:lnTo>
                  <a:pt x="102619" y="37127"/>
                </a:lnTo>
                <a:lnTo>
                  <a:pt x="105456" y="34293"/>
                </a:lnTo>
                <a:lnTo>
                  <a:pt x="105337" y="27179"/>
                </a:lnTo>
                <a:lnTo>
                  <a:pt x="102623" y="24469"/>
                </a:lnTo>
                <a:lnTo>
                  <a:pt x="70352" y="24469"/>
                </a:lnTo>
                <a:lnTo>
                  <a:pt x="67515" y="21631"/>
                </a:lnTo>
                <a:lnTo>
                  <a:pt x="67515" y="14375"/>
                </a:lnTo>
                <a:lnTo>
                  <a:pt x="70795" y="12658"/>
                </a:lnTo>
                <a:lnTo>
                  <a:pt x="156737" y="12658"/>
                </a:lnTo>
                <a:lnTo>
                  <a:pt x="156164" y="10394"/>
                </a:lnTo>
                <a:lnTo>
                  <a:pt x="152018" y="4932"/>
                </a:lnTo>
                <a:lnTo>
                  <a:pt x="145979" y="1311"/>
                </a:lnTo>
                <a:lnTo>
                  <a:pt x="138573" y="0"/>
                </a:lnTo>
                <a:close/>
              </a:path>
              <a:path w="213359" h="284480">
                <a:moveTo>
                  <a:pt x="156737" y="12658"/>
                </a:moveTo>
                <a:lnTo>
                  <a:pt x="141675" y="12658"/>
                </a:lnTo>
                <a:lnTo>
                  <a:pt x="145084" y="14273"/>
                </a:lnTo>
                <a:lnTo>
                  <a:pt x="145223" y="17230"/>
                </a:lnTo>
                <a:lnTo>
                  <a:pt x="145260" y="21631"/>
                </a:lnTo>
                <a:lnTo>
                  <a:pt x="142421" y="24469"/>
                </a:lnTo>
                <a:lnTo>
                  <a:pt x="120911" y="24469"/>
                </a:lnTo>
                <a:lnTo>
                  <a:pt x="118197" y="27179"/>
                </a:lnTo>
                <a:lnTo>
                  <a:pt x="118077" y="34293"/>
                </a:lnTo>
                <a:lnTo>
                  <a:pt x="120911" y="37127"/>
                </a:lnTo>
                <a:lnTo>
                  <a:pt x="130432" y="37127"/>
                </a:lnTo>
                <a:lnTo>
                  <a:pt x="130432" y="80002"/>
                </a:lnTo>
                <a:lnTo>
                  <a:pt x="195218" y="217850"/>
                </a:lnTo>
                <a:lnTo>
                  <a:pt x="200103" y="236350"/>
                </a:lnTo>
                <a:lnTo>
                  <a:pt x="195264" y="253741"/>
                </a:lnTo>
                <a:lnTo>
                  <a:pt x="182645" y="266640"/>
                </a:lnTo>
                <a:lnTo>
                  <a:pt x="164190" y="271688"/>
                </a:lnTo>
                <a:lnTo>
                  <a:pt x="194858" y="271688"/>
                </a:lnTo>
                <a:lnTo>
                  <a:pt x="206234" y="260054"/>
                </a:lnTo>
                <a:lnTo>
                  <a:pt x="212780" y="236544"/>
                </a:lnTo>
                <a:lnTo>
                  <a:pt x="206170" y="211507"/>
                </a:lnTo>
                <a:lnTo>
                  <a:pt x="147916" y="110956"/>
                </a:lnTo>
                <a:lnTo>
                  <a:pt x="146077" y="105444"/>
                </a:lnTo>
                <a:lnTo>
                  <a:pt x="144537" y="97008"/>
                </a:lnTo>
                <a:lnTo>
                  <a:pt x="143479" y="87808"/>
                </a:lnTo>
                <a:lnTo>
                  <a:pt x="143086" y="80002"/>
                </a:lnTo>
                <a:lnTo>
                  <a:pt x="143086" y="36658"/>
                </a:lnTo>
                <a:lnTo>
                  <a:pt x="151561" y="34757"/>
                </a:lnTo>
                <a:lnTo>
                  <a:pt x="157815" y="27298"/>
                </a:lnTo>
                <a:lnTo>
                  <a:pt x="157893" y="17230"/>
                </a:lnTo>
                <a:lnTo>
                  <a:pt x="156737" y="12658"/>
                </a:lnTo>
                <a:close/>
              </a:path>
            </a:pathLst>
          </a:custGeom>
          <a:solidFill>
            <a:srgbClr val="00AEEF"/>
          </a:solidFill>
        </p:spPr>
        <p:txBody>
          <a:bodyPr lIns="0" tIns="0" rIns="0" bIns="0"/>
          <a:lstStyle/>
          <a:p>
            <a:pPr defTabSz="1935419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sz="3810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28" name="object 13">
            <a:extLst/>
          </p:cNvPr>
          <p:cNvSpPr/>
          <p:nvPr/>
        </p:nvSpPr>
        <p:spPr>
          <a:xfrm>
            <a:off x="915591" y="941785"/>
            <a:ext cx="254794" cy="14168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lIns="0" tIns="0" rIns="0" bIns="0"/>
          <a:lstStyle/>
          <a:p>
            <a:pPr defTabSz="1935419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sz="3810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29" name="object 14">
            <a:extLst/>
          </p:cNvPr>
          <p:cNvSpPr/>
          <p:nvPr/>
        </p:nvSpPr>
        <p:spPr>
          <a:xfrm>
            <a:off x="526260" y="672703"/>
            <a:ext cx="355997" cy="452438"/>
          </a:xfrm>
          <a:custGeom>
            <a:avLst/>
            <a:gdLst/>
            <a:ahLst/>
            <a:cxnLst/>
            <a:rect l="l" t="t" r="r" b="b"/>
            <a:pathLst>
              <a:path w="224154" h="285115">
                <a:moveTo>
                  <a:pt x="143981" y="0"/>
                </a:moveTo>
                <a:lnTo>
                  <a:pt x="74177" y="0"/>
                </a:lnTo>
                <a:lnTo>
                  <a:pt x="69411" y="1973"/>
                </a:lnTo>
                <a:lnTo>
                  <a:pt x="62240" y="9147"/>
                </a:lnTo>
                <a:lnTo>
                  <a:pt x="60267" y="13910"/>
                </a:lnTo>
                <a:lnTo>
                  <a:pt x="60267" y="24055"/>
                </a:lnTo>
                <a:lnTo>
                  <a:pt x="62240" y="28821"/>
                </a:lnTo>
                <a:lnTo>
                  <a:pt x="68406" y="34988"/>
                </a:lnTo>
                <a:lnTo>
                  <a:pt x="71607" y="36720"/>
                </a:lnTo>
                <a:lnTo>
                  <a:pt x="75085" y="37494"/>
                </a:lnTo>
                <a:lnTo>
                  <a:pt x="75048" y="67359"/>
                </a:lnTo>
                <a:lnTo>
                  <a:pt x="44385" y="83762"/>
                </a:lnTo>
                <a:lnTo>
                  <a:pt x="20689" y="108191"/>
                </a:lnTo>
                <a:lnTo>
                  <a:pt x="5413" y="138604"/>
                </a:lnTo>
                <a:lnTo>
                  <a:pt x="0" y="172968"/>
                </a:lnTo>
                <a:lnTo>
                  <a:pt x="8792" y="216446"/>
                </a:lnTo>
                <a:lnTo>
                  <a:pt x="32765" y="251986"/>
                </a:lnTo>
                <a:lnTo>
                  <a:pt x="68303" y="275966"/>
                </a:lnTo>
                <a:lnTo>
                  <a:pt x="111791" y="284764"/>
                </a:lnTo>
                <a:lnTo>
                  <a:pt x="112158" y="284764"/>
                </a:lnTo>
                <a:lnTo>
                  <a:pt x="155489" y="275855"/>
                </a:lnTo>
                <a:lnTo>
                  <a:pt x="161012" y="272110"/>
                </a:lnTo>
                <a:lnTo>
                  <a:pt x="112115" y="272110"/>
                </a:lnTo>
                <a:lnTo>
                  <a:pt x="73492" y="264406"/>
                </a:lnTo>
                <a:lnTo>
                  <a:pt x="41867" y="243186"/>
                </a:lnTo>
                <a:lnTo>
                  <a:pt x="20502" y="211642"/>
                </a:lnTo>
                <a:lnTo>
                  <a:pt x="12657" y="172966"/>
                </a:lnTo>
                <a:lnTo>
                  <a:pt x="17458" y="142490"/>
                </a:lnTo>
                <a:lnTo>
                  <a:pt x="31006" y="115519"/>
                </a:lnTo>
                <a:lnTo>
                  <a:pt x="52017" y="93857"/>
                </a:lnTo>
                <a:lnTo>
                  <a:pt x="79210" y="79311"/>
                </a:lnTo>
                <a:lnTo>
                  <a:pt x="84316" y="77537"/>
                </a:lnTo>
                <a:lnTo>
                  <a:pt x="87746" y="72731"/>
                </a:lnTo>
                <a:lnTo>
                  <a:pt x="87746" y="37969"/>
                </a:lnTo>
                <a:lnTo>
                  <a:pt x="102628" y="37959"/>
                </a:lnTo>
                <a:lnTo>
                  <a:pt x="105457" y="35133"/>
                </a:lnTo>
                <a:lnTo>
                  <a:pt x="105422" y="28112"/>
                </a:lnTo>
                <a:lnTo>
                  <a:pt x="102631" y="25312"/>
                </a:lnTo>
                <a:lnTo>
                  <a:pt x="75765" y="25300"/>
                </a:lnTo>
                <a:lnTo>
                  <a:pt x="72931" y="22467"/>
                </a:lnTo>
                <a:lnTo>
                  <a:pt x="72931" y="15501"/>
                </a:lnTo>
                <a:lnTo>
                  <a:pt x="75765" y="12665"/>
                </a:lnTo>
                <a:lnTo>
                  <a:pt x="162007" y="12658"/>
                </a:lnTo>
                <a:lnTo>
                  <a:pt x="161781" y="11563"/>
                </a:lnTo>
                <a:lnTo>
                  <a:pt x="157609" y="5533"/>
                </a:lnTo>
                <a:lnTo>
                  <a:pt x="151457" y="1481"/>
                </a:lnTo>
                <a:lnTo>
                  <a:pt x="143981" y="0"/>
                </a:lnTo>
                <a:close/>
              </a:path>
              <a:path w="224154" h="285115">
                <a:moveTo>
                  <a:pt x="162007" y="12658"/>
                </a:moveTo>
                <a:lnTo>
                  <a:pt x="147427" y="12658"/>
                </a:lnTo>
                <a:lnTo>
                  <a:pt x="150659" y="15314"/>
                </a:lnTo>
                <a:lnTo>
                  <a:pt x="150655" y="22467"/>
                </a:lnTo>
                <a:lnTo>
                  <a:pt x="147816" y="25300"/>
                </a:lnTo>
                <a:lnTo>
                  <a:pt x="144334" y="25312"/>
                </a:lnTo>
                <a:lnTo>
                  <a:pt x="120974" y="25312"/>
                </a:lnTo>
                <a:lnTo>
                  <a:pt x="118170" y="28112"/>
                </a:lnTo>
                <a:lnTo>
                  <a:pt x="118127" y="35133"/>
                </a:lnTo>
                <a:lnTo>
                  <a:pt x="120974" y="37969"/>
                </a:lnTo>
                <a:lnTo>
                  <a:pt x="135834" y="37969"/>
                </a:lnTo>
                <a:lnTo>
                  <a:pt x="135837" y="72731"/>
                </a:lnTo>
                <a:lnTo>
                  <a:pt x="139272" y="77537"/>
                </a:lnTo>
                <a:lnTo>
                  <a:pt x="144384" y="79319"/>
                </a:lnTo>
                <a:lnTo>
                  <a:pt x="171573" y="93864"/>
                </a:lnTo>
                <a:lnTo>
                  <a:pt x="192581" y="115525"/>
                </a:lnTo>
                <a:lnTo>
                  <a:pt x="206127" y="142494"/>
                </a:lnTo>
                <a:lnTo>
                  <a:pt x="210927" y="172968"/>
                </a:lnTo>
                <a:lnTo>
                  <a:pt x="203151" y="211424"/>
                </a:lnTo>
                <a:lnTo>
                  <a:pt x="181954" y="242909"/>
                </a:lnTo>
                <a:lnTo>
                  <a:pt x="150541" y="264209"/>
                </a:lnTo>
                <a:lnTo>
                  <a:pt x="112115" y="272110"/>
                </a:lnTo>
                <a:lnTo>
                  <a:pt x="161012" y="272110"/>
                </a:lnTo>
                <a:lnTo>
                  <a:pt x="190912" y="251836"/>
                </a:lnTo>
                <a:lnTo>
                  <a:pt x="214815" y="216333"/>
                </a:lnTo>
                <a:lnTo>
                  <a:pt x="223585" y="172966"/>
                </a:lnTo>
                <a:lnTo>
                  <a:pt x="218169" y="138601"/>
                </a:lnTo>
                <a:lnTo>
                  <a:pt x="202887" y="108188"/>
                </a:lnTo>
                <a:lnTo>
                  <a:pt x="179183" y="83761"/>
                </a:lnTo>
                <a:lnTo>
                  <a:pt x="148511" y="67359"/>
                </a:lnTo>
                <a:lnTo>
                  <a:pt x="148510" y="37494"/>
                </a:lnTo>
                <a:lnTo>
                  <a:pt x="156934" y="35618"/>
                </a:lnTo>
                <a:lnTo>
                  <a:pt x="163280" y="28155"/>
                </a:lnTo>
                <a:lnTo>
                  <a:pt x="163317" y="18982"/>
                </a:lnTo>
                <a:lnTo>
                  <a:pt x="162007" y="12658"/>
                </a:lnTo>
                <a:close/>
              </a:path>
              <a:path w="224154" h="285115">
                <a:moveTo>
                  <a:pt x="99154" y="37969"/>
                </a:moveTo>
                <a:lnTo>
                  <a:pt x="99017" y="37969"/>
                </a:lnTo>
                <a:lnTo>
                  <a:pt x="99154" y="37969"/>
                </a:lnTo>
                <a:close/>
              </a:path>
            </a:pathLst>
          </a:custGeom>
          <a:solidFill>
            <a:srgbClr val="00AEEF"/>
          </a:solidFill>
        </p:spPr>
        <p:txBody>
          <a:bodyPr lIns="0" tIns="0" rIns="0" bIns="0"/>
          <a:lstStyle/>
          <a:p>
            <a:pPr defTabSz="1935419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sz="3810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30" name="object 15">
            <a:extLst/>
          </p:cNvPr>
          <p:cNvSpPr/>
          <p:nvPr/>
        </p:nvSpPr>
        <p:spPr>
          <a:xfrm>
            <a:off x="566739" y="884635"/>
            <a:ext cx="273844" cy="19883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lIns="0" tIns="0" rIns="0" bIns="0"/>
          <a:lstStyle/>
          <a:p>
            <a:pPr defTabSz="1935419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sz="3810">
              <a:solidFill>
                <a:prstClr val="black"/>
              </a:solidFill>
              <a:cs typeface="Arial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44208" y="411510"/>
            <a:ext cx="1780186" cy="7270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24344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/>
          </p:cNvPr>
          <p:cNvSpPr/>
          <p:nvPr/>
        </p:nvSpPr>
        <p:spPr>
          <a:xfrm>
            <a:off x="2383" y="2385"/>
            <a:ext cx="9130904" cy="120121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40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Kislotali</a:t>
            </a:r>
            <a:r>
              <a:rPr lang="en-US" sz="4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oksidlar</a:t>
            </a:r>
            <a:r>
              <a:rPr lang="en-US" sz="4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40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suv</a:t>
            </a:r>
            <a:r>
              <a:rPr lang="en-US" sz="4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bilan</a:t>
            </a:r>
            <a:r>
              <a:rPr lang="en-US" sz="4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reaksiyaga</a:t>
            </a:r>
            <a:r>
              <a:rPr lang="en-US" sz="4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kirishib</a:t>
            </a:r>
            <a:r>
              <a:rPr lang="en-US" sz="4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kislota</a:t>
            </a:r>
            <a:r>
              <a:rPr lang="en-US" sz="4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hosil</a:t>
            </a:r>
            <a:r>
              <a:rPr lang="en-US" sz="4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qiladi</a:t>
            </a:r>
            <a:endParaRPr sz="40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AutoShape 2" descr="data:image/png;base64,iVBORw0KGgoAAAANSUhEUgAAA9cAAADlAQMAAABj45ZRAAAACXBIWXMAAC4kAAAuKAGGVNYFAAAABlBMVEUAAAD///+l2Z/dAAAQbUlEQVR4nO3dy27kuHoAYOroJJwAjWGy60Uf8+QJ0tnNwjHnIC+Q/Vmk3yDexUGckmoKGG0C1BvEr5Fdq6AgXnqbnSXUAToBgjQdL5rGsMn8P6kbVSpV2S5XL2IOprsuKn0iRf68SFVN7DdLhrzar/b/Hzv5drYhVBLxbWybc00S+Dtl38BOTOSeRrdWxce1y8SiqAjhNj9S/RvYJZfckiOd+YGdJ5qbWLFgmzw5ip1awxTTNNyEfrQl2/zsge0IbW4CW+E5IC9Q/3o2gAYEJoUNoFzkQpNe/UvnL2LD/0t4GOw8tVIoVoruYAicBvhbJ4e08UTf5AM7skpI+M8/u7dWUh+C8uDUPNtmaMNe+5vEVotSKO6f3UEFYHAeXBw6mB27vWIZB7Zh1nBoe8w/rdwRwuZWx2nSbkX+7lk2re15aCMqUtvUfci35s6WvDkPeMCRgoj4uP6wi+fO5t4ue7vA4xHzoY2H254HfALhEI6kpAkW1CNtQkbsK+tf+xjZpt3dt/ku2/NgsRAsnoEcOsNy3+5gxI46e+n36uDartp85/0cQvGn+Fkov5QkT7HlwM78Xl3Mqe11a3fnwW+FDZNJqLNuL10qd9llYkbsomfPN207tCEgJ5r2TgWm9DdYN6by7XY0tFeNTUfsriw6m+tEMTPoimCHZCwMhfbwfFejtmrtxcCGDjiB4w8gzedWj4ahaVtaX1zb8j03fMOG7btDgqTECvbbRAxNeNsOpm2VeFt3duFafFnXgfbUNrZNhl2RSirYhz/h8AexEklFNmzcVa99KzGwoS8lXFHc3JXF0GY2yX01aZNM7iByycZO3c4gCIiebfoxtbYhH2GZe5tgb+7tQZlTl4ugK5LJA4Buz0bgbpydn7NBvnVj42eY60fCumYG9uB843kYs+d+z952ESmCjw9s2tklCC7eiKCuVdVHb/vzkIR2tNEVgf0VqqUJbTjIeFDmvjgmbd/G8qD+WRcZsHaTZNMWzqaBDcUwH9iG+rED7lMO7Ghgm9AmrgmnIugGl/6osHxD2+0itLHNLstunzgyxliH73XxfIvtxvcssLE/gFrWfDywIYqHNnyQ18NlTFiNsc2HfcmEXdLAxv5A0REbCjO04UWYEsJopA3I2L5d69hid5GyHljLuB+avB25qrFhy9ZOEx3rGIYfSijRzkugR/StI277rG359pFUk8Cu/Eu4i9CGLSCL3oYwq2KY+0oY/2nWzscwnqPBF21f3dnDfgxtQ5J+mbvPE7HLZiX5Bwj6BEuoFHWsxOMGw4g6OPTtjT504cuvFxZdf2BTHtp6YLt0X/mOlpBE0fZ8QSFqkdsmeu6wc9G3tcCXaG3nOLnvbB6sM9354sqjZunBZwVOe5k0Y9K+3R8zJX7jMrTxQ2XPjmA0R5jbQm3Ybj/M/uJy7NqnzaHzxTmRHth1rxDmW4p+XHORVMW1XfZsbENjdk1AYm530HIl+jy0V+15aO0HeK+xMSa7SqKj5nzr07/u2WG+q6F9hX8oqAM4By6d9KW1c9ubG3R2HZLb/gDqT1jX/nOXfd172XXzsf031jgwD4BclzAg0CKw1aidbtbzTXvdPbyxYYKJ501rM2hKBOTerMjXNbS77uC/5I/uI/kl3W33Mru0G+k2qx+kEcQLbIfwf3s8ta373YGrEJ9sPqMuEjl70dhyqz02nm7tP9Pk+0uBA+/OdvFcJUrIvi3QLme9PnThB2LD2NLPbGw3U9Z7bGC3Ke3sEu0MOwPVdUWuLwI7CW02ZvPuYTFiL/tPYD+Q13acCo0gMpGCTlDxbk6E8XwNUNyN17bY+FaTetVuq917zRCqiCEKuyIKtajWS2/buD9WHC1zk0zbV9tt+1uwTyV2RTAPFnV34AbqMDMA0DUIBCJnQ6Xoxg6YtO4e34/YfMLG9FV9hXELRC7b2HjmSqjUuRv19co8GLdgUr0J25gt+k/qxTW++ZqkTXfgamcJvWqZuC4d8+3rOVTCbqzoPtSzR8q8Xx222MOPL9F+B90BdMLQl6MdN4PAgd01rC+fNu1wGVFtfa1nX6ENgRXrAY6Vvc1c0JkHdi+V2eZrKnj2MPJa96w+9Ft8mHJsBjiExYTxSAtoCN2cKDj+egFikO5Gnj1ssW96r0LPB2MAe5O1Ni5NmHYuqEXoaLuZ7r/0n401wu5Ilptv3rqIraAPolAb56q1/fR4NJq1aRWch+uRLdqSGV3ec5+QvxV59CmD8ZMY2GNRvE3hsvFyZIuuLMa6ou5oPxdu8SEs80k7vHTG+dTexwqwV1JrNxwL7cVw+34qr/rPiNjc4uYRtn2UHSQzZl8Ndh6m5eHsZPPF7nDGQnLPvg7s5JH26PGctcezoysKbTGwzRNs3ZXFWJmLbfYlLbm57+yx4LIrqS4+j3QH/dHBMrBnLGXydz/FzYpzGKgfa1c3m+/2c8MD+1JkNI9SmC9xdZ6YRD7B7pKfwoSpH/pFYF8kLCsjGHL8mpUfRMnGPr1/cvPuQepVv7r4G/sHyzL5j+mPM05LwnOas+fYY2nd4XXxN/ZfWp7JZCEvxUK+4Vkx1ok+L+VdwH4I7dheoa1+ECsp0D403e+K7n4JbHiDSgt2slJw6l/CZu3DMh7YGm3t7WVjj7TTQxxGaEPDBjsDu5LQvzV2vZE4rF0P3Ro7skXWs+PAlge269TYf45tDOz3SaUs043tg2z5svYHw2u7hHzL0H7hfJ/PeK/Mi+Z8+w5HvaitLrytLpy9PK59VtsQWyxjAztpt//8AvblCcM2ppQo0L7eZt8c3pan3xMCMfVOo/09b/Od+yWcdvvl4W2YqJI5zJTXrrozbG+1DS3/n384T+zf+hfY4e0/nMZxkQsIOH/M5Iyxpo1dF+qDIW9xZd/eUEvN2ITjmTamz/8hYIKWinzGCDn3SHYt1SXYTEbmTayJHp8yP9v26c7mP8RpXi+cZUupErQreUkidX75ojamz9freqE043cqoeqEFmoWrZROXqjMw9f9Xz8LsBnwmRK0kjphR7DrlCdWop1lWrAj2ymuwYG9yDRn1cNxbWGJsxnaEGSOauu3aBfeLo9qc6W8bdBOj2n/zO56tnm709bJ/iP7nXbl7IyirS532mWy921cu+yMrmsbz/cebUwmxcHsRWtD+77bbavkOp16/7p33XqnXbnYwhZoV/vYWTn1PjWk3cUOm65gVgo2X4BfwbnnO+3l4ALDYIf6fdslTNsmzj+QE6bO+ErNnM2mNrdYz6ftTF/saes4P397Cv12UpaGVWX6F1P22tlssKA/sNVlu4vm+wZbN/6qLyPYSEaa5pKwqUNNT3mm8FrYpA27DG05PQL9BLNUFafnb/hUJf7ulC/0JTGDewaDdK26lZfazt11lcklbEjaJBOrf0ac8QJGWHLq+wqY72apuxmnOntyGXlnMkKAndB8i6045A0HwANbOvt595Ub8RFtJrecbxnPpchy1t6S0NnL3WW+w+aWr2ECvc1er1cabZryoW29/cvTbWYh3xP2faXFtZzRfJs9tgK8p02tK3O1xS7QhvNNm1sbDmjbaIf9xdvLoa0ae2z1ec+UT9sru82GOSArbBXe3/m4VCZ1PRfjb2+1T2hJCxiUEvHk2i5Fne8ttgB7OWZf0iIr8P4NMXYVZq+kT+p6Pr4Dybfk+87S60+FPmXp7Dv+NPqrOZu0NVu7fLOhvXY2dNIrc/JEW5vpfBtajduFs2VCC332VHt2MhlbbLYeP9/MQk0rpM0KGJg91RZsMRHPb4stZc5slqO9KMyT7TNByIR9U2wpc8h3nhQl2JPDjkkbGuiPcgb2b8bt9RabWlqKokK7d1fa49LKror8HS1n498zul5XaovNIK45e+wS0a21H/fy5bs45+Njh+uizNmYvYDRK/X2TyM2s1rgZa39LlUuR1/Nqfw1oyXYn0N7ZZnx9mj7ZriODe32KZcLm1Qy9e4sLmcU76rv2xXsfuHq2mj7Zrh+b3h4Z/mjk7Emyt9FzSy5sUtLrwqwoX3PRmxutbMn53l7ps9N4TU2zPiuChdb1JjtrlLjLWsHsNvUjJGVYMtrF1O329a+iJ0rTrPrBRzBwL56eTu9eBOndKHe8fztW9a9rWP7L+yF7f+5eBOl3xNNRH7a/wosTAHfUDiAG/vdi9nuYUIsseVl3FuvlVKRWOEUnIh/50K/fyHbpwfLlt0zXLqOZfmOyQ9n5A2Xh1zC3rXmUakZLe7kGavUKSE8P0T7foQNPQz+ocSv3vDpdZwD21YatBO0qebZS9W10VQavkI7czY7qk369slRbf2nhhfS2wzG/se05bmzLdrLI9sVDDpX6r1ldGe+Vy74fz6cvYYJbaGjfey5W9NbHs4uXL4Z2Hp3vmFs8ahrlvvYd9b6unY2ZVcu3we2C/nRuMnOTvtj+L2AkaT6iyo77FV+yYuSNPZU+/aj7h22dLdv3PsV1F3XBck7yDc5YytX5nQve+JmIOm+7FH56+g77BJGMXMJ/XdOONOcTvQl3l7a8duFWxvzXdVfk90RWy7OKZEEJlmEgU0mvk5f/W9jT5d7gWtZeg8bU762b2NJTqni6cRazLo846VYwpmcruuFuyt8TxvK8OpW/ZWOJJ36RZtKwrHxpYlMNLkw69/b187akbL8++1brdeaL3mmYMA5stPuFyMeZy+mLoC0qSoM51dLKWeRfp8M3yWiyv0o93F2+jdiD3t9DfbtstKCqosN+4TN0ySH+JDHLrrsa+d7/VjEGi/Xgg1/Kj08WHgxJcnPUW7TWP1u7e9l38cux9cwhltxw6ldrgxjcswuLwSPcsPjnCz8xcF9bLVXB1EK2K9dFmCP5FuwUuPtWoYvJIn16b72fgntOdiWsc1f0zEJq5yN90sluH55WJvjT8x4Ww5tqFzeVgna0hzYhroGcW2Bdu8HbeqkWxt6xPXd3vV8v4T1XHKXb/Pdhl229jXY1aFtarj2tjrdsBdos2Vd5ge3F4bPGENbbtY1BrZA2147mx/ULlaG493E47ZAO+VY5tIePN8FRDSxZHAE7G7D1t5OpEyyl7BLZ2NMrbbYzJZQz6U9eF2bw9iBQ+hEZuOef29zC2WeoX3g9h2Vbyk5ofIi+enDRmyBOr7WZySRSrxEmVv1r5ScxorYVHb3kTQ2+ZMV2LS2ywPnG9Mv+vcwBp7LN3xoRzHacal5LO3BY2pfOhWDVwxdpJKDbUiE8fzA/diOdJueM1GlMxKVyUq5L8QfzbZ478tDLubLXMBw8hvY+JcSZPYrfmRbJeHXSY9qi/DC/lHLfPAjjce0zSDkHNMefq8Tf+yJ4I+mHiMN7uPwtk8TE70XSYakpJ+i5Ji2+0uFR/Cw41MHtV3678D/o6PamB56BfC829keb/t0m387G9/4p/Sb2UdIr/ar/Wq/2q/2q/1qv9qv9qu9w/78De0dl8yPYF99E9tfLl/619RzvuHyVJv516S7YPqML5o8z/Y3JUzcPHBou7kxprH3/ocKDmg/uDKv7NT33w5t627S626IOOiPGjzKtmM/5oBf3/i68eoBbLWHzSf+rYSn21+smtu70rbfqNpm5/Xj59wHP7Dv7cPK5mmSc9X8yuOILbp84w9Fiuc0Q/N/NZPq4NFjSrIAAAAASUVORK5CYII="/>
          <p:cNvSpPr>
            <a:spLocks noChangeAspect="1" noChangeArrowheads="1"/>
          </p:cNvSpPr>
          <p:nvPr/>
        </p:nvSpPr>
        <p:spPr bwMode="auto">
          <a:xfrm>
            <a:off x="155575" y="-108347"/>
            <a:ext cx="304800" cy="228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TextBox 2"/>
              <p:cNvSpPr txBox="1"/>
              <p:nvPr/>
            </p:nvSpPr>
            <p:spPr>
              <a:xfrm>
                <a:off x="2483768" y="1707654"/>
                <a:ext cx="5327956" cy="7694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44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400" b="1" i="1" smtClean="0">
                            <a:solidFill>
                              <a:srgbClr val="0070C0"/>
                            </a:solidFill>
                            <a:latin typeface="Cambria Math"/>
                          </a:rPr>
                          <m:t>𝑪𝑶</m:t>
                        </m:r>
                      </m:e>
                      <m:sub>
                        <m:r>
                          <a:rPr lang="en-US" sz="4400" b="1" i="1" smtClean="0">
                            <a:solidFill>
                              <a:srgbClr val="0070C0"/>
                            </a:solidFill>
                            <a:latin typeface="Cambria Math"/>
                          </a:rPr>
                          <m:t>𝟐</m:t>
                        </m:r>
                      </m:sub>
                    </m:sSub>
                  </m:oMath>
                </a14:m>
                <a:r>
                  <a:rPr lang="en-US" sz="4400" b="1" dirty="0" smtClean="0">
                    <a:solidFill>
                      <a:srgbClr val="0070C0"/>
                    </a:solidFill>
                  </a:rPr>
                  <a:t>+</a:t>
                </a:r>
                <a:r>
                  <a:rPr lang="ru-RU" sz="4400" b="1" dirty="0">
                    <a:solidFill>
                      <a:srgbClr val="0070C0"/>
                    </a:solidFill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4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400" b="1" i="1" smtClean="0">
                            <a:solidFill>
                              <a:srgbClr val="0070C0"/>
                            </a:solidFill>
                            <a:latin typeface="Cambria Math"/>
                          </a:rPr>
                          <m:t>𝑯</m:t>
                        </m:r>
                      </m:e>
                      <m:sub>
                        <m:r>
                          <a:rPr lang="en-US" sz="44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𝟐</m:t>
                        </m:r>
                      </m:sub>
                    </m:sSub>
                  </m:oMath>
                </a14:m>
                <a:r>
                  <a:rPr lang="en-US" sz="4400" b="1" dirty="0" smtClean="0">
                    <a:solidFill>
                      <a:srgbClr val="0070C0"/>
                    </a:solidFill>
                  </a:rPr>
                  <a:t>O=</a:t>
                </a:r>
                <a:r>
                  <a:rPr lang="ru-RU" sz="4400" b="1" dirty="0">
                    <a:solidFill>
                      <a:srgbClr val="0070C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US" sz="4400" b="1" i="1" smtClean="0">
                        <a:solidFill>
                          <a:srgbClr val="0070C0"/>
                        </a:solidFill>
                        <a:latin typeface="Cambria Math"/>
                      </a:rPr>
                      <m:t>?</m:t>
                    </m:r>
                  </m:oMath>
                </a14:m>
                <a:endParaRPr lang="ru-RU" sz="3200" b="1" dirty="0">
                  <a:solidFill>
                    <a:srgbClr val="0070C0"/>
                  </a:solidFill>
                </a:endParaRPr>
              </a:p>
            </p:txBody>
          </p:sp>
        </mc:Choice>
        <mc:Fallback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83768" y="1707654"/>
                <a:ext cx="5327956" cy="769441"/>
              </a:xfrm>
              <a:prstGeom prst="rect">
                <a:avLst/>
              </a:prstGeom>
              <a:blipFill>
                <a:blip r:embed="rId2"/>
                <a:stretch>
                  <a:fillRect t="-15873" b="-3730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" name="Прямоугольник 3"/>
              <p:cNvSpPr/>
              <p:nvPr/>
            </p:nvSpPr>
            <p:spPr>
              <a:xfrm>
                <a:off x="2555776" y="3147814"/>
                <a:ext cx="5382344" cy="76944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14:m>
                  <m:oMath xmlns:m="http://schemas.openxmlformats.org/officeDocument/2006/math">
                    <m:sSub>
                      <m:sSubPr>
                        <m:ctrlPr>
                          <a:rPr lang="ru-RU" sz="44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400" b="1" i="1" smtClean="0">
                            <a:solidFill>
                              <a:srgbClr val="0070C0"/>
                            </a:solidFill>
                            <a:latin typeface="Cambria Math"/>
                          </a:rPr>
                          <m:t>𝑺</m:t>
                        </m:r>
                        <m:r>
                          <a:rPr lang="en-US" sz="44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𝑶</m:t>
                        </m:r>
                      </m:e>
                      <m:sub>
                        <m:r>
                          <a:rPr lang="en-US" sz="4400" b="1" i="1" smtClean="0">
                            <a:solidFill>
                              <a:srgbClr val="0070C0"/>
                            </a:solidFill>
                            <a:latin typeface="Cambria Math"/>
                          </a:rPr>
                          <m:t>𝟑</m:t>
                        </m:r>
                      </m:sub>
                    </m:sSub>
                  </m:oMath>
                </a14:m>
                <a:r>
                  <a:rPr lang="en-US" sz="4400" b="1" dirty="0">
                    <a:solidFill>
                      <a:srgbClr val="0070C0"/>
                    </a:solidFill>
                  </a:rPr>
                  <a:t>+</a:t>
                </a:r>
                <a:r>
                  <a:rPr lang="ru-RU" sz="4400" b="1" dirty="0">
                    <a:solidFill>
                      <a:srgbClr val="0070C0"/>
                    </a:solidFill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4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4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𝑯</m:t>
                        </m:r>
                      </m:e>
                      <m:sub>
                        <m:r>
                          <a:rPr lang="en-US" sz="44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𝟐</m:t>
                        </m:r>
                      </m:sub>
                    </m:sSub>
                  </m:oMath>
                </a14:m>
                <a:r>
                  <a:rPr lang="en-US" sz="4400" b="1" dirty="0">
                    <a:solidFill>
                      <a:srgbClr val="0070C0"/>
                    </a:solidFill>
                  </a:rPr>
                  <a:t>O=</a:t>
                </a:r>
                <a:r>
                  <a:rPr lang="ru-RU" sz="4400" b="1" dirty="0">
                    <a:solidFill>
                      <a:srgbClr val="0070C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US" sz="4400" b="1" i="1" smtClean="0">
                        <a:solidFill>
                          <a:srgbClr val="0070C0"/>
                        </a:solidFill>
                        <a:latin typeface="Cambria Math"/>
                      </a:rPr>
                      <m:t>?</m:t>
                    </m:r>
                  </m:oMath>
                </a14:m>
                <a:endParaRPr lang="ru-RU" sz="3200" b="1" dirty="0">
                  <a:solidFill>
                    <a:srgbClr val="0070C0"/>
                  </a:solidFill>
                </a:endParaRPr>
              </a:p>
            </p:txBody>
          </p:sp>
        </mc:Choice>
        <mc:Fallback>
          <p:sp>
            <p:nvSpPr>
              <p:cNvPr id="4" name="Прямоугольник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55776" y="3147814"/>
                <a:ext cx="5382344" cy="769441"/>
              </a:xfrm>
              <a:prstGeom prst="rect">
                <a:avLst/>
              </a:prstGeom>
              <a:blipFill>
                <a:blip r:embed="rId3"/>
                <a:stretch>
                  <a:fillRect t="-15748" b="-3622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701816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/>
          </p:cNvPr>
          <p:cNvSpPr/>
          <p:nvPr/>
        </p:nvSpPr>
        <p:spPr>
          <a:xfrm>
            <a:off x="13096" y="0"/>
            <a:ext cx="9130904" cy="113159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600" dirty="0" err="1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Kislotali</a:t>
            </a:r>
            <a:r>
              <a:rPr lang="en-US" sz="3600" dirty="0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oksidlar</a:t>
            </a:r>
            <a:r>
              <a:rPr lang="en-US" sz="3600" dirty="0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3600" dirty="0" err="1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suv</a:t>
            </a:r>
            <a:r>
              <a:rPr lang="en-US" sz="3600" dirty="0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bilan</a:t>
            </a:r>
            <a:r>
              <a:rPr lang="en-US" sz="3600" dirty="0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reaksiyaga</a:t>
            </a:r>
            <a:r>
              <a:rPr lang="en-US" sz="3600" dirty="0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kirishib</a:t>
            </a:r>
            <a:r>
              <a:rPr lang="en-US" sz="3600" dirty="0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kislota</a:t>
            </a:r>
            <a:r>
              <a:rPr lang="en-US" sz="3600" dirty="0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hosil</a:t>
            </a:r>
            <a:r>
              <a:rPr lang="en-US" sz="3600" dirty="0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qiladi</a:t>
            </a:r>
            <a:endParaRPr sz="3600" dirty="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AutoShape 2" descr="data:image/png;base64,iVBORw0KGgoAAAANSUhEUgAAA9cAAADlAQMAAABj45ZRAAAACXBIWXMAAC4kAAAuKAGGVNYFAAAABlBMVEUAAAD///+l2Z/dAAAQbUlEQVR4nO3dy27kuHoAYOroJJwAjWGy60Uf8+QJ0tnNwjHnIC+Q/Vmk3yDexUGckmoKGG0C1BvEr5Fdq6AgXnqbnSXUAToBgjQdL5rGsMn8P6kbVSpV2S5XL2IOprsuKn0iRf68SFVN7DdLhrzar/b/Hzv5drYhVBLxbWybc00S+Dtl38BOTOSeRrdWxce1y8SiqAjhNj9S/RvYJZfckiOd+YGdJ5qbWLFgmzw5ip1awxTTNNyEfrQl2/zsge0IbW4CW+E5IC9Q/3o2gAYEJoUNoFzkQpNe/UvnL2LD/0t4GOw8tVIoVoruYAicBvhbJ4e08UTf5AM7skpI+M8/u7dWUh+C8uDUPNtmaMNe+5vEVotSKO6f3UEFYHAeXBw6mB27vWIZB7Zh1nBoe8w/rdwRwuZWx2nSbkX+7lk2re15aCMqUtvUfci35s6WvDkPeMCRgoj4uP6wi+fO5t4ue7vA4xHzoY2H254HfALhEI6kpAkW1CNtQkbsK+tf+xjZpt3dt/ku2/NgsRAsnoEcOsNy3+5gxI46e+n36uDartp85/0cQvGn+Fkov5QkT7HlwM78Xl3Mqe11a3fnwW+FDZNJqLNuL10qd9llYkbsomfPN207tCEgJ5r2TgWm9DdYN6by7XY0tFeNTUfsriw6m+tEMTPoimCHZCwMhfbwfFejtmrtxcCGDjiB4w8gzedWj4ahaVtaX1zb8j03fMOG7btDgqTECvbbRAxNeNsOpm2VeFt3duFafFnXgfbUNrZNhl2RSirYhz/h8AexEklFNmzcVa99KzGwoS8lXFHc3JXF0GY2yX01aZNM7iByycZO3c4gCIiebfoxtbYhH2GZe5tgb+7tQZlTl4ugK5LJA4Buz0bgbpydn7NBvnVj42eY60fCumYG9uB843kYs+d+z952ESmCjw9s2tklCC7eiKCuVdVHb/vzkIR2tNEVgf0VqqUJbTjIeFDmvjgmbd/G8qD+WRcZsHaTZNMWzqaBDcUwH9iG+rED7lMO7Ghgm9AmrgmnIugGl/6osHxD2+0itLHNLstunzgyxliH73XxfIvtxvcssLE/gFrWfDywIYqHNnyQ18NlTFiNsc2HfcmEXdLAxv5A0REbCjO04UWYEsJopA3I2L5d69hid5GyHljLuB+avB25qrFhy9ZOEx3rGIYfSijRzkugR/StI277rG359pFUk8Cu/Eu4i9CGLSCL3oYwq2KY+0oY/2nWzscwnqPBF21f3dnDfgxtQ5J+mbvPE7HLZiX5Bwj6BEuoFHWsxOMGw4g6OPTtjT504cuvFxZdf2BTHtp6YLt0X/mOlpBE0fZ8QSFqkdsmeu6wc9G3tcCXaG3nOLnvbB6sM9354sqjZunBZwVOe5k0Y9K+3R8zJX7jMrTxQ2XPjmA0R5jbQm3Ybj/M/uJy7NqnzaHzxTmRHth1rxDmW4p+XHORVMW1XfZsbENjdk1AYm530HIl+jy0V+15aO0HeK+xMSa7SqKj5nzr07/u2WG+q6F9hX8oqAM4By6d9KW1c9ubG3R2HZLb/gDqT1jX/nOXfd172XXzsf031jgwD4BclzAg0CKw1aidbtbzTXvdPbyxYYKJ501rM2hKBOTerMjXNbS77uC/5I/uI/kl3W33Mru0G+k2qx+kEcQLbIfwf3s8ta373YGrEJ9sPqMuEjl70dhyqz02nm7tP9Pk+0uBA+/OdvFcJUrIvi3QLme9PnThB2LD2NLPbGw3U9Z7bGC3Ke3sEu0MOwPVdUWuLwI7CW02ZvPuYTFiL/tPYD+Q13acCo0gMpGCTlDxbk6E8XwNUNyN17bY+FaTetVuq917zRCqiCEKuyIKtajWS2/buD9WHC1zk0zbV9tt+1uwTyV2RTAPFnV34AbqMDMA0DUIBCJnQ6Xoxg6YtO4e34/YfMLG9FV9hXELRC7b2HjmSqjUuRv19co8GLdgUr0J25gt+k/qxTW++ZqkTXfgamcJvWqZuC4d8+3rOVTCbqzoPtSzR8q8Xx222MOPL9F+B90BdMLQl6MdN4PAgd01rC+fNu1wGVFtfa1nX6ENgRXrAY6Vvc1c0JkHdi+V2eZrKnj2MPJa96w+9Ft8mHJsBjiExYTxSAtoCN2cKDj+egFikO5Gnj1ssW96r0LPB2MAe5O1Ni5NmHYuqEXoaLuZ7r/0n401wu5Ilptv3rqIraAPolAb56q1/fR4NJq1aRWch+uRLdqSGV3ec5+QvxV59CmD8ZMY2GNRvE3hsvFyZIuuLMa6ou5oPxdu8SEs80k7vHTG+dTexwqwV1JrNxwL7cVw+34qr/rPiNjc4uYRtn2UHSQzZl8Ndh6m5eHsZPPF7nDGQnLPvg7s5JH26PGctcezoysKbTGwzRNs3ZXFWJmLbfYlLbm57+yx4LIrqS4+j3QH/dHBMrBnLGXydz/FzYpzGKgfa1c3m+/2c8MD+1JkNI9SmC9xdZ6YRD7B7pKfwoSpH/pFYF8kLCsjGHL8mpUfRMnGPr1/cvPuQepVv7r4G/sHyzL5j+mPM05LwnOas+fYY2nd4XXxN/ZfWp7JZCEvxUK+4Vkx1ok+L+VdwH4I7dheoa1+ECsp0D403e+K7n4JbHiDSgt2slJw6l/CZu3DMh7YGm3t7WVjj7TTQxxGaEPDBjsDu5LQvzV2vZE4rF0P3Ro7skXWs+PAlge269TYf45tDOz3SaUs043tg2z5svYHw2u7hHzL0H7hfJ/PeK/Mi+Z8+w5HvaitLrytLpy9PK59VtsQWyxjAztpt//8AvblCcM2ppQo0L7eZt8c3pan3xMCMfVOo/09b/Od+yWcdvvl4W2YqJI5zJTXrrozbG+1DS3/n384T+zf+hfY4e0/nMZxkQsIOH/M5Iyxpo1dF+qDIW9xZd/eUEvN2ITjmTamz/8hYIKWinzGCDn3SHYt1SXYTEbmTayJHp8yP9v26c7mP8RpXi+cZUupErQreUkidX75ojamz9freqE043cqoeqEFmoWrZROXqjMw9f9Xz8LsBnwmRK0kjphR7DrlCdWop1lWrAj2ymuwYG9yDRn1cNxbWGJsxnaEGSOauu3aBfeLo9qc6W8bdBOj2n/zO56tnm709bJ/iP7nXbl7IyirS532mWy921cu+yMrmsbz/cebUwmxcHsRWtD+77bbavkOp16/7p33XqnXbnYwhZoV/vYWTn1PjWk3cUOm65gVgo2X4BfwbnnO+3l4ALDYIf6fdslTNsmzj+QE6bO+ErNnM2mNrdYz6ftTF/saes4P397Cv12UpaGVWX6F1P22tlssKA/sNVlu4vm+wZbN/6qLyPYSEaa5pKwqUNNT3mm8FrYpA27DG05PQL9BLNUFafnb/hUJf7ulC/0JTGDewaDdK26lZfazt11lcklbEjaJBOrf0ac8QJGWHLq+wqY72apuxmnOntyGXlnMkKAndB8i6045A0HwANbOvt595Ub8RFtJrecbxnPpchy1t6S0NnL3WW+w+aWr2ECvc1er1cabZryoW29/cvTbWYh3xP2faXFtZzRfJs9tgK8p02tK3O1xS7QhvNNm1sbDmjbaIf9xdvLoa0ae2z1ec+UT9sru82GOSArbBXe3/m4VCZ1PRfjb2+1T2hJCxiUEvHk2i5Fne8ttgB7OWZf0iIr8P4NMXYVZq+kT+p6Pr4Dybfk+87S60+FPmXp7Dv+NPqrOZu0NVu7fLOhvXY2dNIrc/JEW5vpfBtajduFs2VCC332VHt2MhlbbLYeP9/MQk0rpM0KGJg91RZsMRHPb4stZc5slqO9KMyT7TNByIR9U2wpc8h3nhQl2JPDjkkbGuiPcgb2b8bt9RabWlqKokK7d1fa49LKror8HS1n498zul5XaovNIK45e+wS0a21H/fy5bs45+Njh+uizNmYvYDRK/X2TyM2s1rgZa39LlUuR1/Nqfw1oyXYn0N7ZZnx9mj7ZriODe32KZcLm1Qy9e4sLmcU76rv2xXsfuHq2mj7Zrh+b3h4Z/mjk7Emyt9FzSy5sUtLrwqwoX3PRmxutbMn53l7ps9N4TU2zPiuChdb1JjtrlLjLWsHsNvUjJGVYMtrF1O329a+iJ0rTrPrBRzBwL56eTu9eBOndKHe8fztW9a9rWP7L+yF7f+5eBOl3xNNRH7a/wosTAHfUDiAG/vdi9nuYUIsseVl3FuvlVKRWOEUnIh/50K/fyHbpwfLlt0zXLqOZfmOyQ9n5A2Xh1zC3rXmUakZLe7kGavUKSE8P0T7foQNPQz+ocSv3vDpdZwD21YatBO0qebZS9W10VQavkI7czY7qk369slRbf2nhhfS2wzG/se05bmzLdrLI9sVDDpX6r1ldGe+Vy74fz6cvYYJbaGjfey5W9NbHs4uXL4Z2Hp3vmFs8ahrlvvYd9b6unY2ZVcu3we2C/nRuMnOTvtj+L2AkaT6iyo77FV+yYuSNPZU+/aj7h22dLdv3PsV1F3XBck7yDc5YytX5nQve+JmIOm+7FH56+g77BJGMXMJ/XdOONOcTvQl3l7a8duFWxvzXdVfk90RWy7OKZEEJlmEgU0mvk5f/W9jT5d7gWtZeg8bU762b2NJTqni6cRazLo846VYwpmcruuFuyt8TxvK8OpW/ZWOJJ36RZtKwrHxpYlMNLkw69/b187akbL8++1brdeaL3mmYMA5stPuFyMeZy+mLoC0qSoM51dLKWeRfp8M3yWiyv0o93F2+jdiD3t9DfbtstKCqosN+4TN0ySH+JDHLrrsa+d7/VjEGi/Xgg1/Kj08WHgxJcnPUW7TWP1u7e9l38cux9cwhltxw6ldrgxjcswuLwSPcsPjnCz8xcF9bLVXB1EK2K9dFmCP5FuwUuPtWoYvJIn16b72fgntOdiWsc1f0zEJq5yN90sluH55WJvjT8x4Ww5tqFzeVgna0hzYhroGcW2Bdu8HbeqkWxt6xPXd3vV8v4T1XHKXb/Pdhl229jXY1aFtarj2tjrdsBdos2Vd5ge3F4bPGENbbtY1BrZA2147mx/ULlaG493E47ZAO+VY5tIePN8FRDSxZHAE7G7D1t5OpEyyl7BLZ2NMrbbYzJZQz6U9eF2bw9iBQ+hEZuOef29zC2WeoX3g9h2Vbyk5ofIi+enDRmyBOr7WZySRSrxEmVv1r5ScxorYVHb3kTQ2+ZMV2LS2ywPnG9Mv+vcwBp7LN3xoRzHacal5LO3BY2pfOhWDVwxdpJKDbUiE8fzA/diOdJueM1GlMxKVyUq5L8QfzbZ478tDLubLXMBw8hvY+JcSZPYrfmRbJeHXSY9qi/DC/lHLfPAjjce0zSDkHNMefq8Tf+yJ4I+mHiMN7uPwtk8TE70XSYakpJ+i5Ji2+0uFR/Cw41MHtV3678D/o6PamB56BfC829keb/t0m387G9/4p/Sb2UdIr/ar/Wq/2q/2q/1qv9qv9qu9w/78De0dl8yPYF99E9tfLl/619RzvuHyVJv516S7YPqML5o8z/Y3JUzcPHBou7kxprH3/ocKDmg/uDKv7NT33w5t627S626IOOiPGjzKtmM/5oBf3/i68eoBbLWHzSf+rYSn21+smtu70rbfqNpm5/Xj59wHP7Dv7cPK5mmSc9X8yuOILbp84w9Fiuc0Q/N/NZPq4NFjSrIAAAAASUVORK5CYII="/>
          <p:cNvSpPr>
            <a:spLocks noChangeAspect="1" noChangeArrowheads="1"/>
          </p:cNvSpPr>
          <p:nvPr/>
        </p:nvSpPr>
        <p:spPr bwMode="auto">
          <a:xfrm>
            <a:off x="155575" y="-108347"/>
            <a:ext cx="304800" cy="228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>
              <a:solidFill>
                <a:prstClr val="black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1236466" y="1761660"/>
                <a:ext cx="5327956" cy="7694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44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400" b="1" i="1" smtClean="0">
                            <a:solidFill>
                              <a:srgbClr val="0070C0"/>
                            </a:solidFill>
                            <a:latin typeface="Cambria Math"/>
                          </a:rPr>
                          <m:t>𝑪𝑶</m:t>
                        </m:r>
                      </m:e>
                      <m:sub>
                        <m:r>
                          <a:rPr lang="en-US" sz="4400" b="1" i="1" smtClean="0">
                            <a:solidFill>
                              <a:srgbClr val="0070C0"/>
                            </a:solidFill>
                            <a:latin typeface="Cambria Math"/>
                          </a:rPr>
                          <m:t>𝟐</m:t>
                        </m:r>
                      </m:sub>
                    </m:sSub>
                  </m:oMath>
                </a14:m>
                <a:r>
                  <a:rPr lang="en-US" sz="4400" b="1" dirty="0" smtClean="0">
                    <a:solidFill>
                      <a:srgbClr val="0070C0"/>
                    </a:solidFill>
                  </a:rPr>
                  <a:t>+</a:t>
                </a:r>
                <a:r>
                  <a:rPr lang="ru-RU" sz="4400" b="1" dirty="0">
                    <a:solidFill>
                      <a:srgbClr val="0070C0"/>
                    </a:solidFill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4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400" b="1" i="1" smtClean="0">
                            <a:solidFill>
                              <a:srgbClr val="0070C0"/>
                            </a:solidFill>
                            <a:latin typeface="Cambria Math"/>
                          </a:rPr>
                          <m:t>𝑯</m:t>
                        </m:r>
                      </m:e>
                      <m:sub>
                        <m:r>
                          <a:rPr lang="en-US" sz="44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𝟐</m:t>
                        </m:r>
                      </m:sub>
                    </m:sSub>
                  </m:oMath>
                </a14:m>
                <a:r>
                  <a:rPr lang="en-US" sz="4400" b="1" dirty="0" smtClean="0">
                    <a:solidFill>
                      <a:srgbClr val="0070C0"/>
                    </a:solidFill>
                  </a:rPr>
                  <a:t>O=</a:t>
                </a:r>
                <a:r>
                  <a:rPr lang="ru-RU" sz="4400" b="1" dirty="0">
                    <a:solidFill>
                      <a:srgbClr val="0070C0"/>
                    </a:solidFill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4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400" b="1" i="1" smtClean="0">
                            <a:solidFill>
                              <a:srgbClr val="0070C0"/>
                            </a:solidFill>
                            <a:latin typeface="Cambria Math"/>
                          </a:rPr>
                          <m:t>𝑯</m:t>
                        </m:r>
                      </m:e>
                      <m:sub>
                        <m:r>
                          <a:rPr lang="en-US" sz="44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𝟐</m:t>
                        </m:r>
                      </m:sub>
                    </m:sSub>
                  </m:oMath>
                </a14:m>
                <a:r>
                  <a:rPr lang="ru-RU" sz="4400" b="1" dirty="0">
                    <a:solidFill>
                      <a:srgbClr val="0070C0"/>
                    </a:solidFill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44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4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𝑪𝑶</m:t>
                        </m:r>
                      </m:e>
                      <m:sub>
                        <m:r>
                          <a:rPr lang="en-US" sz="4400" b="1" i="1" smtClean="0">
                            <a:solidFill>
                              <a:srgbClr val="0070C0"/>
                            </a:solidFill>
                            <a:latin typeface="Cambria Math"/>
                          </a:rPr>
                          <m:t>𝟑</m:t>
                        </m:r>
                      </m:sub>
                    </m:sSub>
                  </m:oMath>
                </a14:m>
                <a:endParaRPr lang="ru-RU" sz="3200" b="1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36466" y="2348880"/>
                <a:ext cx="5327956" cy="769441"/>
              </a:xfrm>
              <a:prstGeom prst="rect">
                <a:avLst/>
              </a:prstGeom>
              <a:blipFill rotWithShape="1">
                <a:blip r:embed="rId6"/>
                <a:stretch>
                  <a:fillRect t="-15748" b="-3622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Прямоугольник 3"/>
              <p:cNvSpPr/>
              <p:nvPr/>
            </p:nvSpPr>
            <p:spPr>
              <a:xfrm>
                <a:off x="1475656" y="3183455"/>
                <a:ext cx="5382344" cy="76944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44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400" b="1" i="1" smtClean="0">
                            <a:solidFill>
                              <a:srgbClr val="0070C0"/>
                            </a:solidFill>
                            <a:latin typeface="Cambria Math"/>
                          </a:rPr>
                          <m:t>𝑺</m:t>
                        </m:r>
                        <m:r>
                          <a:rPr lang="en-US" sz="44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𝑶</m:t>
                        </m:r>
                      </m:e>
                      <m:sub>
                        <m:r>
                          <a:rPr lang="en-US" sz="4400" b="1" i="1" smtClean="0">
                            <a:solidFill>
                              <a:srgbClr val="0070C0"/>
                            </a:solidFill>
                            <a:latin typeface="Cambria Math"/>
                          </a:rPr>
                          <m:t>𝟑</m:t>
                        </m:r>
                      </m:sub>
                    </m:sSub>
                  </m:oMath>
                </a14:m>
                <a:r>
                  <a:rPr lang="en-US" sz="4400" b="1" dirty="0">
                    <a:solidFill>
                      <a:srgbClr val="0070C0"/>
                    </a:solidFill>
                  </a:rPr>
                  <a:t>+</a:t>
                </a:r>
                <a:r>
                  <a:rPr lang="ru-RU" sz="4400" b="1" dirty="0">
                    <a:solidFill>
                      <a:srgbClr val="0070C0"/>
                    </a:solidFill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4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4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𝑯</m:t>
                        </m:r>
                      </m:e>
                      <m:sub>
                        <m:r>
                          <a:rPr lang="en-US" sz="44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𝟐</m:t>
                        </m:r>
                      </m:sub>
                    </m:sSub>
                  </m:oMath>
                </a14:m>
                <a:r>
                  <a:rPr lang="en-US" sz="4400" b="1" dirty="0">
                    <a:solidFill>
                      <a:srgbClr val="0070C0"/>
                    </a:solidFill>
                  </a:rPr>
                  <a:t>O=</a:t>
                </a:r>
                <a:r>
                  <a:rPr lang="ru-RU" sz="4400" b="1" dirty="0">
                    <a:solidFill>
                      <a:srgbClr val="0070C0"/>
                    </a:solidFill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4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4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𝑯</m:t>
                        </m:r>
                      </m:e>
                      <m:sub>
                        <m:r>
                          <a:rPr lang="en-US" sz="44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𝟐</m:t>
                        </m:r>
                      </m:sub>
                    </m:sSub>
                  </m:oMath>
                </a14:m>
                <a:r>
                  <a:rPr lang="ru-RU" sz="4400" b="1" dirty="0">
                    <a:solidFill>
                      <a:srgbClr val="0070C0"/>
                    </a:solidFill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4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400" b="1" i="1" smtClean="0">
                            <a:solidFill>
                              <a:srgbClr val="0070C0"/>
                            </a:solidFill>
                            <a:latin typeface="Cambria Math"/>
                          </a:rPr>
                          <m:t>𝑺</m:t>
                        </m:r>
                        <m:r>
                          <a:rPr lang="en-US" sz="44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𝑶</m:t>
                        </m:r>
                      </m:e>
                      <m:sub>
                        <m:r>
                          <a:rPr lang="en-US" sz="4400" b="1" i="1" smtClean="0">
                            <a:solidFill>
                              <a:srgbClr val="0070C0"/>
                            </a:solidFill>
                            <a:latin typeface="Cambria Math"/>
                          </a:rPr>
                          <m:t>𝟒</m:t>
                        </m:r>
                      </m:sub>
                    </m:sSub>
                  </m:oMath>
                </a14:m>
                <a:endParaRPr lang="ru-RU" sz="3200" b="1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4" name="Прямоугольник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75656" y="4244606"/>
                <a:ext cx="5382344" cy="769441"/>
              </a:xfrm>
              <a:prstGeom prst="rect">
                <a:avLst/>
              </a:prstGeom>
              <a:blipFill rotWithShape="1">
                <a:blip r:embed="rId7"/>
                <a:stretch>
                  <a:fillRect t="-15748" b="-3622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398773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/>
          </p:cNvPr>
          <p:cNvSpPr/>
          <p:nvPr/>
        </p:nvSpPr>
        <p:spPr>
          <a:xfrm>
            <a:off x="13096" y="-72424"/>
            <a:ext cx="9130904" cy="161806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Tabiatda</a:t>
            </a: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tarqalgan</a:t>
            </a: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magniyning</a:t>
            </a: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78.6% </a:t>
            </a:r>
            <a:r>
              <a:rPr lang="en-US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</a:t>
            </a: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24 </a:t>
            </a:r>
            <a:r>
              <a:rPr lang="en-US" sz="2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Mg </a:t>
            </a:r>
            <a:r>
              <a:rPr lang="en-US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izotopi</a:t>
            </a: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10.1% </a:t>
            </a:r>
            <a:r>
              <a:rPr lang="en-US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</a:t>
            </a: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25</a:t>
            </a: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Mg </a:t>
            </a:r>
            <a:r>
              <a:rPr lang="en-US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11.3 % </a:t>
            </a:r>
            <a:r>
              <a:rPr lang="en-US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</a:t>
            </a: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26 </a:t>
            </a:r>
            <a:r>
              <a:rPr lang="en-US" sz="2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Mg </a:t>
            </a:r>
            <a:r>
              <a:rPr lang="en-US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izotopi</a:t>
            </a: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tashkil</a:t>
            </a: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etadi</a:t>
            </a: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Magniyning</a:t>
            </a: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o‘rtacha</a:t>
            </a:r>
            <a:r>
              <a:rPr lang="en-US" sz="2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nisbiy</a:t>
            </a: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atom </a:t>
            </a:r>
            <a:r>
              <a:rPr lang="en-US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massasini</a:t>
            </a: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toping</a:t>
            </a:r>
            <a:r>
              <a:rPr lang="en-US" sz="2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sz="2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95536" y="1707654"/>
            <a:ext cx="828092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sz="28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en-US" sz="28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2800" dirty="0" smtClean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8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 </a:t>
            </a:r>
            <a:r>
              <a:rPr lang="en-US" sz="28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masalani</a:t>
            </a:r>
            <a:r>
              <a:rPr lang="en-US" sz="28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yechishda</a:t>
            </a:r>
            <a:r>
              <a:rPr lang="en-US" sz="28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barcha</a:t>
            </a:r>
            <a:r>
              <a:rPr lang="en-US" sz="28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izotoplar</a:t>
            </a:r>
            <a:r>
              <a:rPr lang="en-US" sz="28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100% deb </a:t>
            </a:r>
            <a:r>
              <a:rPr lang="en-US" sz="28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olinib</a:t>
            </a:r>
            <a:r>
              <a:rPr lang="en-US" sz="28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sz="28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28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izotoplar</a:t>
            </a:r>
            <a:r>
              <a:rPr lang="en-US" sz="28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og‘irliklari</a:t>
            </a:r>
            <a:r>
              <a:rPr lang="en-US" sz="28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hisoblab</a:t>
            </a:r>
            <a:r>
              <a:rPr lang="en-US" sz="28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topiladi</a:t>
            </a:r>
            <a:r>
              <a:rPr lang="en-US" sz="28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n-US" sz="28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 (</a:t>
            </a:r>
            <a:r>
              <a:rPr lang="en-US" sz="2800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o‘rtacha</a:t>
            </a:r>
            <a:r>
              <a:rPr lang="en-US" sz="28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= </a:t>
            </a:r>
            <a:r>
              <a:rPr lang="en-US" sz="28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24 ∙ 0,786 + 25 ∙ 0,101 + 26 ∙ 0,113 = 18,864 + 2,525 + 2,938 = 24,327 </a:t>
            </a:r>
            <a:endParaRPr lang="en-US" sz="2800" dirty="0" smtClean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8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               </a:t>
            </a:r>
            <a:r>
              <a:rPr lang="en-US" sz="2800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28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24,327</a:t>
            </a:r>
            <a:endParaRPr lang="ru-RU" sz="28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176357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/>
          </p:cNvPr>
          <p:cNvSpPr/>
          <p:nvPr/>
        </p:nvSpPr>
        <p:spPr>
          <a:xfrm>
            <a:off x="35496" y="51470"/>
            <a:ext cx="9130904" cy="161806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uz-Latn-UZ" sz="3600" dirty="0">
                <a:solidFill>
                  <a:schemeClr val="bg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Tarkibida 16.08 % metall va 4.20 %  C, 6.99 % H, 72.73 % kislorod bor modda </a:t>
            </a:r>
            <a:r>
              <a:rPr lang="en-US" sz="3600" dirty="0" err="1" smtClean="0">
                <a:solidFill>
                  <a:schemeClr val="bg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formulasini</a:t>
            </a:r>
            <a:r>
              <a:rPr lang="en-US" sz="3600" dirty="0" smtClean="0">
                <a:solidFill>
                  <a:schemeClr val="bg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toping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pl-PL" sz="3600" dirty="0" smtClean="0">
                <a:solidFill>
                  <a:schemeClr val="bg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4,2           </a:t>
            </a:r>
            <a:r>
              <a:rPr lang="pl-PL" sz="3600" dirty="0">
                <a:solidFill>
                  <a:schemeClr val="bg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6,99 	72,73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pl-PL" sz="3600" dirty="0">
                <a:solidFill>
                  <a:schemeClr val="bg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	 </a:t>
            </a:r>
            <a:endParaRPr lang="en-US" sz="3600" dirty="0" smtClean="0">
              <a:solidFill>
                <a:schemeClr val="bg1"/>
              </a:solidFill>
              <a:latin typeface="Arial" panose="020B0604020202020204" pitchFamily="34" charset="0"/>
              <a:ea typeface="Times New Roman"/>
              <a:cs typeface="Arial" panose="020B0604020202020204" pitchFamily="34" charset="0"/>
            </a:endParaRP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pl-PL" sz="3600" dirty="0" smtClean="0">
                <a:solidFill>
                  <a:schemeClr val="bg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endParaRPr lang="en-US" sz="3600" dirty="0" smtClean="0">
              <a:solidFill>
                <a:schemeClr val="bg1"/>
              </a:solidFill>
              <a:latin typeface="Arial" panose="020B0604020202020204" pitchFamily="34" charset="0"/>
              <a:ea typeface="Times New Roman"/>
              <a:cs typeface="Arial" panose="020B0604020202020204" pitchFamily="34" charset="0"/>
            </a:endParaRP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pl-PL" sz="2000" dirty="0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m</a:t>
            </a:r>
            <a:r>
              <a:rPr lang="pl-PL" sz="2000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= 1 ta C + 20 ta H</a:t>
            </a:r>
            <a:r>
              <a:rPr lang="pl-PL" sz="1600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2</a:t>
            </a:r>
            <a:r>
              <a:rPr lang="pl-PL" sz="2000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+ 13 ta O</a:t>
            </a:r>
            <a:r>
              <a:rPr lang="pl-PL" sz="1400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2</a:t>
            </a:r>
            <a:r>
              <a:rPr lang="pl-PL" sz="2000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= 12 + 20 + 208 = 240g                   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pl-PL" sz="2000" dirty="0">
              <a:solidFill>
                <a:srgbClr val="0070C0"/>
              </a:solidFill>
              <a:latin typeface="Arial" panose="020B0604020202020204" pitchFamily="34" charset="0"/>
              <a:ea typeface="Times New Roman"/>
              <a:cs typeface="Arial" panose="020B0604020202020204" pitchFamily="34" charset="0"/>
            </a:endParaRP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pl-PL" sz="2000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          240 gr   -------  83,92 %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pl-PL" sz="2000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	       x --------   16,08 %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pl-PL" sz="2000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		       46 gr  ya’ni 2 ta    Na dan iborat       </a:t>
            </a:r>
            <a:r>
              <a:rPr lang="pl-PL" sz="2000" dirty="0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Na</a:t>
            </a:r>
            <a:r>
              <a:rPr lang="en-US" sz="2000" dirty="0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2</a:t>
            </a:r>
            <a:r>
              <a:rPr lang="pl-PL" sz="2000" dirty="0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CO3×10H2O</a:t>
            </a:r>
            <a:endParaRPr lang="pl-PL" sz="2000" dirty="0">
              <a:solidFill>
                <a:srgbClr val="0070C0"/>
              </a:solidFill>
              <a:latin typeface="Arial" panose="020B0604020202020204" pitchFamily="34" charset="0"/>
              <a:ea typeface="Times New Roman"/>
              <a:cs typeface="Arial" panose="020B0604020202020204" pitchFamily="34" charset="0"/>
            </a:endParaRP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sz="1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492" name="Picture 6" descr="D:\23.05.13-домашние документы\Виртуальные лекции 28.07.11\Химия\анимашки ... разное\animated-gifs-atoms-24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4083918"/>
            <a:ext cx="827584" cy="7417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53" name="Picture 13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6430"/>
          <a:stretch/>
        </p:blipFill>
        <p:spPr bwMode="auto">
          <a:xfrm>
            <a:off x="-34740" y="1923678"/>
            <a:ext cx="5870221" cy="954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54" name="Picture 1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836354"/>
            <a:ext cx="12033492" cy="3114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5824405" y="2283718"/>
            <a:ext cx="3312368" cy="50405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solidFill>
                  <a:schemeClr val="tx1"/>
                </a:solidFill>
              </a:rPr>
              <a:t>Eng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kichik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songa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bo‘ladi</a:t>
            </a:r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79948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/>
          </p:cNvPr>
          <p:cNvSpPr/>
          <p:nvPr/>
        </p:nvSpPr>
        <p:spPr>
          <a:xfrm>
            <a:off x="-15687" y="-59138"/>
            <a:ext cx="9130904" cy="161806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150 g </a:t>
            </a:r>
            <a:r>
              <a:rPr lang="en-US" sz="32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suvda</a:t>
            </a:r>
            <a:r>
              <a:rPr lang="en-US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50 g CuSO4 . 5 H2O </a:t>
            </a:r>
            <a:r>
              <a:rPr lang="en-US" sz="32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</a:t>
            </a:r>
            <a:r>
              <a:rPr lang="en-US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ertishda</a:t>
            </a:r>
            <a:r>
              <a:rPr lang="en-US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3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eritmadagi</a:t>
            </a:r>
            <a:r>
              <a:rPr lang="en-US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tuzning</a:t>
            </a:r>
            <a:r>
              <a:rPr lang="en-US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massa</a:t>
            </a:r>
            <a:r>
              <a:rPr lang="en-US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ulushini</a:t>
            </a:r>
            <a:r>
              <a:rPr lang="en-US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(%) </a:t>
            </a:r>
            <a:r>
              <a:rPr lang="en-US" sz="32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hisoblang</a:t>
            </a:r>
            <a:endParaRPr sz="3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" name="Прямоугольник 1"/>
              <p:cNvSpPr/>
              <p:nvPr/>
            </p:nvSpPr>
            <p:spPr>
              <a:xfrm>
                <a:off x="629420" y="1810004"/>
                <a:ext cx="8485797" cy="299171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1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Yechish</a:t>
                </a:r>
                <a:r>
                  <a:rPr lang="en-US" sz="2000" dirty="0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</a:p>
              <a:p>
                <a:r>
                  <a:rPr lang="en-US" sz="2000" dirty="0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1) </a:t>
                </a:r>
                <a:r>
                  <a:rPr lang="en-US" sz="2000" dirty="0" err="1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Mr</a:t>
                </a:r>
                <a:r>
                  <a:rPr lang="en-US" sz="2000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(CuSO4 ∙ 5H2O) = 160 + 90 = 250 </a:t>
                </a:r>
                <a:r>
                  <a:rPr lang="en-US" sz="2000" dirty="0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g</a:t>
                </a:r>
              </a:p>
              <a:p>
                <a:r>
                  <a:rPr lang="en-US" sz="2000" dirty="0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r>
                  <a:rPr lang="en-US" sz="2000" dirty="0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2</a:t>
                </a:r>
                <a:r>
                  <a:rPr lang="en-US" sz="2000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) 250 g CuSO4 ∙ 5H2O </a:t>
                </a:r>
                <a:r>
                  <a:rPr lang="en-US" sz="2000" dirty="0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---------------160 </a:t>
                </a:r>
                <a:r>
                  <a:rPr lang="en-US" sz="2000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g CuSO4 </a:t>
                </a:r>
                <a:r>
                  <a:rPr lang="en-US" sz="2000" dirty="0" err="1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bor</a:t>
                </a:r>
                <a:endParaRPr lang="en-US" sz="2000" dirty="0" smtClean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2000" dirty="0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50 </a:t>
                </a:r>
                <a:r>
                  <a:rPr lang="en-US" sz="2000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g CuSO4 ∙ </a:t>
                </a:r>
                <a:r>
                  <a:rPr lang="en-US" sz="2000" dirty="0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5H2O        ---------------x </a:t>
                </a:r>
                <a:r>
                  <a:rPr lang="en-US" sz="2000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= 32 g CuSO4 </a:t>
                </a:r>
                <a:endParaRPr lang="en-US" sz="2000" dirty="0" smtClean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en-US" sz="2000" dirty="0" smtClean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2000" dirty="0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3) </a:t>
                </a:r>
                <a:r>
                  <a:rPr lang="en-US" sz="2000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m </a:t>
                </a:r>
                <a:r>
                  <a:rPr lang="en-US" sz="2000" dirty="0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/</a:t>
                </a:r>
                <a:r>
                  <a:rPr lang="en-US" sz="2000" dirty="0" err="1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e</a:t>
                </a:r>
                <a:r>
                  <a:rPr lang="en-US" sz="2000" dirty="0" err="1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ritma</a:t>
                </a:r>
                <a:r>
                  <a:rPr lang="en-US" sz="2000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/ = 150 + 50 = 200 g </a:t>
                </a:r>
                <a:endParaRPr lang="en-US" sz="2000" dirty="0" smtClean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en-US" sz="2000" dirty="0" smtClean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2000" dirty="0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4</a:t>
                </a:r>
                <a:r>
                  <a:rPr lang="en-US" sz="2000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) </a:t>
                </a:r>
                <a:r>
                  <a:rPr lang="el-GR" sz="2000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ω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l-GR" sz="200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2000" b="0" i="1" smtClean="0">
                            <a:solidFill>
                              <a:srgbClr val="0070C0"/>
                            </a:solidFill>
                            <a:latin typeface="Cambria Math"/>
                            <a:cs typeface="Times New Roman" panose="02020603050405020304" pitchFamily="18" charset="0"/>
                          </a:rPr>
                          <m:t>32</m:t>
                        </m:r>
                      </m:num>
                      <m:den>
                        <m:r>
                          <a:rPr lang="en-US" sz="2000" b="0" i="1" smtClean="0">
                            <a:solidFill>
                              <a:srgbClr val="0070C0"/>
                            </a:solidFill>
                            <a:latin typeface="Cambria Math"/>
                            <a:cs typeface="Times New Roman" panose="02020603050405020304" pitchFamily="18" charset="0"/>
                          </a:rPr>
                          <m:t>200</m:t>
                        </m:r>
                      </m:den>
                    </m:f>
                  </m:oMath>
                </a14:m>
                <a:r>
                  <a:rPr lang="el-GR" sz="2000" dirty="0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l-GR" sz="2000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∙ 100% = 16%</a:t>
                </a:r>
                <a:endParaRPr lang="ru-RU" sz="2000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9420" y="1810004"/>
                <a:ext cx="8485797" cy="2991716"/>
              </a:xfrm>
              <a:prstGeom prst="rect">
                <a:avLst/>
              </a:prstGeom>
              <a:blipFill>
                <a:blip r:embed="rId2"/>
                <a:stretch>
                  <a:fillRect l="-718" t="-1018" b="-40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540891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/>
          </p:cNvPr>
          <p:cNvSpPr/>
          <p:nvPr/>
        </p:nvSpPr>
        <p:spPr>
          <a:xfrm>
            <a:off x="2383" y="2385"/>
            <a:ext cx="9130904" cy="697157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4800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48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</a:t>
            </a:r>
            <a:endParaRPr lang="en-US" sz="48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AutoShape 2" descr="data:image/png;base64,iVBORw0KGgoAAAANSUhEUgAAA9cAAADlAQMAAABj45ZRAAAACXBIWXMAAC4kAAAuKAGGVNYFAAAABlBMVEUAAAD///+l2Z/dAAAQbUlEQVR4nO3dy27kuHoAYOroJJwAjWGy60Uf8+QJ0tnNwjHnIC+Q/Vmk3yDexUGckmoKGG0C1BvEr5Fdq6AgXnqbnSXUAToBgjQdL5rGsMn8P6kbVSpV2S5XL2IOprsuKn0iRf68SFVN7DdLhrzar/b/Hzv5drYhVBLxbWybc00S+Dtl38BOTOSeRrdWxce1y8SiqAjhNj9S/RvYJZfckiOd+YGdJ5qbWLFgmzw5ip1awxTTNNyEfrQl2/zsge0IbW4CW+E5IC9Q/3o2gAYEJoUNoFzkQpNe/UvnL2LD/0t4GOw8tVIoVoruYAicBvhbJ4e08UTf5AM7skpI+M8/u7dWUh+C8uDUPNtmaMNe+5vEVotSKO6f3UEFYHAeXBw6mB27vWIZB7Zh1nBoe8w/rdwRwuZWx2nSbkX+7lk2re15aCMqUtvUfci35s6WvDkPeMCRgoj4uP6wi+fO5t4ue7vA4xHzoY2H254HfALhEI6kpAkW1CNtQkbsK+tf+xjZpt3dt/ku2/NgsRAsnoEcOsNy3+5gxI46e+n36uDartp85/0cQvGn+Fkov5QkT7HlwM78Xl3Mqe11a3fnwW+FDZNJqLNuL10qd9llYkbsomfPN207tCEgJ5r2TgWm9DdYN6by7XY0tFeNTUfsriw6m+tEMTPoimCHZCwMhfbwfFejtmrtxcCGDjiB4w8gzedWj4ahaVtaX1zb8j03fMOG7btDgqTECvbbRAxNeNsOpm2VeFt3duFafFnXgfbUNrZNhl2RSirYhz/h8AexEklFNmzcVa99KzGwoS8lXFHc3JXF0GY2yX01aZNM7iByycZO3c4gCIiebfoxtbYhH2GZe5tgb+7tQZlTl4ugK5LJA4Buz0bgbpydn7NBvnVj42eY60fCumYG9uB843kYs+d+z952ESmCjw9s2tklCC7eiKCuVdVHb/vzkIR2tNEVgf0VqqUJbTjIeFDmvjgmbd/G8qD+WRcZsHaTZNMWzqaBDcUwH9iG+rED7lMO7Ghgm9AmrgmnIugGl/6osHxD2+0itLHNLstunzgyxliH73XxfIvtxvcssLE/gFrWfDywIYqHNnyQ18NlTFiNsc2HfcmEXdLAxv5A0REbCjO04UWYEsJopA3I2L5d69hid5GyHljLuB+avB25qrFhy9ZOEx3rGIYfSijRzkugR/StI277rG359pFUk8Cu/Eu4i9CGLSCL3oYwq2KY+0oY/2nWzscwnqPBF21f3dnDfgxtQ5J+mbvPE7HLZiX5Bwj6BEuoFHWsxOMGw4g6OPTtjT504cuvFxZdf2BTHtp6YLt0X/mOlpBE0fZ8QSFqkdsmeu6wc9G3tcCXaG3nOLnvbB6sM9354sqjZunBZwVOe5k0Y9K+3R8zJX7jMrTxQ2XPjmA0R5jbQm3Ybj/M/uJy7NqnzaHzxTmRHth1rxDmW4p+XHORVMW1XfZsbENjdk1AYm530HIl+jy0V+15aO0HeK+xMSa7SqKj5nzr07/u2WG+q6F9hX8oqAM4By6d9KW1c9ubG3R2HZLb/gDqT1jX/nOXfd172XXzsf031jgwD4BclzAg0CKw1aidbtbzTXvdPbyxYYKJ501rM2hKBOTerMjXNbS77uC/5I/uI/kl3W33Mru0G+k2qx+kEcQLbIfwf3s8ta373YGrEJ9sPqMuEjl70dhyqz02nm7tP9Pk+0uBA+/OdvFcJUrIvi3QLme9PnThB2LD2NLPbGw3U9Z7bGC3Ke3sEu0MOwPVdUWuLwI7CW02ZvPuYTFiL/tPYD+Q13acCo0gMpGCTlDxbk6E8XwNUNyN17bY+FaTetVuq917zRCqiCEKuyIKtajWS2/buD9WHC1zk0zbV9tt+1uwTyV2RTAPFnV34AbqMDMA0DUIBCJnQ6Xoxg6YtO4e34/YfMLG9FV9hXELRC7b2HjmSqjUuRv19co8GLdgUr0J25gt+k/qxTW++ZqkTXfgamcJvWqZuC4d8+3rOVTCbqzoPtSzR8q8Xx222MOPL9F+B90BdMLQl6MdN4PAgd01rC+fNu1wGVFtfa1nX6ENgRXrAY6Vvc1c0JkHdi+V2eZrKnj2MPJa96w+9Ft8mHJsBjiExYTxSAtoCN2cKDj+egFikO5Gnj1ssW96r0LPB2MAe5O1Ni5NmHYuqEXoaLuZ7r/0n401wu5Ilptv3rqIraAPolAb56q1/fR4NJq1aRWch+uRLdqSGV3ec5+QvxV59CmD8ZMY2GNRvE3hsvFyZIuuLMa6ou5oPxdu8SEs80k7vHTG+dTexwqwV1JrNxwL7cVw+34qr/rPiNjc4uYRtn2UHSQzZl8Ndh6m5eHsZPPF7nDGQnLPvg7s5JH26PGctcezoysKbTGwzRNs3ZXFWJmLbfYlLbm57+yx4LIrqS4+j3QH/dHBMrBnLGXydz/FzYpzGKgfa1c3m+/2c8MD+1JkNI9SmC9xdZ6YRD7B7pKfwoSpH/pFYF8kLCsjGHL8mpUfRMnGPr1/cvPuQepVv7r4G/sHyzL5j+mPM05LwnOas+fYY2nd4XXxN/ZfWp7JZCEvxUK+4Vkx1ok+L+VdwH4I7dheoa1+ECsp0D403e+K7n4JbHiDSgt2slJw6l/CZu3DMh7YGm3t7WVjj7TTQxxGaEPDBjsDu5LQvzV2vZE4rF0P3Ro7skXWs+PAlge269TYf45tDOz3SaUs043tg2z5svYHw2u7hHzL0H7hfJ/PeK/Mi+Z8+w5HvaitLrytLpy9PK59VtsQWyxjAztpt//8AvblCcM2ppQo0L7eZt8c3pan3xMCMfVOo/09b/Od+yWcdvvl4W2YqJI5zJTXrrozbG+1DS3/n384T+zf+hfY4e0/nMZxkQsIOH/M5Iyxpo1dF+qDIW9xZd/eUEvN2ITjmTamz/8hYIKWinzGCDn3SHYt1SXYTEbmTayJHp8yP9v26c7mP8RpXi+cZUupErQreUkidX75ojamz9freqE043cqoeqEFmoWrZROXqjMw9f9Xz8LsBnwmRK0kjphR7DrlCdWop1lWrAj2ymuwYG9yDRn1cNxbWGJsxnaEGSOauu3aBfeLo9qc6W8bdBOj2n/zO56tnm709bJ/iP7nXbl7IyirS532mWy921cu+yMrmsbz/cebUwmxcHsRWtD+77bbavkOp16/7p33XqnXbnYwhZoV/vYWTn1PjWk3cUOm65gVgo2X4BfwbnnO+3l4ALDYIf6fdslTNsmzj+QE6bO+ErNnM2mNrdYz6ftTF/saes4P397Cv12UpaGVWX6F1P22tlssKA/sNVlu4vm+wZbN/6qLyPYSEaa5pKwqUNNT3mm8FrYpA27DG05PQL9BLNUFafnb/hUJf7ulC/0JTGDewaDdK26lZfazt11lcklbEjaJBOrf0ac8QJGWHLq+wqY72apuxmnOntyGXlnMkKAndB8i6045A0HwANbOvt595Ub8RFtJrecbxnPpchy1t6S0NnL3WW+w+aWr2ECvc1er1cabZryoW29/cvTbWYh3xP2faXFtZzRfJs9tgK8p02tK3O1xS7QhvNNm1sbDmjbaIf9xdvLoa0ae2z1ec+UT9sru82GOSArbBXe3/m4VCZ1PRfjb2+1T2hJCxiUEvHk2i5Fne8ttgB7OWZf0iIr8P4NMXYVZq+kT+p6Pr4Dybfk+87S60+FPmXp7Dv+NPqrOZu0NVu7fLOhvXY2dNIrc/JEW5vpfBtajduFs2VCC332VHt2MhlbbLYeP9/MQk0rpM0KGJg91RZsMRHPb4stZc5slqO9KMyT7TNByIR9U2wpc8h3nhQl2JPDjkkbGuiPcgb2b8bt9RabWlqKokK7d1fa49LKror8HS1n498zul5XaovNIK45e+wS0a21H/fy5bs45+Njh+uizNmYvYDRK/X2TyM2s1rgZa39LlUuR1/Nqfw1oyXYn0N7ZZnx9mj7ZriODe32KZcLm1Qy9e4sLmcU76rv2xXsfuHq2mj7Zrh+b3h4Z/mjk7Emyt9FzSy5sUtLrwqwoX3PRmxutbMn53l7ps9N4TU2zPiuChdb1JjtrlLjLWsHsNvUjJGVYMtrF1O329a+iJ0rTrPrBRzBwL56eTu9eBOndKHe8fztW9a9rWP7L+yF7f+5eBOl3xNNRH7a/wosTAHfUDiAG/vdi9nuYUIsseVl3FuvlVKRWOEUnIh/50K/fyHbpwfLlt0zXLqOZfmOyQ9n5A2Xh1zC3rXmUakZLe7kGavUKSE8P0T7foQNPQz+ocSv3vDpdZwD21YatBO0qebZS9W10VQavkI7czY7qk369slRbf2nhhfS2wzG/se05bmzLdrLI9sVDDpX6r1ldGe+Vy74fz6cvYYJbaGjfey5W9NbHs4uXL4Z2Hp3vmFs8ahrlvvYd9b6unY2ZVcu3we2C/nRuMnOTvtj+L2AkaT6iyo77FV+yYuSNPZU+/aj7h22dLdv3PsV1F3XBck7yDc5YytX5nQve+JmIOm+7FH56+g77BJGMXMJ/XdOONOcTvQl3l7a8duFWxvzXdVfk90RWy7OKZEEJlmEgU0mvk5f/W9jT5d7gWtZeg8bU762b2NJTqni6cRazLo846VYwpmcruuFuyt8TxvK8OpW/ZWOJJ36RZtKwrHxpYlMNLkw69/b187akbL8++1brdeaL3mmYMA5stPuFyMeZy+mLoC0qSoM51dLKWeRfp8M3yWiyv0o93F2+jdiD3t9DfbtstKCqosN+4TN0ySH+JDHLrrsa+d7/VjEGi/Xgg1/Kj08WHgxJcnPUW7TWP1u7e9l38cux9cwhltxw6ldrgxjcswuLwSPcsPjnCz8xcF9bLVXB1EK2K9dFmCP5FuwUuPtWoYvJIn16b72fgntOdiWsc1f0zEJq5yN90sluH55WJvjT8x4Ww5tqFzeVgna0hzYhroGcW2Bdu8HbeqkWxt6xPXd3vV8v4T1XHKXb/Pdhl229jXY1aFtarj2tjrdsBdos2Vd5ge3F4bPGENbbtY1BrZA2147mx/ULlaG493E47ZAO+VY5tIePN8FRDSxZHAE7G7D1t5OpEyyl7BLZ2NMrbbYzJZQz6U9eF2bw9iBQ+hEZuOef29zC2WeoX3g9h2Vbyk5ofIi+enDRmyBOr7WZySRSrxEmVv1r5ScxorYVHb3kTQ2+ZMV2LS2ywPnG9Mv+vcwBp7LN3xoRzHacal5LO3BY2pfOhWDVwxdpJKDbUiE8fzA/diOdJueM1GlMxKVyUq5L8QfzbZ478tDLubLXMBw8hvY+JcSZPYrfmRbJeHXSY9qi/DC/lHLfPAjjce0zSDkHNMefq8Tf+yJ4I+mHiMN7uPwtk8TE70XSYakpJ+i5Ji2+0uFR/Cw41MHtV3678D/o6PamB56BfC829keb/t0m387G9/4p/Sb2UdIr/ar/Wq/2q/2q/1qv9qv9qu9w/78De0dl8yPYF99E9tfLl/619RzvuHyVJv516S7YPqML5o8z/Y3JUzcPHBou7kxprH3/ocKDmg/uDKv7NT33w5t627S626IOOiPGjzKtmM/5oBf3/i68eoBbLWHzSf+rYSn21+smtu70rbfqNpm5/Xj59wHP7Dv7cPK5mmSc9X8yuOILbp84w9Fiuc0Q/N/NZPq4NFjSrIAAAAASUVORK5CYII="/>
          <p:cNvSpPr>
            <a:spLocks noChangeAspect="1" noChangeArrowheads="1"/>
          </p:cNvSpPr>
          <p:nvPr/>
        </p:nvSpPr>
        <p:spPr bwMode="auto">
          <a:xfrm>
            <a:off x="155575" y="-108347"/>
            <a:ext cx="304800" cy="228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115616" y="915566"/>
            <a:ext cx="7200800" cy="33424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73050" lvl="0" indent="-273050" fontAlgn="base">
              <a:spcBef>
                <a:spcPct val="20000"/>
              </a:spcBef>
              <a:spcAft>
                <a:spcPct val="0"/>
              </a:spcAft>
              <a:buClr>
                <a:srgbClr val="0BD0D9"/>
              </a:buClr>
              <a:buSzPct val="95000"/>
              <a:buFont typeface="Wingdings 2" pitchFamily="18" charset="2"/>
              <a:buChar char=""/>
            </a:pPr>
            <a:r>
              <a:rPr lang="en-US" sz="2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1.Tarkibida   Mn-6</a:t>
            </a:r>
            <a:r>
              <a:rPr lang="ru-RU" sz="2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US" sz="2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,8%,   O-</a:t>
            </a:r>
            <a:r>
              <a:rPr lang="ru-RU" sz="2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36</a:t>
            </a:r>
            <a:r>
              <a:rPr lang="en-US" sz="2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%,    H-2,22 %  </a:t>
            </a:r>
            <a:r>
              <a:rPr lang="en-US" sz="2400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24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asosning</a:t>
            </a:r>
            <a:r>
              <a:rPr lang="en-US" sz="2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formulasini</a:t>
            </a:r>
            <a:r>
              <a:rPr lang="en-US" sz="2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aniqlang</a:t>
            </a:r>
            <a:r>
              <a:rPr lang="en-US" sz="2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273050" lvl="0" indent="-273050" fontAlgn="base">
              <a:spcBef>
                <a:spcPct val="20000"/>
              </a:spcBef>
              <a:spcAft>
                <a:spcPct val="0"/>
              </a:spcAft>
              <a:buClr>
                <a:srgbClr val="0BD0D9"/>
              </a:buClr>
              <a:buSzPct val="95000"/>
              <a:buFont typeface="Wingdings 2" pitchFamily="18" charset="2"/>
              <a:buChar char=""/>
            </a:pPr>
            <a:endParaRPr lang="ru-RU" sz="24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73050" lvl="0" indent="-273050" fontAlgn="base">
              <a:spcBef>
                <a:spcPct val="20000"/>
              </a:spcBef>
              <a:spcAft>
                <a:spcPct val="0"/>
              </a:spcAft>
              <a:buClr>
                <a:srgbClr val="0BD0D9"/>
              </a:buClr>
              <a:buSzPct val="95000"/>
              <a:buFont typeface="Wingdings 2" pitchFamily="18" charset="2"/>
              <a:buChar char=""/>
            </a:pPr>
            <a:r>
              <a:rPr lang="en-US" sz="2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en-US" sz="24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Tarkibida</a:t>
            </a:r>
            <a:r>
              <a:rPr lang="en-US" sz="2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S-50%,  O-50%  </a:t>
            </a:r>
            <a:r>
              <a:rPr lang="en-US" sz="2400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24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oksidning</a:t>
            </a:r>
            <a:r>
              <a:rPr lang="en-US" sz="2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formulasini</a:t>
            </a:r>
            <a:r>
              <a:rPr lang="en-US" sz="2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aniqlang</a:t>
            </a:r>
            <a:r>
              <a:rPr lang="en-US" sz="2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273050" lvl="0" indent="-273050" fontAlgn="base">
              <a:spcBef>
                <a:spcPct val="20000"/>
              </a:spcBef>
              <a:spcAft>
                <a:spcPct val="0"/>
              </a:spcAft>
              <a:buClr>
                <a:srgbClr val="0BD0D9"/>
              </a:buClr>
              <a:buSzPct val="95000"/>
              <a:buFont typeface="Wingdings 2" pitchFamily="18" charset="2"/>
              <a:buChar char=""/>
            </a:pPr>
            <a:endParaRPr lang="ru-RU" sz="24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73050" lvl="0" indent="-273050" fontAlgn="base">
              <a:spcBef>
                <a:spcPct val="20000"/>
              </a:spcBef>
              <a:spcAft>
                <a:spcPct val="0"/>
              </a:spcAft>
              <a:buClr>
                <a:srgbClr val="0BD0D9"/>
              </a:buClr>
              <a:buSzPct val="95000"/>
              <a:buFont typeface="Wingdings 2" pitchFamily="18" charset="2"/>
              <a:buChar char=""/>
            </a:pPr>
            <a:r>
              <a:rPr lang="en-US" sz="2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3.Mn-49,6%  ,      O-50,4% </a:t>
            </a:r>
            <a:r>
              <a:rPr lang="en-US" sz="2400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24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oksidning</a:t>
            </a:r>
            <a:r>
              <a:rPr lang="en-US" sz="2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formulasini</a:t>
            </a:r>
            <a:r>
              <a:rPr lang="en-US" sz="2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aniqlang</a:t>
            </a:r>
            <a:r>
              <a:rPr lang="en-US" sz="2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4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221278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4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9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34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63082" cy="77155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323528" y="915566"/>
            <a:ext cx="867645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 </a:t>
            </a:r>
            <a:r>
              <a:rPr lang="en-US" b="1" dirty="0" smtClean="0"/>
              <a:t>1.</a:t>
            </a:r>
            <a:r>
              <a:rPr lang="en-US" dirty="0" smtClean="0"/>
              <a:t> </a:t>
            </a:r>
            <a:r>
              <a:rPr lang="en-US" dirty="0" err="1" smtClean="0"/>
              <a:t>Guruhlardan</a:t>
            </a:r>
            <a:r>
              <a:rPr lang="en-US" dirty="0" smtClean="0"/>
              <a:t> </a:t>
            </a:r>
            <a:r>
              <a:rPr lang="en-US" dirty="0" err="1"/>
              <a:t>qaysi</a:t>
            </a:r>
            <a:r>
              <a:rPr lang="en-US" dirty="0"/>
              <a:t> </a:t>
            </a:r>
            <a:r>
              <a:rPr lang="en-US" dirty="0" err="1"/>
              <a:t>biridagi</a:t>
            </a:r>
            <a:r>
              <a:rPr lang="en-US" dirty="0"/>
              <a:t> </a:t>
            </a:r>
            <a:r>
              <a:rPr lang="en-US" dirty="0" err="1"/>
              <a:t>hamma</a:t>
            </a:r>
            <a:r>
              <a:rPr lang="en-US" dirty="0"/>
              <a:t> </a:t>
            </a:r>
            <a:r>
              <a:rPr lang="en-US" dirty="0" err="1"/>
              <a:t>elementlar</a:t>
            </a:r>
            <a:r>
              <a:rPr lang="en-US" dirty="0"/>
              <a:t> </a:t>
            </a:r>
            <a:r>
              <a:rPr lang="en-US" dirty="0" err="1"/>
              <a:t>suyultirilgan</a:t>
            </a:r>
            <a:r>
              <a:rPr lang="en-US" dirty="0"/>
              <a:t> </a:t>
            </a:r>
            <a:r>
              <a:rPr lang="en-US" dirty="0" err="1"/>
              <a:t>sulfat</a:t>
            </a:r>
            <a:r>
              <a:rPr lang="en-US" dirty="0"/>
              <a:t> </a:t>
            </a:r>
            <a:r>
              <a:rPr lang="en-US" dirty="0" err="1"/>
              <a:t>kislota</a:t>
            </a:r>
            <a:r>
              <a:rPr lang="en-US" dirty="0"/>
              <a:t> </a:t>
            </a:r>
            <a:r>
              <a:rPr lang="en-US" dirty="0" err="1"/>
              <a:t>bilan</a:t>
            </a:r>
            <a:r>
              <a:rPr lang="en-US" dirty="0"/>
              <a:t> </a:t>
            </a:r>
            <a:r>
              <a:rPr lang="en-US" dirty="0" err="1"/>
              <a:t>reaksiyaga</a:t>
            </a:r>
            <a:r>
              <a:rPr lang="en-US" dirty="0"/>
              <a:t> </a:t>
            </a:r>
            <a:r>
              <a:rPr lang="en-US" dirty="0" err="1" smtClean="0"/>
              <a:t>kirishib</a:t>
            </a:r>
            <a:r>
              <a:rPr lang="en-US" dirty="0" smtClean="0"/>
              <a:t>, </a:t>
            </a:r>
            <a:r>
              <a:rPr lang="en-US" dirty="0" err="1"/>
              <a:t>vodorodni</a:t>
            </a:r>
            <a:r>
              <a:rPr lang="en-US" dirty="0"/>
              <a:t> </a:t>
            </a:r>
            <a:r>
              <a:rPr lang="en-US" dirty="0" err="1"/>
              <a:t>ajratib</a:t>
            </a:r>
            <a:r>
              <a:rPr lang="en-US" dirty="0"/>
              <a:t> </a:t>
            </a:r>
            <a:r>
              <a:rPr lang="en-US" dirty="0" err="1"/>
              <a:t>chiqaradi</a:t>
            </a:r>
            <a:r>
              <a:rPr lang="en-US" dirty="0" smtClean="0"/>
              <a:t>?</a:t>
            </a:r>
          </a:p>
          <a:p>
            <a:endParaRPr lang="en-US" dirty="0"/>
          </a:p>
          <a:p>
            <a:r>
              <a:rPr lang="en-US" dirty="0"/>
              <a:t>A) Na, Mg, Fe,	B) Cu, Ca, </a:t>
            </a:r>
            <a:r>
              <a:rPr lang="en-US" dirty="0" smtClean="0"/>
              <a:t>Na     </a:t>
            </a:r>
            <a:r>
              <a:rPr lang="en-US" dirty="0"/>
              <a:t>C) Fe, Zn, </a:t>
            </a:r>
            <a:r>
              <a:rPr lang="en-US" dirty="0" smtClean="0"/>
              <a:t>Hg      </a:t>
            </a:r>
            <a:r>
              <a:rPr lang="en-US" dirty="0"/>
              <a:t>D) S, Ca, Zn.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323528" y="2355726"/>
            <a:ext cx="835292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en-US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</a:rPr>
              <a:t>2. 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</a:rPr>
              <a:t>7,3 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</a:rPr>
              <a:t>g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</a:rPr>
              <a:t>xlorid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</a:rPr>
              <a:t>kislotasi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</a:rPr>
              <a:t>bilan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</a:rPr>
              <a:t>qancha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</a:rPr>
              <a:t>mol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</a:rPr>
              <a:t>kalsiy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</a:rPr>
              <a:t>oksidi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</a:rPr>
              <a:t>reaksiyaga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</a:rPr>
              <a:t>kirishishi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</a:rPr>
              <a:t>mumkin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</a:rPr>
              <a:t>,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</a:rPr>
              <a:t>bunda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</a:rPr>
              <a:t>qancha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</a:rPr>
              <a:t> g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</a:rPr>
              <a:t>tuz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</a:rPr>
              <a:t>hosil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</a:rPr>
              <a:t>bo‘ladi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</a:rPr>
              <a:t>?</a:t>
            </a:r>
            <a:endParaRPr lang="ru-RU" dirty="0">
              <a:solidFill>
                <a:srgbClr val="000000"/>
              </a:solidFill>
              <a:effectLst/>
              <a:latin typeface="Courier New" panose="02070309020205020404" pitchFamily="49" charset="0"/>
              <a:ea typeface="Courier New" panose="02070309020205020404" pitchFamily="49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 rot="10800000" flipV="1">
            <a:off x="323528" y="3070870"/>
            <a:ext cx="820891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</a:rPr>
              <a:t>3.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</a:rPr>
              <a:t>Tabiatda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</a:rPr>
              <a:t> </a:t>
            </a:r>
            <a:r>
              <a:rPr lang="en-US" baseline="30000" dirty="0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</a:rPr>
              <a:t>63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</a:rPr>
              <a:t>Cu - 75%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</a:rPr>
              <a:t>va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</a:rPr>
              <a:t> </a:t>
            </a:r>
            <a:r>
              <a:rPr lang="en-US" baseline="30000" dirty="0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</a:rPr>
              <a:t>64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</a:rPr>
              <a:t>Cu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</a:rPr>
              <a:t>massalisidan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</a:rPr>
              <a:t> 25%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</a:rPr>
              <a:t>tarqalgan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</a:rPr>
              <a:t>. Shu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</a:rPr>
              <a:t>ma’lumotlardan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</a:rPr>
              <a:t>foydalanib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</a:rPr>
              <a:t>o’rtacha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</a:rPr>
              <a:t>nisbiy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</a:rPr>
              <a:t> atom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</a:rPr>
              <a:t>massasini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</a:rPr>
              <a:t>aniqlang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</a:rPr>
              <a:t>? 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23528" y="3867894"/>
            <a:ext cx="842493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en-US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</a:rPr>
              <a:t>4.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</a:rPr>
              <a:t> 100 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</a:rPr>
              <a:t>g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</a:rPr>
              <a:t>eritmada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</a:rPr>
              <a:t> 20 g Na</a:t>
            </a:r>
            <a:r>
              <a:rPr lang="en-US" baseline="-25000" dirty="0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Times New Roman" panose="02020603050405020304" pitchFamily="18" charset="0"/>
              </a:rPr>
              <a:t>2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</a:rPr>
              <a:t>S0</a:t>
            </a:r>
            <a:r>
              <a:rPr lang="en-US" baseline="-25000" dirty="0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Times New Roman" panose="02020603050405020304" pitchFamily="18" charset="0"/>
              </a:rPr>
              <a:t>4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</a:rPr>
              <a:t>erigan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</a:rPr>
              <a:t>eritmani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</a:rPr>
              <a:t>prosentli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</a:rPr>
              <a:t>konsentrasiyasi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</a:rPr>
              <a:t>nechaga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</a:rPr>
              <a:t>teng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</a:rPr>
              <a:t>?</a:t>
            </a:r>
            <a:endParaRPr lang="ru-RU" dirty="0">
              <a:solidFill>
                <a:srgbClr val="000000"/>
              </a:solidFill>
              <a:effectLst/>
              <a:latin typeface="Courier New" panose="02070309020205020404" pitchFamily="49" charset="0"/>
              <a:ea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491096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/>
          </p:cNvPr>
          <p:cNvSpPr/>
          <p:nvPr/>
        </p:nvSpPr>
        <p:spPr>
          <a:xfrm>
            <a:off x="2383" y="2385"/>
            <a:ext cx="9130904" cy="161806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 algn="ctr">
              <a:spcAft>
                <a:spcPts val="0"/>
              </a:spcAft>
            </a:pPr>
            <a:r>
              <a:rPr lang="en-US" sz="3600" dirty="0" err="1" smtClean="0">
                <a:solidFill>
                  <a:schemeClr val="bg1"/>
                </a:solidFill>
                <a:latin typeface="Arial" panose="020B0604020202020204" pitchFamily="34" charset="0"/>
                <a:ea typeface="Courier New"/>
                <a:cs typeface="Arial" panose="020B0604020202020204" pitchFamily="34" charset="0"/>
              </a:rPr>
              <a:t>Metallar</a:t>
            </a:r>
            <a:r>
              <a:rPr lang="en-US" sz="3600" dirty="0" smtClean="0">
                <a:solidFill>
                  <a:schemeClr val="bg1"/>
                </a:solidFill>
                <a:latin typeface="Arial" panose="020B0604020202020204" pitchFamily="34" charset="0"/>
                <a:ea typeface="Courier New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chemeClr val="bg1"/>
                </a:solidFill>
                <a:latin typeface="Arial" panose="020B0604020202020204" pitchFamily="34" charset="0"/>
                <a:ea typeface="Courier New"/>
                <a:cs typeface="Arial" panose="020B0604020202020204" pitchFamily="34" charset="0"/>
              </a:rPr>
              <a:t>suyultirilgan</a:t>
            </a:r>
            <a:r>
              <a:rPr lang="en-US" sz="3600" dirty="0" smtClean="0">
                <a:solidFill>
                  <a:schemeClr val="bg1"/>
                </a:solidFill>
                <a:latin typeface="Arial" panose="020B0604020202020204" pitchFamily="34" charset="0"/>
                <a:ea typeface="Courier New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Arial" panose="020B0604020202020204" pitchFamily="34" charset="0"/>
                <a:ea typeface="Courier New"/>
                <a:cs typeface="Arial" panose="020B0604020202020204" pitchFamily="34" charset="0"/>
              </a:rPr>
              <a:t>sulfat</a:t>
            </a:r>
            <a:r>
              <a:rPr lang="en-US" sz="3600" dirty="0">
                <a:solidFill>
                  <a:schemeClr val="bg1"/>
                </a:solidFill>
                <a:latin typeface="Arial" panose="020B0604020202020204" pitchFamily="34" charset="0"/>
                <a:ea typeface="Courier New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Arial" panose="020B0604020202020204" pitchFamily="34" charset="0"/>
                <a:ea typeface="Courier New"/>
                <a:cs typeface="Arial" panose="020B0604020202020204" pitchFamily="34" charset="0"/>
              </a:rPr>
              <a:t>kislota</a:t>
            </a:r>
            <a:r>
              <a:rPr lang="en-US" sz="3600" dirty="0">
                <a:solidFill>
                  <a:schemeClr val="bg1"/>
                </a:solidFill>
                <a:latin typeface="Arial" panose="020B0604020202020204" pitchFamily="34" charset="0"/>
                <a:ea typeface="Courier New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Arial" panose="020B0604020202020204" pitchFamily="34" charset="0"/>
                <a:ea typeface="Courier New"/>
                <a:cs typeface="Arial" panose="020B0604020202020204" pitchFamily="34" charset="0"/>
              </a:rPr>
              <a:t>bilan</a:t>
            </a:r>
            <a:r>
              <a:rPr lang="en-US" sz="3600" dirty="0">
                <a:solidFill>
                  <a:schemeClr val="bg1"/>
                </a:solidFill>
                <a:latin typeface="Arial" panose="020B0604020202020204" pitchFamily="34" charset="0"/>
                <a:ea typeface="Courier New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Arial" panose="020B0604020202020204" pitchFamily="34" charset="0"/>
                <a:ea typeface="Courier New"/>
                <a:cs typeface="Arial" panose="020B0604020202020204" pitchFamily="34" charset="0"/>
              </a:rPr>
              <a:t>reaksiyaga</a:t>
            </a:r>
            <a:r>
              <a:rPr lang="en-US" sz="3600" dirty="0">
                <a:solidFill>
                  <a:schemeClr val="bg1"/>
                </a:solidFill>
                <a:latin typeface="Arial" panose="020B0604020202020204" pitchFamily="34" charset="0"/>
                <a:ea typeface="Courier New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Arial" panose="020B0604020202020204" pitchFamily="34" charset="0"/>
                <a:ea typeface="Courier New"/>
                <a:cs typeface="Arial" panose="020B0604020202020204" pitchFamily="34" charset="0"/>
              </a:rPr>
              <a:t>kirishib</a:t>
            </a:r>
            <a:r>
              <a:rPr lang="en-US" sz="3600" dirty="0">
                <a:solidFill>
                  <a:schemeClr val="bg1"/>
                </a:solidFill>
                <a:latin typeface="Arial" panose="020B0604020202020204" pitchFamily="34" charset="0"/>
                <a:ea typeface="Courier New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Arial" panose="020B0604020202020204" pitchFamily="34" charset="0"/>
                <a:ea typeface="Courier New"/>
                <a:cs typeface="Arial" panose="020B0604020202020204" pitchFamily="34" charset="0"/>
              </a:rPr>
              <a:t>vodorodni</a:t>
            </a:r>
            <a:r>
              <a:rPr lang="en-US" sz="3600" dirty="0">
                <a:solidFill>
                  <a:schemeClr val="bg1"/>
                </a:solidFill>
                <a:latin typeface="Arial" panose="020B0604020202020204" pitchFamily="34" charset="0"/>
                <a:ea typeface="Courier New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Arial" panose="020B0604020202020204" pitchFamily="34" charset="0"/>
                <a:ea typeface="Courier New"/>
                <a:cs typeface="Arial" panose="020B0604020202020204" pitchFamily="34" charset="0"/>
              </a:rPr>
              <a:t>ajratib</a:t>
            </a:r>
            <a:r>
              <a:rPr lang="en-US" sz="3600" dirty="0">
                <a:solidFill>
                  <a:schemeClr val="bg1"/>
                </a:solidFill>
                <a:latin typeface="Arial" panose="020B0604020202020204" pitchFamily="34" charset="0"/>
                <a:ea typeface="Courier New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chemeClr val="bg1"/>
                </a:solidFill>
                <a:latin typeface="Arial" panose="020B0604020202020204" pitchFamily="34" charset="0"/>
                <a:ea typeface="Courier New"/>
                <a:cs typeface="Arial" panose="020B0604020202020204" pitchFamily="34" charset="0"/>
              </a:rPr>
              <a:t>chiqaradi</a:t>
            </a:r>
            <a:endParaRPr lang="ru-RU" sz="3200" dirty="0">
              <a:solidFill>
                <a:schemeClr val="bg1"/>
              </a:solidFill>
              <a:effectLst/>
              <a:latin typeface="Arial" panose="020B0604020202020204" pitchFamily="34" charset="0"/>
              <a:ea typeface="Courier New"/>
              <a:cs typeface="Arial" panose="020B0604020202020204" pitchFamily="34" charset="0"/>
            </a:endParaRPr>
          </a:p>
        </p:txBody>
      </p:sp>
      <p:sp>
        <p:nvSpPr>
          <p:cNvPr id="16" name="object 5">
            <a:extLst/>
          </p:cNvPr>
          <p:cNvSpPr/>
          <p:nvPr/>
        </p:nvSpPr>
        <p:spPr>
          <a:xfrm>
            <a:off x="597357" y="1545636"/>
            <a:ext cx="545306" cy="1079897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sz="2000">
              <a:solidFill>
                <a:prstClr val="black"/>
              </a:solidFill>
              <a:latin typeface="Arial" panose="020B0604020202020204" pitchFamily="34" charset="0"/>
              <a:cs typeface="Arial" pitchFamily="34" charset="0"/>
            </a:endParaRPr>
          </a:p>
        </p:txBody>
      </p:sp>
      <p:sp>
        <p:nvSpPr>
          <p:cNvPr id="17" name="object 6">
            <a:extLst/>
          </p:cNvPr>
          <p:cNvSpPr/>
          <p:nvPr/>
        </p:nvSpPr>
        <p:spPr>
          <a:xfrm>
            <a:off x="689970" y="3358449"/>
            <a:ext cx="546497" cy="1078706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1"/>
          </a:solidFill>
        </p:spPr>
        <p:txBody>
          <a:bodyPr lIns="0" tIns="0" rIns="0" bIns="0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sz="2000">
              <a:solidFill>
                <a:prstClr val="black"/>
              </a:solidFill>
              <a:latin typeface="Arial" panose="020B0604020202020204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0" y="1782953"/>
            <a:ext cx="9144000" cy="31799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8100" algn="just">
              <a:lnSpc>
                <a:spcPct val="113000"/>
              </a:lnSpc>
              <a:spcAft>
                <a:spcPts val="0"/>
              </a:spcAft>
            </a:pPr>
            <a:endParaRPr lang="en-US" sz="1600" dirty="0" smtClean="0">
              <a:latin typeface="Arial" panose="020B0604020202020204" pitchFamily="34" charset="0"/>
              <a:ea typeface="Times New Roman"/>
              <a:cs typeface="Arial" panose="020B0604020202020204" pitchFamily="34" charset="0"/>
            </a:endParaRPr>
          </a:p>
          <a:p>
            <a:pPr marL="38100" algn="just">
              <a:lnSpc>
                <a:spcPct val="113000"/>
              </a:lnSpc>
              <a:spcAft>
                <a:spcPts val="0"/>
              </a:spcAft>
            </a:pPr>
            <a:endParaRPr lang="en-US" sz="1600" dirty="0">
              <a:latin typeface="Arial" panose="020B0604020202020204" pitchFamily="34" charset="0"/>
              <a:ea typeface="Times New Roman"/>
              <a:cs typeface="Arial" panose="020B0604020202020204" pitchFamily="34" charset="0"/>
            </a:endParaRPr>
          </a:p>
          <a:p>
            <a:pPr marL="38100" algn="just">
              <a:lnSpc>
                <a:spcPct val="113000"/>
              </a:lnSpc>
              <a:spcAft>
                <a:spcPts val="0"/>
              </a:spcAft>
            </a:pPr>
            <a:endParaRPr lang="en-US" sz="1600" dirty="0" smtClean="0">
              <a:latin typeface="Arial" panose="020B0604020202020204" pitchFamily="34" charset="0"/>
              <a:ea typeface="Times New Roman"/>
              <a:cs typeface="Arial" panose="020B0604020202020204" pitchFamily="34" charset="0"/>
            </a:endParaRPr>
          </a:p>
          <a:p>
            <a:pPr marL="38100" algn="just">
              <a:lnSpc>
                <a:spcPct val="113000"/>
              </a:lnSpc>
              <a:spcAft>
                <a:spcPts val="0"/>
              </a:spcAft>
            </a:pPr>
            <a:endParaRPr lang="en-US" sz="1600" dirty="0">
              <a:latin typeface="Arial" panose="020B0604020202020204" pitchFamily="34" charset="0"/>
              <a:ea typeface="Times New Roman"/>
              <a:cs typeface="Arial" panose="020B0604020202020204" pitchFamily="34" charset="0"/>
            </a:endParaRPr>
          </a:p>
          <a:p>
            <a:pPr marL="38100" algn="just">
              <a:lnSpc>
                <a:spcPct val="113000"/>
              </a:lnSpc>
              <a:spcAft>
                <a:spcPts val="0"/>
              </a:spcAft>
            </a:pPr>
            <a:endParaRPr lang="en-US" sz="1600" dirty="0">
              <a:latin typeface="Arial" panose="020B0604020202020204" pitchFamily="34" charset="0"/>
              <a:ea typeface="Times New Roman"/>
              <a:cs typeface="Arial" panose="020B0604020202020204" pitchFamily="34" charset="0"/>
            </a:endParaRPr>
          </a:p>
          <a:p>
            <a:pPr marL="38100" algn="just">
              <a:lnSpc>
                <a:spcPct val="113000"/>
              </a:lnSpc>
              <a:spcAft>
                <a:spcPts val="0"/>
              </a:spcAft>
            </a:pPr>
            <a:r>
              <a:rPr lang="en-US" sz="2400" dirty="0" err="1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Vodorodgacha</a:t>
            </a:r>
            <a:r>
              <a:rPr lang="en-US" sz="2400" dirty="0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2400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chap </a:t>
            </a:r>
            <a:r>
              <a:rPr lang="en-US" sz="2400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tomonda</a:t>
            </a:r>
            <a:r>
              <a:rPr lang="en-US" sz="2400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joylashgan</a:t>
            </a:r>
            <a:r>
              <a:rPr lang="en-US" sz="2400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­ </a:t>
            </a:r>
            <a:r>
              <a:rPr lang="en-US" sz="2400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metallar</a:t>
            </a:r>
            <a:r>
              <a:rPr lang="en-US" sz="2400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uni</a:t>
            </a:r>
            <a:r>
              <a:rPr lang="en-US" sz="2400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kislotalar</a:t>
            </a:r>
            <a:r>
              <a:rPr lang="en-US" sz="2400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­ </a:t>
            </a:r>
            <a:r>
              <a:rPr lang="en-US" sz="2400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eritmalaridan</a:t>
            </a:r>
            <a:r>
              <a:rPr lang="en-US" sz="2400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siqib</a:t>
            </a:r>
            <a:r>
              <a:rPr lang="en-US" sz="1600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chiqaradi</a:t>
            </a:r>
            <a:r>
              <a:rPr lang="uz-Cyrl-UZ" sz="2400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.</a:t>
            </a:r>
            <a:endParaRPr lang="ru-RU" sz="2400" dirty="0">
              <a:solidFill>
                <a:srgbClr val="0070C0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pPr>
              <a:lnSpc>
                <a:spcPts val="5"/>
              </a:lnSpc>
              <a:spcAft>
                <a:spcPts val="0"/>
              </a:spcAft>
            </a:pPr>
            <a:r>
              <a:rPr lang="en-US" sz="1600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 </a:t>
            </a:r>
            <a:endParaRPr lang="ru-RU" sz="1600" dirty="0" smtClean="0">
              <a:solidFill>
                <a:srgbClr val="0070C0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pPr algn="ctr"/>
            <a:r>
              <a:rPr lang="en-US" sz="2400" dirty="0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(</a:t>
            </a:r>
            <a:r>
              <a:rPr lang="en-US" sz="2800" b="1" dirty="0" err="1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litiy</a:t>
            </a:r>
            <a:r>
              <a:rPr lang="en-US" sz="2800" b="1" dirty="0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va</a:t>
            </a:r>
            <a:r>
              <a:rPr lang="en-US" sz="2800" b="1" dirty="0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magniy</a:t>
            </a:r>
            <a:r>
              <a:rPr lang="en-US" sz="2800" b="1" dirty="0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oralig‘idagi</a:t>
            </a:r>
            <a:r>
              <a:rPr lang="en-US" sz="2800" b="1" dirty="0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­ </a:t>
            </a:r>
            <a:r>
              <a:rPr lang="en-US" sz="2800" b="1" dirty="0" err="1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metallar</a:t>
            </a:r>
            <a:r>
              <a:rPr lang="en-US" sz="2800" b="1" dirty="0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vodorodni</a:t>
            </a:r>
            <a:r>
              <a:rPr lang="en-US" sz="2800" b="1" dirty="0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suvdan</a:t>
            </a:r>
            <a:r>
              <a:rPr lang="en-US" sz="2800" b="1" dirty="0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odatdagi</a:t>
            </a:r>
            <a:r>
              <a:rPr lang="en-US" sz="2800" b="1" dirty="0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haroratda</a:t>
            </a:r>
            <a:r>
              <a:rPr lang="en-US" sz="2800" b="1" dirty="0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­ </a:t>
            </a:r>
            <a:r>
              <a:rPr lang="en-US" sz="2800" b="1" dirty="0" err="1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siqib</a:t>
            </a:r>
            <a:r>
              <a:rPr lang="en-US" sz="2800" b="1" dirty="0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chiqaradi</a:t>
            </a:r>
            <a:r>
              <a:rPr lang="en-US" sz="2800" b="1" dirty="0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). </a:t>
            </a:r>
            <a:endParaRPr lang="ru-RU" sz="28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3963687" y="-2334112"/>
            <a:ext cx="1216625" cy="914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050356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/>
          </p:cNvPr>
          <p:cNvSpPr/>
          <p:nvPr/>
        </p:nvSpPr>
        <p:spPr>
          <a:xfrm>
            <a:off x="-28263" y="1"/>
            <a:ext cx="9172263" cy="77154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6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6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</a:t>
            </a:r>
            <a:r>
              <a:rPr lang="en-US" sz="3000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Tegishli</a:t>
            </a:r>
            <a:r>
              <a:rPr lang="en-US" sz="30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reaksiya</a:t>
            </a:r>
            <a:r>
              <a:rPr lang="en-US" sz="30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tenglamalarini</a:t>
            </a:r>
            <a:r>
              <a:rPr lang="en-US" sz="30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yozing</a:t>
            </a:r>
            <a:r>
              <a:rPr lang="en-US" sz="20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sz="20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1236466" y="1634528"/>
                <a:ext cx="7672129" cy="372409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4000" b="1" dirty="0" smtClean="0">
                    <a:solidFill>
                      <a:srgbClr val="0070C0"/>
                    </a:solidFill>
                    <a:latin typeface="Arial" panose="020B0604020202020204" pitchFamily="34" charset="0"/>
                    <a:ea typeface="Courier New"/>
                    <a:cs typeface="Arial" panose="020B0604020202020204" pitchFamily="34" charset="0"/>
                  </a:rPr>
                  <a:t>Fe+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40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Times New Roman"/>
                          </a:rPr>
                        </m:ctrlPr>
                      </m:sSubPr>
                      <m:e>
                        <m:r>
                          <a:rPr lang="en-US" sz="4000" b="1" i="1" smtClean="0">
                            <a:solidFill>
                              <a:srgbClr val="0070C0"/>
                            </a:solidFill>
                            <a:latin typeface="Cambria Math"/>
                            <a:cs typeface="Times New Roman"/>
                          </a:rPr>
                          <m:t>𝑯</m:t>
                        </m:r>
                      </m:e>
                      <m:sub>
                        <m:r>
                          <a:rPr lang="en-US" sz="4000" b="1" i="1" smtClean="0">
                            <a:solidFill>
                              <a:srgbClr val="0070C0"/>
                            </a:solidFill>
                            <a:latin typeface="Cambria Math"/>
                            <a:cs typeface="Times New Roman"/>
                          </a:rPr>
                          <m:t>𝟐</m:t>
                        </m:r>
                      </m:sub>
                    </m:sSub>
                    <m:sSub>
                      <m:sSubPr>
                        <m:ctrlPr>
                          <a:rPr lang="en-US" sz="40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Times New Roman"/>
                          </a:rPr>
                        </m:ctrlPr>
                      </m:sSubPr>
                      <m:e>
                        <m:r>
                          <a:rPr lang="en-US" sz="4000" b="1" i="1" smtClean="0">
                            <a:solidFill>
                              <a:srgbClr val="0070C0"/>
                            </a:solidFill>
                            <a:latin typeface="Cambria Math"/>
                            <a:cs typeface="Times New Roman"/>
                          </a:rPr>
                          <m:t>𝑺𝑶</m:t>
                        </m:r>
                      </m:e>
                      <m:sub>
                        <m:r>
                          <a:rPr lang="en-US" sz="4000" b="1" i="1" smtClean="0">
                            <a:solidFill>
                              <a:srgbClr val="0070C0"/>
                            </a:solidFill>
                            <a:latin typeface="Cambria Math"/>
                            <a:cs typeface="Times New Roman"/>
                          </a:rPr>
                          <m:t>𝟒</m:t>
                        </m:r>
                      </m:sub>
                    </m:sSub>
                  </m:oMath>
                </a14:m>
                <a:r>
                  <a:rPr lang="ru-RU" sz="3600" b="1" dirty="0" smtClean="0">
                    <a:solidFill>
                      <a:srgbClr val="0070C0"/>
                    </a:solidFill>
                    <a:latin typeface="Arial" panose="020B0604020202020204" pitchFamily="34" charset="0"/>
                    <a:ea typeface="Courier New"/>
                    <a:cs typeface="Arial" panose="020B0604020202020204" pitchFamily="34" charset="0"/>
                  </a:rPr>
                  <a:t>=</a:t>
                </a:r>
                <a:r>
                  <a:rPr lang="en-US" sz="3600" b="1" dirty="0" smtClean="0">
                    <a:solidFill>
                      <a:srgbClr val="0070C0"/>
                    </a:solidFill>
                    <a:latin typeface="Arial" panose="020B0604020202020204" pitchFamily="34" charset="0"/>
                    <a:ea typeface="Courier New"/>
                    <a:cs typeface="Arial" panose="020B0604020202020204" pitchFamily="34" charset="0"/>
                  </a:rPr>
                  <a:t>?</a:t>
                </a:r>
                <a:endParaRPr lang="en-US" sz="4000" b="1" dirty="0" smtClean="0">
                  <a:solidFill>
                    <a:srgbClr val="0070C0"/>
                  </a:solidFill>
                  <a:latin typeface="Arial" panose="020B0604020202020204" pitchFamily="34" charset="0"/>
                  <a:ea typeface="Courier New"/>
                  <a:cs typeface="Arial" panose="020B0604020202020204" pitchFamily="34" charset="0"/>
                </a:endParaRPr>
              </a:p>
              <a:p>
                <a:endParaRPr lang="en-US" sz="4000" b="1" dirty="0" smtClean="0">
                  <a:solidFill>
                    <a:srgbClr val="0070C0"/>
                  </a:solidFill>
                  <a:latin typeface="Arial" panose="020B0604020202020204" pitchFamily="34" charset="0"/>
                  <a:ea typeface="Courier New"/>
                  <a:cs typeface="Arial" panose="020B0604020202020204" pitchFamily="34" charset="0"/>
                </a:endParaRPr>
              </a:p>
              <a:p>
                <a:r>
                  <a:rPr lang="en-US" sz="4000" b="1" dirty="0" smtClean="0">
                    <a:solidFill>
                      <a:srgbClr val="0070C0"/>
                    </a:solidFill>
                    <a:latin typeface="Arial" panose="020B0604020202020204" pitchFamily="34" charset="0"/>
                    <a:ea typeface="Courier New"/>
                    <a:cs typeface="Arial" panose="020B0604020202020204" pitchFamily="34" charset="0"/>
                  </a:rPr>
                  <a:t>Ca+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40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Times New Roman"/>
                          </a:rPr>
                        </m:ctrlPr>
                      </m:sSubPr>
                      <m:e>
                        <m:r>
                          <a:rPr lang="en-US" sz="4000" b="1" i="1">
                            <a:solidFill>
                              <a:srgbClr val="0070C0"/>
                            </a:solidFill>
                            <a:latin typeface="Cambria Math"/>
                            <a:cs typeface="Times New Roman"/>
                          </a:rPr>
                          <m:t>𝑯</m:t>
                        </m:r>
                      </m:e>
                      <m:sub>
                        <m:r>
                          <a:rPr lang="en-US" sz="4000" b="1" i="1">
                            <a:solidFill>
                              <a:srgbClr val="0070C0"/>
                            </a:solidFill>
                            <a:latin typeface="Cambria Math"/>
                            <a:cs typeface="Times New Roman"/>
                          </a:rPr>
                          <m:t>𝟐</m:t>
                        </m:r>
                      </m:sub>
                    </m:sSub>
                    <m:sSub>
                      <m:sSubPr>
                        <m:ctrlPr>
                          <a:rPr lang="en-US" sz="40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Times New Roman"/>
                          </a:rPr>
                        </m:ctrlPr>
                      </m:sSubPr>
                      <m:e>
                        <m:r>
                          <a:rPr lang="en-US" sz="4000" b="1" i="1">
                            <a:solidFill>
                              <a:srgbClr val="0070C0"/>
                            </a:solidFill>
                            <a:latin typeface="Cambria Math"/>
                            <a:cs typeface="Times New Roman"/>
                          </a:rPr>
                          <m:t>𝑺𝑶</m:t>
                        </m:r>
                      </m:e>
                      <m:sub>
                        <m:r>
                          <a:rPr lang="en-US" sz="4000" b="1" i="1">
                            <a:solidFill>
                              <a:srgbClr val="0070C0"/>
                            </a:solidFill>
                            <a:latin typeface="Cambria Math"/>
                            <a:cs typeface="Times New Roman"/>
                          </a:rPr>
                          <m:t>𝟒</m:t>
                        </m:r>
                      </m:sub>
                    </m:sSub>
                  </m:oMath>
                </a14:m>
                <a:r>
                  <a:rPr lang="ru-RU" sz="3600" b="1" dirty="0" smtClean="0">
                    <a:solidFill>
                      <a:srgbClr val="0070C0"/>
                    </a:solidFill>
                    <a:latin typeface="Arial" panose="020B0604020202020204" pitchFamily="34" charset="0"/>
                    <a:ea typeface="Courier New"/>
                    <a:cs typeface="Arial" panose="020B0604020202020204" pitchFamily="34" charset="0"/>
                  </a:rPr>
                  <a:t>=</a:t>
                </a:r>
                <a:r>
                  <a:rPr lang="en-US" sz="3600" b="1" dirty="0" smtClean="0">
                    <a:solidFill>
                      <a:srgbClr val="0070C0"/>
                    </a:solidFill>
                    <a:latin typeface="Arial" panose="020B0604020202020204" pitchFamily="34" charset="0"/>
                    <a:ea typeface="Courier New"/>
                    <a:cs typeface="Arial" panose="020B0604020202020204" pitchFamily="34" charset="0"/>
                  </a:rPr>
                  <a:t>?</a:t>
                </a:r>
                <a:endParaRPr lang="ru-RU" sz="3600" b="1" dirty="0">
                  <a:solidFill>
                    <a:srgbClr val="0070C0"/>
                  </a:solidFill>
                  <a:latin typeface="Arial" panose="020B0604020202020204" pitchFamily="34" charset="0"/>
                  <a:ea typeface="Courier New"/>
                  <a:cs typeface="Arial" panose="020B0604020202020204" pitchFamily="34" charset="0"/>
                </a:endParaRPr>
              </a:p>
              <a:p>
                <a:endParaRPr lang="en-US" sz="4000" b="1" dirty="0" smtClean="0">
                  <a:solidFill>
                    <a:srgbClr val="0070C0"/>
                  </a:solidFill>
                  <a:latin typeface="Arial" panose="020B0604020202020204" pitchFamily="34" charset="0"/>
                  <a:ea typeface="Courier New"/>
                  <a:cs typeface="Arial" panose="020B0604020202020204" pitchFamily="34" charset="0"/>
                </a:endParaRPr>
              </a:p>
              <a:p>
                <a:r>
                  <a:rPr lang="en-US" sz="4000" b="1" dirty="0" smtClean="0">
                    <a:solidFill>
                      <a:srgbClr val="0070C0"/>
                    </a:solidFill>
                    <a:latin typeface="Arial" panose="020B0604020202020204" pitchFamily="34" charset="0"/>
                    <a:ea typeface="Courier New"/>
                    <a:cs typeface="Arial" panose="020B0604020202020204" pitchFamily="34" charset="0"/>
                  </a:rPr>
                  <a:t> Zn+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40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Times New Roman"/>
                          </a:rPr>
                        </m:ctrlPr>
                      </m:sSubPr>
                      <m:e>
                        <m:r>
                          <a:rPr lang="en-US" sz="4000" b="1" i="1">
                            <a:solidFill>
                              <a:srgbClr val="0070C0"/>
                            </a:solidFill>
                            <a:latin typeface="Cambria Math"/>
                            <a:cs typeface="Times New Roman"/>
                          </a:rPr>
                          <m:t>𝑯</m:t>
                        </m:r>
                      </m:e>
                      <m:sub>
                        <m:r>
                          <a:rPr lang="en-US" sz="4000" b="1" i="1">
                            <a:solidFill>
                              <a:srgbClr val="0070C0"/>
                            </a:solidFill>
                            <a:latin typeface="Cambria Math"/>
                            <a:cs typeface="Times New Roman"/>
                          </a:rPr>
                          <m:t>𝟐</m:t>
                        </m:r>
                      </m:sub>
                    </m:sSub>
                    <m:sSub>
                      <m:sSubPr>
                        <m:ctrlPr>
                          <a:rPr lang="en-US" sz="40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Times New Roman"/>
                          </a:rPr>
                        </m:ctrlPr>
                      </m:sSubPr>
                      <m:e>
                        <m:r>
                          <a:rPr lang="en-US" sz="4000" b="1" i="1">
                            <a:solidFill>
                              <a:srgbClr val="0070C0"/>
                            </a:solidFill>
                            <a:latin typeface="Cambria Math"/>
                            <a:cs typeface="Times New Roman"/>
                          </a:rPr>
                          <m:t>𝑺𝑶</m:t>
                        </m:r>
                      </m:e>
                      <m:sub>
                        <m:r>
                          <a:rPr lang="en-US" sz="4000" b="1" i="1">
                            <a:solidFill>
                              <a:srgbClr val="0070C0"/>
                            </a:solidFill>
                            <a:latin typeface="Cambria Math"/>
                            <a:cs typeface="Times New Roman"/>
                          </a:rPr>
                          <m:t>𝟒</m:t>
                        </m:r>
                      </m:sub>
                    </m:sSub>
                  </m:oMath>
                </a14:m>
                <a:r>
                  <a:rPr lang="ru-RU" sz="3600" b="1" dirty="0" smtClean="0">
                    <a:solidFill>
                      <a:srgbClr val="0070C0"/>
                    </a:solidFill>
                    <a:latin typeface="Arial" panose="020B0604020202020204" pitchFamily="34" charset="0"/>
                    <a:ea typeface="Courier New"/>
                    <a:cs typeface="Arial" panose="020B0604020202020204" pitchFamily="34" charset="0"/>
                  </a:rPr>
                  <a:t>=</a:t>
                </a:r>
                <a:r>
                  <a:rPr lang="en-US" sz="3600" b="1" dirty="0" smtClean="0">
                    <a:solidFill>
                      <a:srgbClr val="0070C0"/>
                    </a:solidFill>
                    <a:latin typeface="Arial" panose="020B0604020202020204" pitchFamily="34" charset="0"/>
                    <a:ea typeface="Courier New"/>
                    <a:cs typeface="Arial" panose="020B0604020202020204" pitchFamily="34" charset="0"/>
                  </a:rPr>
                  <a:t>?</a:t>
                </a:r>
                <a:endParaRPr lang="ru-RU" sz="3600" b="1" dirty="0">
                  <a:solidFill>
                    <a:srgbClr val="0070C0"/>
                  </a:solidFill>
                  <a:latin typeface="Arial" panose="020B0604020202020204" pitchFamily="34" charset="0"/>
                  <a:ea typeface="Courier New"/>
                  <a:cs typeface="Arial" panose="020B0604020202020204" pitchFamily="34" charset="0"/>
                </a:endParaRPr>
              </a:p>
              <a:p>
                <a:endParaRPr lang="ru-RU" sz="3600" dirty="0">
                  <a:solidFill>
                    <a:srgbClr val="000000"/>
                  </a:solidFill>
                  <a:latin typeface="Arial" panose="020B0604020202020204" pitchFamily="34" charset="0"/>
                  <a:ea typeface="Courier New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36466" y="1634528"/>
                <a:ext cx="7672129" cy="3724096"/>
              </a:xfrm>
              <a:prstGeom prst="rect">
                <a:avLst/>
              </a:prstGeom>
              <a:blipFill rotWithShape="1">
                <a:blip r:embed="rId6"/>
                <a:stretch>
                  <a:fillRect l="-2862" t="-294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999917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1236466" y="1634528"/>
                <a:ext cx="7672129" cy="372409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:r>
                  <a:rPr lang="en-US" sz="4000" b="1" dirty="0" smtClean="0">
                    <a:solidFill>
                      <a:srgbClr val="0070C0"/>
                    </a:solidFill>
                    <a:latin typeface="Times New Roman" panose="02020603050405020304" pitchFamily="18" charset="0"/>
                    <a:ea typeface="Courier New"/>
                    <a:cs typeface="Times New Roman" panose="02020603050405020304" pitchFamily="18" charset="0"/>
                  </a:rPr>
                  <a:t>Fe+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40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Times New Roman"/>
                          </a:rPr>
                        </m:ctrlPr>
                      </m:sSubPr>
                      <m:e>
                        <m:r>
                          <a:rPr lang="en-US" sz="4000" b="1" i="1" smtClean="0">
                            <a:solidFill>
                              <a:srgbClr val="0070C0"/>
                            </a:solidFill>
                            <a:latin typeface="Cambria Math"/>
                            <a:cs typeface="Times New Roman"/>
                          </a:rPr>
                          <m:t>𝑯</m:t>
                        </m:r>
                      </m:e>
                      <m:sub>
                        <m:r>
                          <a:rPr lang="en-US" sz="4000" b="1" i="1" smtClean="0">
                            <a:solidFill>
                              <a:srgbClr val="0070C0"/>
                            </a:solidFill>
                            <a:latin typeface="Cambria Math"/>
                            <a:cs typeface="Times New Roman"/>
                          </a:rPr>
                          <m:t>𝟐</m:t>
                        </m:r>
                      </m:sub>
                    </m:sSub>
                    <m:sSub>
                      <m:sSubPr>
                        <m:ctrlPr>
                          <a:rPr lang="en-US" sz="40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Times New Roman"/>
                          </a:rPr>
                        </m:ctrlPr>
                      </m:sSubPr>
                      <m:e>
                        <m:r>
                          <a:rPr lang="en-US" sz="4000" b="1" i="1" smtClean="0">
                            <a:solidFill>
                              <a:srgbClr val="0070C0"/>
                            </a:solidFill>
                            <a:latin typeface="Cambria Math"/>
                            <a:cs typeface="Times New Roman"/>
                          </a:rPr>
                          <m:t>𝑺𝑶</m:t>
                        </m:r>
                      </m:e>
                      <m:sub>
                        <m:r>
                          <a:rPr lang="en-US" sz="4000" b="1" i="1" smtClean="0">
                            <a:solidFill>
                              <a:srgbClr val="0070C0"/>
                            </a:solidFill>
                            <a:latin typeface="Cambria Math"/>
                            <a:cs typeface="Times New Roman"/>
                          </a:rPr>
                          <m:t>𝟒</m:t>
                        </m:r>
                      </m:sub>
                    </m:sSub>
                  </m:oMath>
                </a14:m>
                <a:r>
                  <a:rPr lang="ru-RU" sz="3600" b="1" dirty="0" smtClean="0">
                    <a:solidFill>
                      <a:srgbClr val="0070C0"/>
                    </a:solidFill>
                    <a:latin typeface="Times New Roman" panose="02020603050405020304" pitchFamily="18" charset="0"/>
                    <a:ea typeface="Courier New"/>
                    <a:cs typeface="Times New Roman" panose="02020603050405020304" pitchFamily="18" charset="0"/>
                  </a:rPr>
                  <a:t>=</a:t>
                </a:r>
                <a:r>
                  <a:rPr lang="en-US" sz="3600" b="1" dirty="0" smtClean="0">
                    <a:solidFill>
                      <a:srgbClr val="0070C0"/>
                    </a:solidFill>
                    <a:latin typeface="Times New Roman" panose="02020603050405020304" pitchFamily="18" charset="0"/>
                    <a:ea typeface="Courier New"/>
                    <a:cs typeface="Times New Roman" panose="02020603050405020304" pitchFamily="18" charset="0"/>
                  </a:rPr>
                  <a:t>Fe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6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Times New Roman"/>
                          </a:rPr>
                        </m:ctrlPr>
                      </m:sSubPr>
                      <m:e>
                        <m:r>
                          <a:rPr lang="en-US" sz="3600" b="1" i="1">
                            <a:solidFill>
                              <a:srgbClr val="0070C0"/>
                            </a:solidFill>
                            <a:latin typeface="Cambria Math"/>
                            <a:cs typeface="Times New Roman"/>
                          </a:rPr>
                          <m:t>𝑺𝑶</m:t>
                        </m:r>
                      </m:e>
                      <m:sub>
                        <m:r>
                          <a:rPr lang="en-US" sz="3600" b="1" i="1">
                            <a:solidFill>
                              <a:srgbClr val="0070C0"/>
                            </a:solidFill>
                            <a:latin typeface="Cambria Math"/>
                            <a:cs typeface="Times New Roman"/>
                          </a:rPr>
                          <m:t>𝟒</m:t>
                        </m:r>
                      </m:sub>
                    </m:sSub>
                    <m:r>
                      <a:rPr lang="en-US" sz="3600" b="1" i="0" smtClean="0">
                        <a:solidFill>
                          <a:srgbClr val="0070C0"/>
                        </a:solidFill>
                        <a:latin typeface="Cambria Math"/>
                        <a:cs typeface="Times New Roman"/>
                      </a:rPr>
                      <m:t>+</m:t>
                    </m:r>
                    <m:sSub>
                      <m:sSubPr>
                        <m:ctrlPr>
                          <a:rPr lang="en-US" sz="36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Times New Roman"/>
                          </a:rPr>
                        </m:ctrlPr>
                      </m:sSubPr>
                      <m:e>
                        <m:r>
                          <a:rPr lang="en-US" sz="3600" b="1" i="1">
                            <a:solidFill>
                              <a:srgbClr val="0070C0"/>
                            </a:solidFill>
                            <a:latin typeface="Cambria Math"/>
                            <a:cs typeface="Times New Roman"/>
                          </a:rPr>
                          <m:t>𝑯</m:t>
                        </m:r>
                      </m:e>
                      <m:sub>
                        <m:r>
                          <a:rPr lang="en-US" sz="3600" b="1" i="1">
                            <a:solidFill>
                              <a:srgbClr val="0070C0"/>
                            </a:solidFill>
                            <a:latin typeface="Cambria Math"/>
                            <a:cs typeface="Times New Roman"/>
                          </a:rPr>
                          <m:t>𝟐</m:t>
                        </m:r>
                      </m:sub>
                    </m:sSub>
                  </m:oMath>
                </a14:m>
                <a:endParaRPr lang="en-US" sz="4000" b="1" dirty="0" smtClean="0">
                  <a:solidFill>
                    <a:srgbClr val="0070C0"/>
                  </a:solidFill>
                  <a:latin typeface="Times New Roman" panose="02020603050405020304" pitchFamily="18" charset="0"/>
                  <a:ea typeface="Courier New"/>
                  <a:cs typeface="Times New Roman" panose="02020603050405020304" pitchFamily="18" charset="0"/>
                </a:endParaRPr>
              </a:p>
              <a:p>
                <a:pPr lvl="0"/>
                <a:endParaRPr lang="en-US" sz="4000" b="1" dirty="0" smtClean="0">
                  <a:solidFill>
                    <a:srgbClr val="0070C0"/>
                  </a:solidFill>
                  <a:latin typeface="Times New Roman" panose="02020603050405020304" pitchFamily="18" charset="0"/>
                  <a:ea typeface="Courier New"/>
                  <a:cs typeface="Times New Roman" panose="02020603050405020304" pitchFamily="18" charset="0"/>
                </a:endParaRPr>
              </a:p>
              <a:p>
                <a:pPr lvl="0"/>
                <a:r>
                  <a:rPr lang="en-US" sz="4000" b="1" dirty="0" smtClean="0">
                    <a:solidFill>
                      <a:srgbClr val="0070C0"/>
                    </a:solidFill>
                    <a:latin typeface="Times New Roman" panose="02020603050405020304" pitchFamily="18" charset="0"/>
                    <a:ea typeface="Courier New"/>
                    <a:cs typeface="Times New Roman" panose="02020603050405020304" pitchFamily="18" charset="0"/>
                  </a:rPr>
                  <a:t>Ca+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40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Times New Roman"/>
                          </a:rPr>
                        </m:ctrlPr>
                      </m:sSubPr>
                      <m:e>
                        <m:r>
                          <a:rPr lang="en-US" sz="4000" b="1" i="1">
                            <a:solidFill>
                              <a:srgbClr val="0070C0"/>
                            </a:solidFill>
                            <a:latin typeface="Cambria Math"/>
                            <a:cs typeface="Times New Roman"/>
                          </a:rPr>
                          <m:t>𝑯</m:t>
                        </m:r>
                      </m:e>
                      <m:sub>
                        <m:r>
                          <a:rPr lang="en-US" sz="4000" b="1" i="1">
                            <a:solidFill>
                              <a:srgbClr val="0070C0"/>
                            </a:solidFill>
                            <a:latin typeface="Cambria Math"/>
                            <a:cs typeface="Times New Roman"/>
                          </a:rPr>
                          <m:t>𝟐</m:t>
                        </m:r>
                      </m:sub>
                    </m:sSub>
                    <m:sSub>
                      <m:sSubPr>
                        <m:ctrlPr>
                          <a:rPr lang="en-US" sz="40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Times New Roman"/>
                          </a:rPr>
                        </m:ctrlPr>
                      </m:sSubPr>
                      <m:e>
                        <m:r>
                          <a:rPr lang="en-US" sz="4000" b="1" i="1">
                            <a:solidFill>
                              <a:srgbClr val="0070C0"/>
                            </a:solidFill>
                            <a:latin typeface="Cambria Math"/>
                            <a:cs typeface="Times New Roman"/>
                          </a:rPr>
                          <m:t>𝑺𝑶</m:t>
                        </m:r>
                      </m:e>
                      <m:sub>
                        <m:r>
                          <a:rPr lang="en-US" sz="4000" b="1" i="1">
                            <a:solidFill>
                              <a:srgbClr val="0070C0"/>
                            </a:solidFill>
                            <a:latin typeface="Cambria Math"/>
                            <a:cs typeface="Times New Roman"/>
                          </a:rPr>
                          <m:t>𝟒</m:t>
                        </m:r>
                      </m:sub>
                    </m:sSub>
                  </m:oMath>
                </a14:m>
                <a:r>
                  <a:rPr lang="ru-RU" sz="3600" b="1" dirty="0">
                    <a:solidFill>
                      <a:srgbClr val="0070C0"/>
                    </a:solidFill>
                    <a:latin typeface="Times New Roman" panose="02020603050405020304" pitchFamily="18" charset="0"/>
                    <a:ea typeface="Courier New"/>
                    <a:cs typeface="Times New Roman" panose="02020603050405020304" pitchFamily="18" charset="0"/>
                  </a:rPr>
                  <a:t>=</a:t>
                </a:r>
                <a:r>
                  <a:rPr lang="en-US" sz="3600" b="1" dirty="0">
                    <a:solidFill>
                      <a:srgbClr val="0070C0"/>
                    </a:solidFill>
                    <a:latin typeface="Times New Roman" panose="02020603050405020304" pitchFamily="18" charset="0"/>
                    <a:ea typeface="Courier New"/>
                    <a:cs typeface="Times New Roman" panose="02020603050405020304" pitchFamily="18" charset="0"/>
                  </a:rPr>
                  <a:t> </a:t>
                </a:r>
                <a:r>
                  <a:rPr lang="en-US" sz="3600" b="1" dirty="0" smtClean="0">
                    <a:solidFill>
                      <a:srgbClr val="0070C0"/>
                    </a:solidFill>
                    <a:latin typeface="Times New Roman" panose="02020603050405020304" pitchFamily="18" charset="0"/>
                    <a:ea typeface="Courier New"/>
                    <a:cs typeface="Times New Roman" panose="02020603050405020304" pitchFamily="18" charset="0"/>
                  </a:rPr>
                  <a:t>Cu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6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Times New Roman"/>
                          </a:rPr>
                        </m:ctrlPr>
                      </m:sSubPr>
                      <m:e>
                        <m:r>
                          <a:rPr lang="en-US" sz="3600" b="1" i="1">
                            <a:solidFill>
                              <a:srgbClr val="0070C0"/>
                            </a:solidFill>
                            <a:latin typeface="Cambria Math"/>
                            <a:cs typeface="Times New Roman"/>
                          </a:rPr>
                          <m:t>𝑺𝑶</m:t>
                        </m:r>
                      </m:e>
                      <m:sub>
                        <m:r>
                          <a:rPr lang="en-US" sz="3600" b="1" i="1">
                            <a:solidFill>
                              <a:srgbClr val="0070C0"/>
                            </a:solidFill>
                            <a:latin typeface="Cambria Math"/>
                            <a:cs typeface="Times New Roman"/>
                          </a:rPr>
                          <m:t>𝟒</m:t>
                        </m:r>
                      </m:sub>
                    </m:sSub>
                    <m:r>
                      <a:rPr lang="en-US" sz="3600" b="1">
                        <a:solidFill>
                          <a:srgbClr val="0070C0"/>
                        </a:solidFill>
                        <a:latin typeface="Cambria Math"/>
                        <a:cs typeface="Times New Roman"/>
                      </a:rPr>
                      <m:t>+</m:t>
                    </m:r>
                    <m:sSub>
                      <m:sSubPr>
                        <m:ctrlPr>
                          <a:rPr lang="en-US" sz="36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Times New Roman"/>
                          </a:rPr>
                        </m:ctrlPr>
                      </m:sSubPr>
                      <m:e>
                        <m:r>
                          <a:rPr lang="en-US" sz="3600" b="1" i="1">
                            <a:solidFill>
                              <a:srgbClr val="0070C0"/>
                            </a:solidFill>
                            <a:latin typeface="Cambria Math"/>
                            <a:cs typeface="Times New Roman"/>
                          </a:rPr>
                          <m:t>𝑯</m:t>
                        </m:r>
                      </m:e>
                      <m:sub>
                        <m:r>
                          <a:rPr lang="en-US" sz="3600" b="1" i="1">
                            <a:solidFill>
                              <a:srgbClr val="0070C0"/>
                            </a:solidFill>
                            <a:latin typeface="Cambria Math"/>
                            <a:cs typeface="Times New Roman"/>
                          </a:rPr>
                          <m:t>𝟐</m:t>
                        </m:r>
                      </m:sub>
                    </m:sSub>
                  </m:oMath>
                </a14:m>
                <a:endParaRPr lang="ru-RU" sz="3600" b="1" dirty="0">
                  <a:solidFill>
                    <a:srgbClr val="0070C0"/>
                  </a:solidFill>
                  <a:latin typeface="Times New Roman" panose="02020603050405020304" pitchFamily="18" charset="0"/>
                  <a:ea typeface="Courier New"/>
                  <a:cs typeface="Times New Roman" panose="02020603050405020304" pitchFamily="18" charset="0"/>
                </a:endParaRPr>
              </a:p>
              <a:p>
                <a:pPr>
                  <a:spcAft>
                    <a:spcPts val="0"/>
                  </a:spcAft>
                </a:pPr>
                <a:endParaRPr lang="en-US" sz="4000" b="1" dirty="0" smtClean="0">
                  <a:solidFill>
                    <a:srgbClr val="0070C0"/>
                  </a:solidFill>
                  <a:latin typeface="Times New Roman" panose="02020603050405020304" pitchFamily="18" charset="0"/>
                  <a:ea typeface="Courier New"/>
                  <a:cs typeface="Times New Roman" panose="02020603050405020304" pitchFamily="18" charset="0"/>
                </a:endParaRPr>
              </a:p>
              <a:p>
                <a:pPr lvl="0"/>
                <a:r>
                  <a:rPr lang="en-US" sz="4000" b="1" dirty="0" smtClean="0">
                    <a:solidFill>
                      <a:srgbClr val="0070C0"/>
                    </a:solidFill>
                    <a:latin typeface="Times New Roman" panose="02020603050405020304" pitchFamily="18" charset="0"/>
                    <a:ea typeface="Courier New"/>
                    <a:cs typeface="Times New Roman" panose="02020603050405020304" pitchFamily="18" charset="0"/>
                  </a:rPr>
                  <a:t> Zn+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40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Times New Roman"/>
                          </a:rPr>
                        </m:ctrlPr>
                      </m:sSubPr>
                      <m:e>
                        <m:r>
                          <a:rPr lang="en-US" sz="4000" b="1" i="1">
                            <a:solidFill>
                              <a:srgbClr val="0070C0"/>
                            </a:solidFill>
                            <a:latin typeface="Cambria Math"/>
                            <a:cs typeface="Times New Roman"/>
                          </a:rPr>
                          <m:t>𝑯</m:t>
                        </m:r>
                      </m:e>
                      <m:sub>
                        <m:r>
                          <a:rPr lang="en-US" sz="4000" b="1" i="1">
                            <a:solidFill>
                              <a:srgbClr val="0070C0"/>
                            </a:solidFill>
                            <a:latin typeface="Cambria Math"/>
                            <a:cs typeface="Times New Roman"/>
                          </a:rPr>
                          <m:t>𝟐</m:t>
                        </m:r>
                      </m:sub>
                    </m:sSub>
                    <m:sSub>
                      <m:sSubPr>
                        <m:ctrlPr>
                          <a:rPr lang="en-US" sz="40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Times New Roman"/>
                          </a:rPr>
                        </m:ctrlPr>
                      </m:sSubPr>
                      <m:e>
                        <m:r>
                          <a:rPr lang="en-US" sz="4000" b="1" i="1">
                            <a:solidFill>
                              <a:srgbClr val="0070C0"/>
                            </a:solidFill>
                            <a:latin typeface="Cambria Math"/>
                            <a:cs typeface="Times New Roman"/>
                          </a:rPr>
                          <m:t>𝑺𝑶</m:t>
                        </m:r>
                      </m:e>
                      <m:sub>
                        <m:r>
                          <a:rPr lang="en-US" sz="4000" b="1" i="1">
                            <a:solidFill>
                              <a:srgbClr val="0070C0"/>
                            </a:solidFill>
                            <a:latin typeface="Cambria Math"/>
                            <a:cs typeface="Times New Roman"/>
                          </a:rPr>
                          <m:t>𝟒</m:t>
                        </m:r>
                      </m:sub>
                    </m:sSub>
                  </m:oMath>
                </a14:m>
                <a:r>
                  <a:rPr lang="ru-RU" sz="3600" b="1" dirty="0">
                    <a:solidFill>
                      <a:srgbClr val="0070C0"/>
                    </a:solidFill>
                    <a:latin typeface="Times New Roman" panose="02020603050405020304" pitchFamily="18" charset="0"/>
                    <a:ea typeface="Courier New"/>
                    <a:cs typeface="Times New Roman" panose="02020603050405020304" pitchFamily="18" charset="0"/>
                  </a:rPr>
                  <a:t>=</a:t>
                </a:r>
                <a:r>
                  <a:rPr lang="en-US" sz="3600" b="1" dirty="0">
                    <a:solidFill>
                      <a:srgbClr val="0070C0"/>
                    </a:solidFill>
                    <a:latin typeface="Times New Roman" panose="02020603050405020304" pitchFamily="18" charset="0"/>
                    <a:ea typeface="Courier New"/>
                    <a:cs typeface="Times New Roman" panose="02020603050405020304" pitchFamily="18" charset="0"/>
                  </a:rPr>
                  <a:t> </a:t>
                </a:r>
                <a:r>
                  <a:rPr lang="en-US" sz="3600" b="1" dirty="0" smtClean="0">
                    <a:solidFill>
                      <a:srgbClr val="0070C0"/>
                    </a:solidFill>
                    <a:latin typeface="Times New Roman" panose="02020603050405020304" pitchFamily="18" charset="0"/>
                    <a:ea typeface="Courier New"/>
                    <a:cs typeface="Times New Roman" panose="02020603050405020304" pitchFamily="18" charset="0"/>
                  </a:rPr>
                  <a:t>Zn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6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Times New Roman"/>
                          </a:rPr>
                        </m:ctrlPr>
                      </m:sSubPr>
                      <m:e>
                        <m:r>
                          <a:rPr lang="en-US" sz="3600" b="1" i="1">
                            <a:solidFill>
                              <a:srgbClr val="0070C0"/>
                            </a:solidFill>
                            <a:latin typeface="Cambria Math"/>
                            <a:cs typeface="Times New Roman"/>
                          </a:rPr>
                          <m:t>𝑺𝑶</m:t>
                        </m:r>
                      </m:e>
                      <m:sub>
                        <m:r>
                          <a:rPr lang="en-US" sz="3600" b="1" i="1">
                            <a:solidFill>
                              <a:srgbClr val="0070C0"/>
                            </a:solidFill>
                            <a:latin typeface="Cambria Math"/>
                            <a:cs typeface="Times New Roman"/>
                          </a:rPr>
                          <m:t>𝟒</m:t>
                        </m:r>
                      </m:sub>
                    </m:sSub>
                    <m:r>
                      <a:rPr lang="en-US" sz="3600" b="1">
                        <a:solidFill>
                          <a:srgbClr val="0070C0"/>
                        </a:solidFill>
                        <a:latin typeface="Cambria Math"/>
                        <a:cs typeface="Times New Roman"/>
                      </a:rPr>
                      <m:t>+</m:t>
                    </m:r>
                    <m:sSub>
                      <m:sSubPr>
                        <m:ctrlPr>
                          <a:rPr lang="en-US" sz="36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Times New Roman"/>
                          </a:rPr>
                        </m:ctrlPr>
                      </m:sSubPr>
                      <m:e>
                        <m:r>
                          <a:rPr lang="en-US" sz="3600" b="1" i="1">
                            <a:solidFill>
                              <a:srgbClr val="0070C0"/>
                            </a:solidFill>
                            <a:latin typeface="Cambria Math"/>
                            <a:cs typeface="Times New Roman"/>
                          </a:rPr>
                          <m:t>𝑯</m:t>
                        </m:r>
                      </m:e>
                      <m:sub>
                        <m:r>
                          <a:rPr lang="en-US" sz="3600" b="1" i="1">
                            <a:solidFill>
                              <a:srgbClr val="0070C0"/>
                            </a:solidFill>
                            <a:latin typeface="Cambria Math"/>
                            <a:cs typeface="Times New Roman"/>
                          </a:rPr>
                          <m:t>𝟐</m:t>
                        </m:r>
                      </m:sub>
                    </m:sSub>
                  </m:oMath>
                </a14:m>
                <a:endParaRPr lang="ru-RU" sz="3600" b="1" dirty="0">
                  <a:solidFill>
                    <a:srgbClr val="0070C0"/>
                  </a:solidFill>
                  <a:latin typeface="Times New Roman" panose="02020603050405020304" pitchFamily="18" charset="0"/>
                  <a:ea typeface="Courier New"/>
                  <a:cs typeface="Times New Roman" panose="02020603050405020304" pitchFamily="18" charset="0"/>
                </a:endParaRPr>
              </a:p>
              <a:p>
                <a:pPr>
                  <a:spcAft>
                    <a:spcPts val="0"/>
                  </a:spcAft>
                </a:pPr>
                <a:endParaRPr lang="ru-RU" sz="3600" dirty="0">
                  <a:solidFill>
                    <a:srgbClr val="000000"/>
                  </a:solidFill>
                  <a:effectLst/>
                  <a:latin typeface="Courier New"/>
                  <a:ea typeface="Courier New"/>
                </a:endParaRPr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36466" y="1634528"/>
                <a:ext cx="7672129" cy="3724096"/>
              </a:xfrm>
              <a:prstGeom prst="rect">
                <a:avLst/>
              </a:prstGeom>
              <a:blipFill rotWithShape="1">
                <a:blip r:embed="rId3"/>
                <a:stretch>
                  <a:fillRect l="-2862" t="-294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5" name="Прямая со стрелкой 14"/>
          <p:cNvCxnSpPr/>
          <p:nvPr/>
        </p:nvCxnSpPr>
        <p:spPr>
          <a:xfrm flipV="1">
            <a:off x="8172400" y="1851670"/>
            <a:ext cx="1" cy="451055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0" name="Прямая со стрелкой 19"/>
          <p:cNvCxnSpPr/>
          <p:nvPr/>
        </p:nvCxnSpPr>
        <p:spPr>
          <a:xfrm flipV="1">
            <a:off x="8532441" y="3003799"/>
            <a:ext cx="1" cy="451055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1" name="Прямая со стрелкой 20"/>
          <p:cNvCxnSpPr/>
          <p:nvPr/>
        </p:nvCxnSpPr>
        <p:spPr>
          <a:xfrm flipV="1">
            <a:off x="8676457" y="4211628"/>
            <a:ext cx="1" cy="451055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pic>
        <p:nvPicPr>
          <p:cNvPr id="3" name="Рисунок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99943" y="2121369"/>
            <a:ext cx="5944115" cy="90076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1"/>
            <a:ext cx="9132600" cy="987573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827584" y="195486"/>
            <a:ext cx="783915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quyidagicha</a:t>
            </a:r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39912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/>
          </p:cNvPr>
          <p:cNvSpPr/>
          <p:nvPr/>
        </p:nvSpPr>
        <p:spPr>
          <a:xfrm>
            <a:off x="-15687" y="-59138"/>
            <a:ext cx="9130904" cy="161806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 algn="ctr">
              <a:spcAft>
                <a:spcPts val="0"/>
              </a:spcAft>
            </a:pPr>
            <a:r>
              <a:rPr lang="en-US" sz="3600" dirty="0" smtClean="0">
                <a:solidFill>
                  <a:schemeClr val="bg1"/>
                </a:solidFill>
                <a:latin typeface="Arial" panose="020B0604020202020204" pitchFamily="34" charset="0"/>
                <a:ea typeface="Courier New"/>
                <a:cs typeface="Arial" panose="020B0604020202020204" pitchFamily="34" charset="0"/>
              </a:rPr>
              <a:t>28g </a:t>
            </a:r>
            <a:r>
              <a:rPr lang="en-US" sz="3600" dirty="0" err="1" smtClean="0">
                <a:solidFill>
                  <a:schemeClr val="bg1"/>
                </a:solidFill>
                <a:latin typeface="Arial" panose="020B0604020202020204" pitchFamily="34" charset="0"/>
                <a:ea typeface="Courier New"/>
                <a:cs typeface="Arial" panose="020B0604020202020204" pitchFamily="34" charset="0"/>
              </a:rPr>
              <a:t>sulfat</a:t>
            </a:r>
            <a:r>
              <a:rPr lang="en-US" sz="3600" dirty="0" smtClean="0">
                <a:solidFill>
                  <a:schemeClr val="bg1"/>
                </a:solidFill>
                <a:latin typeface="Arial" panose="020B0604020202020204" pitchFamily="34" charset="0"/>
                <a:ea typeface="Courier New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Arial" panose="020B0604020202020204" pitchFamily="34" charset="0"/>
                <a:ea typeface="Courier New"/>
                <a:cs typeface="Arial" panose="020B0604020202020204" pitchFamily="34" charset="0"/>
              </a:rPr>
              <a:t>kislotasi</a:t>
            </a:r>
            <a:r>
              <a:rPr lang="en-US" sz="3600" dirty="0">
                <a:solidFill>
                  <a:schemeClr val="bg1"/>
                </a:solidFill>
                <a:latin typeface="Arial" panose="020B0604020202020204" pitchFamily="34" charset="0"/>
                <a:ea typeface="Courier New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Arial" panose="020B0604020202020204" pitchFamily="34" charset="0"/>
                <a:ea typeface="Courier New"/>
                <a:cs typeface="Arial" panose="020B0604020202020204" pitchFamily="34" charset="0"/>
              </a:rPr>
              <a:t>bilan</a:t>
            </a:r>
            <a:r>
              <a:rPr lang="en-US" sz="3600" dirty="0">
                <a:solidFill>
                  <a:schemeClr val="bg1"/>
                </a:solidFill>
                <a:latin typeface="Arial" panose="020B0604020202020204" pitchFamily="34" charset="0"/>
                <a:ea typeface="Courier New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Arial" panose="020B0604020202020204" pitchFamily="34" charset="0"/>
                <a:ea typeface="Courier New"/>
                <a:cs typeface="Arial" panose="020B0604020202020204" pitchFamily="34" charset="0"/>
              </a:rPr>
              <a:t>qancha</a:t>
            </a:r>
            <a:r>
              <a:rPr lang="en-US" sz="3600" dirty="0">
                <a:solidFill>
                  <a:schemeClr val="bg1"/>
                </a:solidFill>
                <a:latin typeface="Arial" panose="020B0604020202020204" pitchFamily="34" charset="0"/>
                <a:ea typeface="Courier New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Arial" panose="020B0604020202020204" pitchFamily="34" charset="0"/>
                <a:ea typeface="Courier New"/>
                <a:cs typeface="Arial" panose="020B0604020202020204" pitchFamily="34" charset="0"/>
              </a:rPr>
              <a:t>mol</a:t>
            </a:r>
            <a:r>
              <a:rPr lang="en-US" sz="3600" dirty="0">
                <a:solidFill>
                  <a:schemeClr val="bg1"/>
                </a:solidFill>
                <a:latin typeface="Arial" panose="020B0604020202020204" pitchFamily="34" charset="0"/>
                <a:ea typeface="Courier New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chemeClr val="bg1"/>
                </a:solidFill>
                <a:latin typeface="Arial" panose="020B0604020202020204" pitchFamily="34" charset="0"/>
                <a:ea typeface="Courier New"/>
                <a:cs typeface="Arial" panose="020B0604020202020204" pitchFamily="34" charset="0"/>
              </a:rPr>
              <a:t>natriy</a:t>
            </a:r>
            <a:r>
              <a:rPr lang="en-US" sz="3600" dirty="0" smtClean="0">
                <a:solidFill>
                  <a:schemeClr val="bg1"/>
                </a:solidFill>
                <a:latin typeface="Arial" panose="020B0604020202020204" pitchFamily="34" charset="0"/>
                <a:ea typeface="Courier New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chemeClr val="bg1"/>
                </a:solidFill>
                <a:latin typeface="Arial" panose="020B0604020202020204" pitchFamily="34" charset="0"/>
                <a:ea typeface="Courier New"/>
                <a:cs typeface="Arial" panose="020B0604020202020204" pitchFamily="34" charset="0"/>
              </a:rPr>
              <a:t>oksid</a:t>
            </a:r>
            <a:r>
              <a:rPr lang="en-US" sz="3600" dirty="0" smtClean="0">
                <a:solidFill>
                  <a:schemeClr val="bg1"/>
                </a:solidFill>
                <a:latin typeface="Arial" panose="020B0604020202020204" pitchFamily="34" charset="0"/>
                <a:ea typeface="Courier New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Arial" panose="020B0604020202020204" pitchFamily="34" charset="0"/>
                <a:ea typeface="Courier New"/>
                <a:cs typeface="Arial" panose="020B0604020202020204" pitchFamily="34" charset="0"/>
              </a:rPr>
              <a:t>reaksiyaga</a:t>
            </a:r>
            <a:r>
              <a:rPr lang="en-US" sz="3600" dirty="0">
                <a:solidFill>
                  <a:schemeClr val="bg1"/>
                </a:solidFill>
                <a:latin typeface="Arial" panose="020B0604020202020204" pitchFamily="34" charset="0"/>
                <a:ea typeface="Courier New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Arial" panose="020B0604020202020204" pitchFamily="34" charset="0"/>
                <a:ea typeface="Courier New"/>
                <a:cs typeface="Arial" panose="020B0604020202020204" pitchFamily="34" charset="0"/>
              </a:rPr>
              <a:t>kirishishi</a:t>
            </a:r>
            <a:r>
              <a:rPr lang="en-US" sz="3600" dirty="0">
                <a:solidFill>
                  <a:schemeClr val="bg1"/>
                </a:solidFill>
                <a:latin typeface="Arial" panose="020B0604020202020204" pitchFamily="34" charset="0"/>
                <a:ea typeface="Courier New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Arial" panose="020B0604020202020204" pitchFamily="34" charset="0"/>
                <a:ea typeface="Courier New"/>
                <a:cs typeface="Arial" panose="020B0604020202020204" pitchFamily="34" charset="0"/>
              </a:rPr>
              <a:t>mumkin</a:t>
            </a:r>
            <a:r>
              <a:rPr lang="en-US" sz="3600" dirty="0">
                <a:solidFill>
                  <a:schemeClr val="bg1"/>
                </a:solidFill>
                <a:latin typeface="Arial" panose="020B0604020202020204" pitchFamily="34" charset="0"/>
                <a:ea typeface="Courier New"/>
                <a:cs typeface="Arial" panose="020B0604020202020204" pitchFamily="34" charset="0"/>
              </a:rPr>
              <a:t>, </a:t>
            </a:r>
            <a:r>
              <a:rPr lang="en-US" sz="3600" dirty="0" err="1">
                <a:solidFill>
                  <a:schemeClr val="bg1"/>
                </a:solidFill>
                <a:latin typeface="Arial" panose="020B0604020202020204" pitchFamily="34" charset="0"/>
                <a:ea typeface="Courier New"/>
                <a:cs typeface="Arial" panose="020B0604020202020204" pitchFamily="34" charset="0"/>
              </a:rPr>
              <a:t>bunda</a:t>
            </a:r>
            <a:r>
              <a:rPr lang="en-US" sz="3600" dirty="0">
                <a:solidFill>
                  <a:schemeClr val="bg1"/>
                </a:solidFill>
                <a:latin typeface="Arial" panose="020B0604020202020204" pitchFamily="34" charset="0"/>
                <a:ea typeface="Courier New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Arial" panose="020B0604020202020204" pitchFamily="34" charset="0"/>
                <a:ea typeface="Courier New"/>
                <a:cs typeface="Arial" panose="020B0604020202020204" pitchFamily="34" charset="0"/>
              </a:rPr>
              <a:t>qancha</a:t>
            </a:r>
            <a:r>
              <a:rPr lang="en-US" sz="3600" dirty="0">
                <a:solidFill>
                  <a:schemeClr val="bg1"/>
                </a:solidFill>
                <a:latin typeface="Arial" panose="020B0604020202020204" pitchFamily="34" charset="0"/>
                <a:ea typeface="Courier New"/>
                <a:cs typeface="Arial" panose="020B0604020202020204" pitchFamily="34" charset="0"/>
              </a:rPr>
              <a:t> g </a:t>
            </a:r>
            <a:r>
              <a:rPr lang="en-US" sz="3600" dirty="0" err="1">
                <a:solidFill>
                  <a:schemeClr val="bg1"/>
                </a:solidFill>
                <a:latin typeface="Arial" panose="020B0604020202020204" pitchFamily="34" charset="0"/>
                <a:ea typeface="Courier New"/>
                <a:cs typeface="Arial" panose="020B0604020202020204" pitchFamily="34" charset="0"/>
              </a:rPr>
              <a:t>tuz</a:t>
            </a:r>
            <a:r>
              <a:rPr lang="en-US" sz="3600" dirty="0">
                <a:solidFill>
                  <a:schemeClr val="bg1"/>
                </a:solidFill>
                <a:latin typeface="Arial" panose="020B0604020202020204" pitchFamily="34" charset="0"/>
                <a:ea typeface="Courier New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Arial" panose="020B0604020202020204" pitchFamily="34" charset="0"/>
                <a:ea typeface="Courier New"/>
                <a:cs typeface="Arial" panose="020B0604020202020204" pitchFamily="34" charset="0"/>
              </a:rPr>
              <a:t>hosil</a:t>
            </a:r>
            <a:r>
              <a:rPr lang="en-US" sz="3600" dirty="0">
                <a:solidFill>
                  <a:schemeClr val="bg1"/>
                </a:solidFill>
                <a:latin typeface="Arial" panose="020B0604020202020204" pitchFamily="34" charset="0"/>
                <a:ea typeface="Courier New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chemeClr val="bg1"/>
                </a:solidFill>
                <a:latin typeface="Arial" panose="020B0604020202020204" pitchFamily="34" charset="0"/>
                <a:ea typeface="Courier New"/>
                <a:cs typeface="Arial" panose="020B0604020202020204" pitchFamily="34" charset="0"/>
              </a:rPr>
              <a:t>bo‘ladi</a:t>
            </a:r>
            <a:r>
              <a:rPr lang="en-US" sz="3600" dirty="0">
                <a:solidFill>
                  <a:schemeClr val="bg1"/>
                </a:solidFill>
                <a:latin typeface="Arial" panose="020B0604020202020204" pitchFamily="34" charset="0"/>
                <a:ea typeface="Courier New"/>
                <a:cs typeface="Arial" panose="020B0604020202020204" pitchFamily="34" charset="0"/>
              </a:rPr>
              <a:t>?</a:t>
            </a:r>
            <a:endParaRPr lang="ru-RU" sz="3200" dirty="0">
              <a:solidFill>
                <a:schemeClr val="bg1"/>
              </a:solidFill>
              <a:effectLst/>
              <a:latin typeface="Arial" panose="020B0604020202020204" pitchFamily="34" charset="0"/>
              <a:ea typeface="Courier New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982575" y="1779662"/>
                <a:ext cx="8793359" cy="76944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14:m>
                  <m:oMath xmlns:m="http://schemas.openxmlformats.org/officeDocument/2006/math">
                    <m:sSub>
                      <m:sSubPr>
                        <m:ctrlPr>
                          <a:rPr lang="en-US" sz="4400" b="1" i="1" dirty="0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4400" b="1" i="1" dirty="0" smtClean="0">
                            <a:solidFill>
                              <a:srgbClr val="0070C0"/>
                            </a:solidFill>
                            <a:latin typeface="Cambria Math"/>
                            <a:cs typeface="Times New Roman" panose="02020603050405020304" pitchFamily="18" charset="0"/>
                          </a:rPr>
                          <m:t>𝑵𝒂</m:t>
                        </m:r>
                      </m:e>
                      <m:sub>
                        <m:r>
                          <a:rPr lang="en-US" sz="4400" b="1" i="1" dirty="0" smtClean="0">
                            <a:solidFill>
                              <a:srgbClr val="0070C0"/>
                            </a:solidFill>
                            <a:latin typeface="Cambria Math"/>
                            <a:cs typeface="Times New Roman" panose="02020603050405020304" pitchFamily="18" charset="0"/>
                          </a:rPr>
                          <m:t>𝟐</m:t>
                        </m:r>
                      </m:sub>
                    </m:sSub>
                    <m:r>
                      <a:rPr lang="en-US" sz="4400" b="1" i="1" dirty="0" smtClean="0">
                        <a:solidFill>
                          <a:srgbClr val="0070C0"/>
                        </a:solidFill>
                        <a:latin typeface="Cambria Math"/>
                        <a:ea typeface="Courier New"/>
                        <a:cs typeface="Times New Roman" panose="02020603050405020304" pitchFamily="18" charset="0"/>
                      </a:rPr>
                      <m:t>𝑶</m:t>
                    </m:r>
                  </m:oMath>
                </a14:m>
                <a:r>
                  <a:rPr lang="en-US" sz="4400" b="1" dirty="0">
                    <a:solidFill>
                      <a:srgbClr val="0070C0"/>
                    </a:solidFill>
                    <a:latin typeface="Arial" panose="020B0604020202020204" pitchFamily="34" charset="0"/>
                    <a:ea typeface="Courier New"/>
                    <a:cs typeface="Arial" panose="020B0604020202020204" pitchFamily="34" charset="0"/>
                  </a:rPr>
                  <a:t>+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4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Times New Roman"/>
                          </a:rPr>
                        </m:ctrlPr>
                      </m:sSubPr>
                      <m:e>
                        <m:r>
                          <a:rPr lang="en-US" sz="4400" b="1" i="1">
                            <a:solidFill>
                              <a:srgbClr val="0070C0"/>
                            </a:solidFill>
                            <a:latin typeface="Cambria Math"/>
                            <a:cs typeface="Times New Roman"/>
                          </a:rPr>
                          <m:t>𝑯</m:t>
                        </m:r>
                      </m:e>
                      <m:sub>
                        <m:r>
                          <a:rPr lang="en-US" sz="4400" b="1" i="1">
                            <a:solidFill>
                              <a:srgbClr val="0070C0"/>
                            </a:solidFill>
                            <a:latin typeface="Cambria Math"/>
                            <a:cs typeface="Times New Roman"/>
                          </a:rPr>
                          <m:t>𝟐</m:t>
                        </m:r>
                      </m:sub>
                    </m:sSub>
                    <m:sSub>
                      <m:sSubPr>
                        <m:ctrlPr>
                          <a:rPr lang="en-US" sz="4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Times New Roman"/>
                          </a:rPr>
                        </m:ctrlPr>
                      </m:sSubPr>
                      <m:e>
                        <m:r>
                          <a:rPr lang="en-US" sz="4400" b="1" i="1">
                            <a:solidFill>
                              <a:srgbClr val="0070C0"/>
                            </a:solidFill>
                            <a:latin typeface="Cambria Math"/>
                            <a:cs typeface="Times New Roman"/>
                          </a:rPr>
                          <m:t>𝑺𝑶</m:t>
                        </m:r>
                      </m:e>
                      <m:sub>
                        <m:r>
                          <a:rPr lang="en-US" sz="4400" b="1" i="1">
                            <a:solidFill>
                              <a:srgbClr val="0070C0"/>
                            </a:solidFill>
                            <a:latin typeface="Cambria Math"/>
                            <a:cs typeface="Times New Roman"/>
                          </a:rPr>
                          <m:t>𝟒</m:t>
                        </m:r>
                      </m:sub>
                    </m:sSub>
                  </m:oMath>
                </a14:m>
                <a:r>
                  <a:rPr lang="ru-RU" sz="4000" b="1" dirty="0">
                    <a:solidFill>
                      <a:srgbClr val="0070C0"/>
                    </a:solidFill>
                    <a:latin typeface="Arial" panose="020B0604020202020204" pitchFamily="34" charset="0"/>
                    <a:ea typeface="Courier New"/>
                    <a:cs typeface="Arial" panose="020B0604020202020204" pitchFamily="34" charset="0"/>
                  </a:rPr>
                  <a:t>=</a:t>
                </a:r>
                <a:r>
                  <a:rPr lang="en-US" sz="4000" b="1" dirty="0">
                    <a:solidFill>
                      <a:srgbClr val="0070C0"/>
                    </a:solidFill>
                    <a:latin typeface="Arial" panose="020B0604020202020204" pitchFamily="34" charset="0"/>
                    <a:ea typeface="Courier New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4000" b="1" i="1" dirty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4000" b="1" i="1" dirty="0">
                            <a:solidFill>
                              <a:srgbClr val="0070C0"/>
                            </a:solidFill>
                            <a:latin typeface="Cambria Math"/>
                            <a:cs typeface="Times New Roman" panose="02020603050405020304" pitchFamily="18" charset="0"/>
                          </a:rPr>
                          <m:t>𝑵𝒂</m:t>
                        </m:r>
                      </m:e>
                      <m:sub>
                        <m:r>
                          <a:rPr lang="en-US" sz="4000" b="1" i="1" dirty="0">
                            <a:solidFill>
                              <a:srgbClr val="0070C0"/>
                            </a:solidFill>
                            <a:latin typeface="Cambria Math"/>
                            <a:cs typeface="Times New Roman" panose="02020603050405020304" pitchFamily="18" charset="0"/>
                          </a:rPr>
                          <m:t>𝟐</m:t>
                        </m:r>
                      </m:sub>
                    </m:sSub>
                    <m:r>
                      <a:rPr lang="en-US" sz="4000" b="1" i="1" dirty="0">
                        <a:solidFill>
                          <a:srgbClr val="0070C0"/>
                        </a:solidFill>
                        <a:latin typeface="Cambria Math"/>
                        <a:cs typeface="Times New Roman" panose="02020603050405020304" pitchFamily="18" charset="0"/>
                      </a:rPr>
                      <m:t> </m:t>
                    </m:r>
                    <m:sSub>
                      <m:sSubPr>
                        <m:ctrlPr>
                          <a:rPr lang="en-US" sz="36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Times New Roman"/>
                          </a:rPr>
                        </m:ctrlPr>
                      </m:sSubPr>
                      <m:e>
                        <m:r>
                          <a:rPr lang="en-US" sz="3600" b="1" i="1">
                            <a:solidFill>
                              <a:srgbClr val="0070C0"/>
                            </a:solidFill>
                            <a:latin typeface="Cambria Math"/>
                            <a:cs typeface="Times New Roman"/>
                          </a:rPr>
                          <m:t>𝑺𝑶</m:t>
                        </m:r>
                      </m:e>
                      <m:sub>
                        <m:r>
                          <a:rPr lang="en-US" sz="3600" b="1" i="1">
                            <a:solidFill>
                              <a:srgbClr val="0070C0"/>
                            </a:solidFill>
                            <a:latin typeface="Cambria Math"/>
                            <a:cs typeface="Times New Roman"/>
                          </a:rPr>
                          <m:t>𝟒</m:t>
                        </m:r>
                      </m:sub>
                    </m:sSub>
                    <m:r>
                      <a:rPr lang="en-US" sz="3600" b="1">
                        <a:solidFill>
                          <a:srgbClr val="0070C0"/>
                        </a:solidFill>
                        <a:latin typeface="Cambria Math"/>
                        <a:cs typeface="Times New Roman"/>
                      </a:rPr>
                      <m:t>+</m:t>
                    </m:r>
                    <m:sSub>
                      <m:sSubPr>
                        <m:ctrlPr>
                          <a:rPr lang="en-US" sz="36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Times New Roman"/>
                          </a:rPr>
                        </m:ctrlPr>
                      </m:sSubPr>
                      <m:e>
                        <m:r>
                          <a:rPr lang="en-US" sz="3600" b="1" i="1">
                            <a:solidFill>
                              <a:srgbClr val="0070C0"/>
                            </a:solidFill>
                            <a:latin typeface="Cambria Math"/>
                            <a:cs typeface="Times New Roman"/>
                          </a:rPr>
                          <m:t>𝑯</m:t>
                        </m:r>
                      </m:e>
                      <m:sub>
                        <m:r>
                          <a:rPr lang="en-US" sz="3600" b="1" i="1">
                            <a:solidFill>
                              <a:srgbClr val="0070C0"/>
                            </a:solidFill>
                            <a:latin typeface="Cambria Math"/>
                            <a:cs typeface="Times New Roman"/>
                          </a:rPr>
                          <m:t>𝟐</m:t>
                        </m:r>
                      </m:sub>
                    </m:sSub>
                  </m:oMath>
                </a14:m>
                <a:r>
                  <a:rPr lang="en-US" sz="4000" b="1" dirty="0" smtClean="0">
                    <a:solidFill>
                      <a:srgbClr val="0070C0"/>
                    </a:solidFill>
                    <a:latin typeface="Arial" panose="020B0604020202020204" pitchFamily="34" charset="0"/>
                    <a:ea typeface="Courier New"/>
                    <a:cs typeface="Arial" panose="020B0604020202020204" pitchFamily="34" charset="0"/>
                  </a:rPr>
                  <a:t>O</a:t>
                </a:r>
                <a:endParaRPr lang="ru-RU" sz="4400" b="1" dirty="0">
                  <a:solidFill>
                    <a:srgbClr val="0070C0"/>
                  </a:solidFill>
                  <a:latin typeface="Arial" panose="020B0604020202020204" pitchFamily="34" charset="0"/>
                  <a:ea typeface="Courier New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2575" y="1779662"/>
                <a:ext cx="8793359" cy="769441"/>
              </a:xfrm>
              <a:prstGeom prst="rect">
                <a:avLst/>
              </a:prstGeom>
              <a:blipFill rotWithShape="1">
                <a:blip r:embed="rId3"/>
                <a:stretch>
                  <a:fillRect t="-16667" b="-3650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1187624" y="2787774"/>
                <a:ext cx="1296145" cy="8285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600" b="1" dirty="0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n=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smtClean="0">
                            <a:solidFill>
                              <a:srgbClr val="0070C0"/>
                            </a:solidFill>
                            <a:latin typeface="Cambria Math"/>
                          </a:rPr>
                          <m:t>𝒎</m:t>
                        </m:r>
                      </m:num>
                      <m:den>
                        <m:r>
                          <a:rPr lang="en-US" sz="3600" b="1" i="1" smtClean="0">
                            <a:solidFill>
                              <a:srgbClr val="0070C0"/>
                            </a:solidFill>
                            <a:latin typeface="Cambria Math"/>
                          </a:rPr>
                          <m:t>𝑴𝒓</m:t>
                        </m:r>
                      </m:den>
                    </m:f>
                  </m:oMath>
                </a14:m>
                <a:endParaRPr lang="ru-RU" sz="3600" b="1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87624" y="2787774"/>
                <a:ext cx="1296145" cy="828560"/>
              </a:xfrm>
              <a:prstGeom prst="rect">
                <a:avLst/>
              </a:prstGeom>
              <a:blipFill rotWithShape="1">
                <a:blip r:embed="rId4"/>
                <a:stretch>
                  <a:fillRect l="-14623" t="-4412" b="-1176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2915816" y="2787774"/>
                <a:ext cx="3491790" cy="79214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200" dirty="0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n=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200" b="0" i="1" smtClean="0">
                            <a:solidFill>
                              <a:srgbClr val="0070C0"/>
                            </a:solidFill>
                            <a:latin typeface="Cambria Math"/>
                          </a:rPr>
                          <m:t>28</m:t>
                        </m:r>
                      </m:num>
                      <m:den>
                        <m:r>
                          <a:rPr lang="en-US" sz="3200" b="0" i="1" smtClean="0">
                            <a:solidFill>
                              <a:srgbClr val="0070C0"/>
                            </a:solidFill>
                            <a:latin typeface="Cambria Math"/>
                          </a:rPr>
                          <m:t>98</m:t>
                        </m:r>
                      </m:den>
                    </m:f>
                    <m:r>
                      <a:rPr lang="en-US" sz="3200" b="0" i="1" smtClean="0">
                        <a:solidFill>
                          <a:srgbClr val="0070C0"/>
                        </a:solidFill>
                        <a:latin typeface="Cambria Math"/>
                      </a:rPr>
                      <m:t>=0,28 </m:t>
                    </m:r>
                    <m:r>
                      <a:rPr lang="en-US" sz="3200" b="0" i="1" smtClean="0">
                        <a:solidFill>
                          <a:srgbClr val="0070C0"/>
                        </a:solidFill>
                        <a:latin typeface="Cambria Math"/>
                      </a:rPr>
                      <m:t>𝑚𝑜𝑙</m:t>
                    </m:r>
                  </m:oMath>
                </a14:m>
                <a:endParaRPr lang="ru-RU" sz="3200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15816" y="2787774"/>
                <a:ext cx="3491790" cy="792140"/>
              </a:xfrm>
              <a:prstGeom prst="rect">
                <a:avLst/>
              </a:prstGeom>
              <a:blipFill rotWithShape="1">
                <a:blip r:embed="rId5"/>
                <a:stretch>
                  <a:fillRect l="-4363" b="-10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" name="Прямая соединительная линия 5"/>
          <p:cNvCxnSpPr/>
          <p:nvPr/>
        </p:nvCxnSpPr>
        <p:spPr>
          <a:xfrm flipH="1">
            <a:off x="6192180" y="2863727"/>
            <a:ext cx="72008" cy="109606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Прямоугольник 9"/>
              <p:cNvSpPr/>
              <p:nvPr/>
            </p:nvSpPr>
            <p:spPr>
              <a:xfrm rot="10800000" flipV="1">
                <a:off x="6948262" y="2896384"/>
                <a:ext cx="936106" cy="64633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14:m>
                  <m:oMath xmlns:m="http://schemas.openxmlformats.org/officeDocument/2006/math">
                    <m:f>
                      <m:fPr>
                        <m:ctrlPr>
                          <a:rPr lang="en-US" sz="20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000" b="1" i="1" smtClean="0">
                            <a:solidFill>
                              <a:srgbClr val="0070C0"/>
                            </a:solidFill>
                            <a:latin typeface="Cambria Math"/>
                          </a:rPr>
                          <m:t>𝑿</m:t>
                        </m:r>
                      </m:num>
                      <m:den>
                        <m:r>
                          <a:rPr lang="en-US" sz="2000" b="1" i="1" smtClean="0">
                            <a:solidFill>
                              <a:srgbClr val="0070C0"/>
                            </a:solidFill>
                            <a:latin typeface="Cambria Math"/>
                          </a:rPr>
                          <m:t>𝟏</m:t>
                        </m:r>
                      </m:den>
                    </m:f>
                    <m:r>
                      <a:rPr lang="en-US" sz="2000" b="1" i="1" smtClean="0">
                        <a:solidFill>
                          <a:srgbClr val="0070C0"/>
                        </a:solidFill>
                        <a:latin typeface="Cambria Math"/>
                      </a:rPr>
                      <m:t>  </m:t>
                    </m:r>
                  </m:oMath>
                </a14:m>
                <a:r>
                  <a:rPr lang="en-US" sz="3600" b="1" dirty="0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=</a:t>
                </a:r>
                <a:endParaRPr lang="ru-RU" sz="3600" b="1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0" name="Прямоугольник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10800000" flipV="1">
                <a:off x="6948262" y="2896384"/>
                <a:ext cx="936106" cy="646331"/>
              </a:xfrm>
              <a:prstGeom prst="rect">
                <a:avLst/>
              </a:prstGeom>
              <a:blipFill rotWithShape="1">
                <a:blip r:embed="rId6"/>
                <a:stretch>
                  <a:fillRect t="-16981" b="-3207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Прямоугольник 20"/>
              <p:cNvSpPr/>
              <p:nvPr/>
            </p:nvSpPr>
            <p:spPr>
              <a:xfrm rot="10800000" flipV="1">
                <a:off x="7752987" y="2951372"/>
                <a:ext cx="707444" cy="61093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𝟎</m:t>
                          </m:r>
                          <m:r>
                            <a:rPr lang="en-US" b="1" i="1" smtClean="0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,</m:t>
                          </m:r>
                          <m:r>
                            <a:rPr lang="en-US" b="1" i="1" smtClean="0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𝟐𝟖</m:t>
                          </m:r>
                        </m:num>
                        <m:den>
                          <m:r>
                            <a:rPr lang="en-US" b="1" i="1" smtClean="0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𝟏</m:t>
                          </m:r>
                        </m:den>
                      </m:f>
                    </m:oMath>
                  </m:oMathPara>
                </a14:m>
                <a:endParaRPr lang="ru-RU" sz="3600" b="1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1" name="Прямоугольник 2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10800000" flipV="1">
                <a:off x="7752987" y="2951372"/>
                <a:ext cx="707444" cy="610936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2" name="Прямая соединительная линия 11"/>
          <p:cNvCxnSpPr/>
          <p:nvPr/>
        </p:nvCxnSpPr>
        <p:spPr>
          <a:xfrm flipV="1">
            <a:off x="5364088" y="2427734"/>
            <a:ext cx="1948407" cy="146194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6264188" y="2139702"/>
            <a:ext cx="843710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142</a:t>
            </a:r>
            <a:endParaRPr lang="ru-RU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Прямоугольник 22"/>
              <p:cNvSpPr/>
              <p:nvPr/>
            </p:nvSpPr>
            <p:spPr>
              <a:xfrm rot="10800000" flipV="1">
                <a:off x="1187623" y="3524597"/>
                <a:ext cx="7056784" cy="120032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24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3)</a:t>
                </a:r>
                <a14:m>
                  <m:oMath xmlns:m="http://schemas.openxmlformats.org/officeDocument/2006/math">
                    <m:r>
                      <a:rPr lang="en-US" sz="3600" b="1" i="0" smtClean="0">
                        <a:solidFill>
                          <a:schemeClr val="tx1"/>
                        </a:solidFill>
                        <a:latin typeface="Cambria Math"/>
                      </a:rPr>
                      <m:t> </m:t>
                    </m:r>
                    <m:r>
                      <a:rPr lang="en-US" sz="3600" b="1" i="1" smtClean="0">
                        <a:solidFill>
                          <a:srgbClr val="0070C0"/>
                        </a:solidFill>
                        <a:latin typeface="Cambria Math"/>
                      </a:rPr>
                      <m:t>𝒎</m:t>
                    </m:r>
                    <m:r>
                      <a:rPr lang="en-US" sz="3600" b="1" i="0" smtClean="0">
                        <a:solidFill>
                          <a:srgbClr val="0070C0"/>
                        </a:solidFill>
                        <a:latin typeface="Cambria Math"/>
                      </a:rPr>
                      <m:t>=</m:t>
                    </m:r>
                    <m:r>
                      <a:rPr lang="en-US" sz="3600" b="1" i="0" smtClean="0">
                        <a:solidFill>
                          <a:srgbClr val="0070C0"/>
                        </a:solidFill>
                        <a:latin typeface="Cambria Math"/>
                      </a:rPr>
                      <m:t>𝐧</m:t>
                    </m:r>
                    <m:r>
                      <a:rPr lang="en-US" sz="3600" b="1" i="1" smtClean="0">
                        <a:solidFill>
                          <a:srgbClr val="0070C0"/>
                        </a:solidFill>
                        <a:latin typeface="Cambria Math"/>
                        <a:ea typeface="Cambria Math"/>
                      </a:rPr>
                      <m:t>×</m:t>
                    </m:r>
                    <m:r>
                      <a:rPr lang="en-US" sz="3600" b="1" i="0" smtClean="0">
                        <a:solidFill>
                          <a:srgbClr val="0070C0"/>
                        </a:solidFill>
                        <a:latin typeface="Cambria Math"/>
                        <a:ea typeface="Cambria Math"/>
                      </a:rPr>
                      <m:t>𝐌</m:t>
                    </m:r>
                    <m:r>
                      <m:rPr>
                        <m:sty m:val="p"/>
                      </m:rPr>
                      <a:rPr lang="en-US" sz="3600" b="0" i="0" smtClean="0">
                        <a:solidFill>
                          <a:srgbClr val="0070C0"/>
                        </a:solidFill>
                        <a:latin typeface="Cambria Math"/>
                        <a:ea typeface="Cambria Math"/>
                      </a:rPr>
                      <m:t>r</m:t>
                    </m:r>
                  </m:oMath>
                </a14:m>
                <a:endParaRPr lang="en-US" sz="3600" b="0" i="0" dirty="0" smtClean="0">
                  <a:solidFill>
                    <a:srgbClr val="0070C0"/>
                  </a:solidFill>
                  <a:latin typeface="Arial" panose="020B0604020202020204" pitchFamily="34" charset="0"/>
                  <a:ea typeface="Cambria Math"/>
                  <a:cs typeface="Arial" panose="020B0604020202020204" pitchFamily="34" charset="0"/>
                </a:endParaRPr>
              </a:p>
              <a:p>
                <a:r>
                  <a:rPr lang="en-US" sz="3600" dirty="0">
                    <a:solidFill>
                      <a:srgbClr val="0070C0"/>
                    </a:solidFill>
                    <a:latin typeface="Arial" panose="020B0604020202020204" pitchFamily="34" charset="0"/>
                    <a:ea typeface="Cambria Math"/>
                    <a:cs typeface="Arial" panose="020B0604020202020204" pitchFamily="34" charset="0"/>
                  </a:rPr>
                  <a:t>m</a:t>
                </a:r>
                <a:r>
                  <a:rPr lang="en-US" sz="3600" b="0" dirty="0" smtClean="0">
                    <a:solidFill>
                      <a:srgbClr val="0070C0"/>
                    </a:solidFill>
                    <a:latin typeface="Arial" panose="020B0604020202020204" pitchFamily="34" charset="0"/>
                    <a:ea typeface="Cambria Math"/>
                    <a:cs typeface="Arial" panose="020B0604020202020204" pitchFamily="34" charset="0"/>
                  </a:rPr>
                  <a:t>=</a:t>
                </a:r>
                <a14:m>
                  <m:oMath xmlns:m="http://schemas.openxmlformats.org/officeDocument/2006/math">
                    <m:r>
                      <a:rPr lang="en-US" sz="3600" b="0" i="0" smtClean="0">
                        <a:solidFill>
                          <a:srgbClr val="0070C0"/>
                        </a:solidFill>
                        <a:latin typeface="Cambria Math"/>
                        <a:ea typeface="Cambria Math"/>
                      </a:rPr>
                      <m:t>0,28</m:t>
                    </m:r>
                    <m:r>
                      <a:rPr lang="en-US" sz="3600" b="0" i="1" smtClean="0">
                        <a:solidFill>
                          <a:srgbClr val="0070C0"/>
                        </a:solidFill>
                        <a:latin typeface="Cambria Math"/>
                        <a:ea typeface="Cambria Math"/>
                      </a:rPr>
                      <m:t>×142=</m:t>
                    </m:r>
                  </m:oMath>
                </a14:m>
                <a:r>
                  <a:rPr lang="en-US" sz="3600" b="1" dirty="0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39,76</a:t>
                </a:r>
                <a:endParaRPr lang="ru-RU" sz="3600" b="1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3" name="Прямоугольник 2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10800000" flipV="1">
                <a:off x="1187623" y="3524597"/>
                <a:ext cx="7056784" cy="1200329"/>
              </a:xfrm>
              <a:prstGeom prst="rect">
                <a:avLst/>
              </a:prstGeom>
              <a:blipFill rotWithShape="1">
                <a:blip r:embed="rId8"/>
                <a:stretch>
                  <a:fillRect l="-2679" b="-1827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4" name="TextBox 23"/>
          <p:cNvSpPr txBox="1"/>
          <p:nvPr/>
        </p:nvSpPr>
        <p:spPr>
          <a:xfrm>
            <a:off x="827585" y="2863726"/>
            <a:ext cx="62829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1)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6334100" y="2863727"/>
            <a:ext cx="50663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2)</a:t>
            </a:r>
            <a:endParaRPr lang="ru-RU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29669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/>
          </p:cNvPr>
          <p:cNvSpPr/>
          <p:nvPr/>
        </p:nvSpPr>
        <p:spPr>
          <a:xfrm>
            <a:off x="-15687" y="-59138"/>
            <a:ext cx="9130904" cy="161806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 algn="ctr">
              <a:spcAft>
                <a:spcPts val="0"/>
              </a:spcAft>
            </a:pPr>
            <a:r>
              <a:rPr lang="en-US" sz="36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16,25 g </a:t>
            </a:r>
            <a:r>
              <a:rPr lang="en-US" sz="3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ruh</a:t>
            </a:r>
            <a:r>
              <a:rPr lang="en-US" sz="3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xlorid</a:t>
            </a:r>
            <a:r>
              <a:rPr lang="en-US" sz="3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kislotaning</a:t>
            </a:r>
            <a:r>
              <a:rPr lang="en-US" sz="3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mol</a:t>
            </a:r>
            <a:r>
              <a:rPr lang="en-US" sz="36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eritmasida</a:t>
            </a:r>
            <a:r>
              <a:rPr lang="en-US" sz="3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eritilganda</a:t>
            </a:r>
            <a:r>
              <a:rPr lang="en-US" sz="3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qancha</a:t>
            </a:r>
            <a:r>
              <a:rPr lang="en-US" sz="3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 </a:t>
            </a:r>
            <a:r>
              <a:rPr lang="en-US" sz="36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tuz</a:t>
            </a:r>
            <a:r>
              <a:rPr lang="en-US" sz="36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3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3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4000" dirty="0">
              <a:solidFill>
                <a:schemeClr val="bg1"/>
              </a:solidFill>
              <a:effectLst/>
              <a:latin typeface="Arial" panose="020B0604020202020204" pitchFamily="34" charset="0"/>
              <a:ea typeface="Courier New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115616" y="1653649"/>
            <a:ext cx="792088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2800" b="1" i="1" u="sng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sz="2800" b="1" i="1" u="sng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en-US" sz="28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1) </a:t>
            </a:r>
            <a:r>
              <a:rPr lang="en-US" sz="28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Reaksiya</a:t>
            </a:r>
            <a:r>
              <a:rPr lang="en-US" sz="28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tenglamasini</a:t>
            </a:r>
            <a:r>
              <a:rPr lang="en-US" sz="28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yozamiz</a:t>
            </a:r>
            <a:endParaRPr lang="ru-RU" sz="28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9" name="Объект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83311800"/>
              </p:ext>
            </p:extLst>
          </p:nvPr>
        </p:nvGraphicFramePr>
        <p:xfrm>
          <a:off x="1115616" y="2139702"/>
          <a:ext cx="6731000" cy="1047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83" name="Формула" r:id="rId3" imgW="1548728" imgH="406224" progId="Equation.3">
                  <p:embed/>
                </p:oleObj>
              </mc:Choice>
              <mc:Fallback>
                <p:oleObj name="Формула" r:id="rId3" imgW="1548728" imgH="406224" progId="Equation.3">
                  <p:embed/>
                  <p:pic>
                    <p:nvPicPr>
                      <p:cNvPr id="0" name="Объект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15616" y="2139702"/>
                        <a:ext cx="6731000" cy="1047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" name="Объект 1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92301034"/>
              </p:ext>
            </p:extLst>
          </p:nvPr>
        </p:nvGraphicFramePr>
        <p:xfrm>
          <a:off x="1270896" y="3529898"/>
          <a:ext cx="7740650" cy="73580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84" name="Формула" r:id="rId5" imgW="3048000" imgH="393700" progId="Equation.3">
                  <p:embed/>
                </p:oleObj>
              </mc:Choice>
              <mc:Fallback>
                <p:oleObj name="Формула" r:id="rId5" imgW="3048000" imgH="393700" progId="Equation.3">
                  <p:embed/>
                  <p:pic>
                    <p:nvPicPr>
                      <p:cNvPr id="0" name="Объект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70896" y="3529898"/>
                        <a:ext cx="7740650" cy="735806"/>
                      </a:xfrm>
                      <a:prstGeom prst="rect">
                        <a:avLst/>
                      </a:prstGeom>
                      <a:solidFill>
                        <a:schemeClr val="accent1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" name="Рисунок 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452320" y="2355726"/>
            <a:ext cx="718495" cy="5040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21117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/>
          </p:cNvPr>
          <p:cNvSpPr/>
          <p:nvPr/>
        </p:nvSpPr>
        <p:spPr>
          <a:xfrm>
            <a:off x="-15687" y="-59138"/>
            <a:ext cx="9130904" cy="161806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600" b="1" dirty="0" err="1">
                <a:solidFill>
                  <a:schemeClr val="bg1"/>
                </a:solidFill>
                <a:latin typeface="Times New Roman" panose="02020603050405020304" pitchFamily="18" charset="0"/>
                <a:ea typeface="Courier New"/>
                <a:cs typeface="Times New Roman" panose="02020603050405020304" pitchFamily="18" charset="0"/>
              </a:rPr>
              <a:t>Quyidagi</a:t>
            </a:r>
            <a:r>
              <a:rPr lang="en-US" sz="3600" b="1" dirty="0">
                <a:solidFill>
                  <a:schemeClr val="bg1"/>
                </a:solidFill>
                <a:latin typeface="Times New Roman" panose="02020603050405020304" pitchFamily="18" charset="0"/>
                <a:ea typeface="Courier New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Times New Roman" panose="02020603050405020304" pitchFamily="18" charset="0"/>
                <a:ea typeface="Courier New"/>
                <a:cs typeface="Times New Roman" panose="02020603050405020304" pitchFamily="18" charset="0"/>
              </a:rPr>
              <a:t>qaysi</a:t>
            </a:r>
            <a:r>
              <a:rPr lang="en-US" sz="3600" b="1" dirty="0">
                <a:solidFill>
                  <a:schemeClr val="bg1"/>
                </a:solidFill>
                <a:latin typeface="Times New Roman" panose="02020603050405020304" pitchFamily="18" charset="0"/>
                <a:ea typeface="Courier New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Times New Roman" panose="02020603050405020304" pitchFamily="18" charset="0"/>
                <a:ea typeface="Courier New"/>
                <a:cs typeface="Times New Roman" panose="02020603050405020304" pitchFamily="18" charset="0"/>
              </a:rPr>
              <a:t>elektrolit</a:t>
            </a:r>
            <a:r>
              <a:rPr lang="en-US" sz="3600" b="1" dirty="0">
                <a:solidFill>
                  <a:schemeClr val="bg1"/>
                </a:solidFill>
                <a:latin typeface="Times New Roman" panose="02020603050405020304" pitchFamily="18" charset="0"/>
                <a:ea typeface="Courier New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Times New Roman" panose="02020603050405020304" pitchFamily="18" charset="0"/>
                <a:ea typeface="Courier New"/>
                <a:cs typeface="Times New Roman" panose="02020603050405020304" pitchFamily="18" charset="0"/>
              </a:rPr>
              <a:t>dissotsiyalanganda</a:t>
            </a:r>
            <a:r>
              <a:rPr lang="en-US" sz="3600" b="1" dirty="0">
                <a:solidFill>
                  <a:schemeClr val="bg1"/>
                </a:solidFill>
                <a:latin typeface="Times New Roman" panose="02020603050405020304" pitchFamily="18" charset="0"/>
                <a:ea typeface="Courier New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Times New Roman" panose="02020603050405020304" pitchFamily="18" charset="0"/>
                <a:ea typeface="Courier New"/>
                <a:cs typeface="Times New Roman" panose="02020603050405020304" pitchFamily="18" charset="0"/>
              </a:rPr>
              <a:t>ionlarga</a:t>
            </a:r>
            <a:r>
              <a:rPr lang="en-US" sz="3600" b="1" dirty="0">
                <a:solidFill>
                  <a:schemeClr val="bg1"/>
                </a:solidFill>
                <a:latin typeface="Times New Roman" panose="02020603050405020304" pitchFamily="18" charset="0"/>
                <a:ea typeface="Courier New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Times New Roman" panose="02020603050405020304" pitchFamily="18" charset="0"/>
                <a:ea typeface="Courier New"/>
                <a:cs typeface="Times New Roman" panose="02020603050405020304" pitchFamily="18" charset="0"/>
              </a:rPr>
              <a:t>eng</a:t>
            </a:r>
            <a:r>
              <a:rPr lang="en-US" sz="3600" b="1" dirty="0">
                <a:solidFill>
                  <a:schemeClr val="bg1"/>
                </a:solidFill>
                <a:latin typeface="Times New Roman" panose="02020603050405020304" pitchFamily="18" charset="0"/>
                <a:ea typeface="Courier New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Times New Roman" panose="02020603050405020304" pitchFamily="18" charset="0"/>
                <a:ea typeface="Courier New"/>
                <a:cs typeface="Times New Roman" panose="02020603050405020304" pitchFamily="18" charset="0"/>
              </a:rPr>
              <a:t>ko‘p</a:t>
            </a:r>
            <a:r>
              <a:rPr lang="en-US" sz="3600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Courier New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Times New Roman" panose="02020603050405020304" pitchFamily="18" charset="0"/>
                <a:ea typeface="Courier New"/>
                <a:cs typeface="Times New Roman" panose="02020603050405020304" pitchFamily="18" charset="0"/>
              </a:rPr>
              <a:t>parchalanadi</a:t>
            </a:r>
            <a:r>
              <a:rPr lang="en-US" sz="3600" b="1" dirty="0">
                <a:solidFill>
                  <a:schemeClr val="bg1"/>
                </a:solidFill>
                <a:latin typeface="Times New Roman" panose="02020603050405020304" pitchFamily="18" charset="0"/>
                <a:ea typeface="Courier New"/>
                <a:cs typeface="Times New Roman" panose="02020603050405020304" pitchFamily="18" charset="0"/>
              </a:rPr>
              <a:t>?</a:t>
            </a:r>
            <a:endParaRPr sz="32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963218" y="2031691"/>
                <a:ext cx="7887889" cy="110799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6600" b="1" dirty="0" smtClean="0">
                    <a:solidFill>
                      <a:srgbClr val="0070C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K</a:t>
                </a:r>
                <a:r>
                  <a:rPr lang="en-US" sz="4000" b="1" dirty="0" smtClean="0">
                    <a:solidFill>
                      <a:srgbClr val="0070C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3</a:t>
                </a:r>
                <a:r>
                  <a:rPr lang="en-US" sz="6600" b="1" dirty="0" smtClean="0">
                    <a:solidFill>
                      <a:srgbClr val="0070C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PO</a:t>
                </a:r>
                <a:r>
                  <a:rPr lang="en-US" sz="4400" b="1" dirty="0" smtClean="0">
                    <a:solidFill>
                      <a:srgbClr val="0070C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4</a:t>
                </a:r>
                <a:r>
                  <a:rPr lang="ru-RU" sz="4000" b="1" dirty="0" smtClean="0">
                    <a:solidFill>
                      <a:srgbClr val="111111"/>
                    </a:solidFill>
                    <a:latin typeface="Arial"/>
                  </a:rPr>
                  <a:t> </a:t>
                </a:r>
                <a:r>
                  <a:rPr lang="ru-RU" sz="4000" b="1" dirty="0">
                    <a:solidFill>
                      <a:srgbClr val="111111"/>
                    </a:solidFill>
                    <a:latin typeface="Arial"/>
                  </a:rPr>
                  <a:t>⇄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66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6600" b="1" i="1" smtClean="0">
                            <a:solidFill>
                              <a:srgbClr val="0070C0"/>
                            </a:solidFill>
                            <a:latin typeface="Cambria Math"/>
                            <a:cs typeface="Times New Roman" panose="02020603050405020304" pitchFamily="18" charset="0"/>
                          </a:rPr>
                          <m:t>𝟑</m:t>
                        </m:r>
                        <m:r>
                          <a:rPr lang="en-US" sz="6600" b="1" i="1" smtClean="0">
                            <a:solidFill>
                              <a:srgbClr val="0070C0"/>
                            </a:solidFill>
                            <a:latin typeface="Cambria Math"/>
                            <a:cs typeface="Times New Roman" panose="02020603050405020304" pitchFamily="18" charset="0"/>
                          </a:rPr>
                          <m:t>𝑲</m:t>
                        </m:r>
                      </m:e>
                      <m:sup>
                        <m:r>
                          <a:rPr lang="en-US" sz="6600" b="1" i="1" smtClean="0">
                            <a:solidFill>
                              <a:srgbClr val="0070C0"/>
                            </a:solidFill>
                            <a:latin typeface="Cambria Math"/>
                            <a:cs typeface="Times New Roman" panose="02020603050405020304" pitchFamily="18" charset="0"/>
                          </a:rPr>
                          <m:t>+</m:t>
                        </m:r>
                      </m:sup>
                    </m:sSup>
                  </m:oMath>
                </a14:m>
                <a:r>
                  <a:rPr lang="en-US" sz="6600" b="1" dirty="0" smtClean="0">
                    <a:solidFill>
                      <a:srgbClr val="0070C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+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6000" b="1" i="1" dirty="0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sSub>
                          <m:sSubPr>
                            <m:ctrlPr>
                              <a:rPr lang="en-US" sz="6000" b="1" i="1" dirty="0" smtClean="0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6000" b="1" i="1" dirty="0" smtClean="0">
                                <a:solidFill>
                                  <a:srgbClr val="0070C0"/>
                                </a:solidFill>
                                <a:latin typeface="Cambria Math"/>
                                <a:cs typeface="Times New Roman" panose="02020603050405020304" pitchFamily="18" charset="0"/>
                              </a:rPr>
                              <m:t>𝑷𝑶</m:t>
                            </m:r>
                          </m:e>
                          <m:sub>
                            <m:r>
                              <a:rPr lang="en-US" sz="6000" b="1" i="1" dirty="0" smtClean="0">
                                <a:solidFill>
                                  <a:srgbClr val="0070C0"/>
                                </a:solidFill>
                                <a:latin typeface="Cambria Math"/>
                                <a:cs typeface="Times New Roman" panose="02020603050405020304" pitchFamily="18" charset="0"/>
                              </a:rPr>
                              <m:t>𝟒</m:t>
                            </m:r>
                          </m:sub>
                        </m:sSub>
                      </m:e>
                      <m:sup>
                        <m:r>
                          <a:rPr lang="en-US" sz="6000" b="1" i="1" dirty="0" smtClean="0">
                            <a:solidFill>
                              <a:srgbClr val="0070C0"/>
                            </a:solidFill>
                            <a:latin typeface="Cambria Math"/>
                            <a:cs typeface="Times New Roman" panose="02020603050405020304" pitchFamily="18" charset="0"/>
                          </a:rPr>
                          <m:t>𝟑</m:t>
                        </m:r>
                        <m:r>
                          <a:rPr lang="en-US" sz="6000" b="1" i="1" dirty="0" smtClean="0">
                            <a:solidFill>
                              <a:srgbClr val="0070C0"/>
                            </a:solidFill>
                            <a:latin typeface="Cambria Math"/>
                            <a:cs typeface="Times New Roman" panose="02020603050405020304" pitchFamily="18" charset="0"/>
                          </a:rPr>
                          <m:t>+</m:t>
                        </m:r>
                      </m:sup>
                    </m:sSup>
                  </m:oMath>
                </a14:m>
                <a:endParaRPr lang="ru-RU" sz="5400" b="1" dirty="0">
                  <a:solidFill>
                    <a:srgbClr val="0070C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3218" y="2031691"/>
                <a:ext cx="7887889" cy="1107996"/>
              </a:xfrm>
              <a:prstGeom prst="rect">
                <a:avLst/>
              </a:prstGeom>
              <a:blipFill>
                <a:blip r:embed="rId5"/>
                <a:stretch>
                  <a:fillRect l="-5255" t="-18681" b="-4120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" name="Прямая со стрелкой 4"/>
          <p:cNvCxnSpPr/>
          <p:nvPr/>
        </p:nvCxnSpPr>
        <p:spPr>
          <a:xfrm>
            <a:off x="4907161" y="3057804"/>
            <a:ext cx="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 стрелкой 6"/>
          <p:cNvCxnSpPr/>
          <p:nvPr/>
        </p:nvCxnSpPr>
        <p:spPr>
          <a:xfrm>
            <a:off x="4665712" y="2714904"/>
            <a:ext cx="842392" cy="665452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 стрелкой 8"/>
          <p:cNvCxnSpPr/>
          <p:nvPr/>
        </p:nvCxnSpPr>
        <p:spPr>
          <a:xfrm flipH="1">
            <a:off x="5580112" y="2714904"/>
            <a:ext cx="720080" cy="665452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5086908" y="3137983"/>
            <a:ext cx="98391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2000" b="1" dirty="0" smtClean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0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en-US" sz="28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en-US" sz="20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endParaRPr lang="ru-RU" sz="20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907704" y="3403440"/>
            <a:ext cx="36740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srgbClr val="0070C0"/>
                </a:solidFill>
              </a:rPr>
              <a:t>1</a:t>
            </a:r>
            <a:endParaRPr lang="ru-RU" sz="2800" b="1" dirty="0">
              <a:solidFill>
                <a:srgbClr val="0070C0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1403649" y="435394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1043608" y="3867894"/>
                <a:ext cx="7992888" cy="12003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7200" b="1" dirty="0" err="1" smtClean="0">
                    <a:solidFill>
                      <a:srgbClr val="0070C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KCl</a:t>
                </a:r>
                <a:r>
                  <a:rPr lang="ru-RU" sz="4000" b="1" dirty="0" smtClean="0">
                    <a:solidFill>
                      <a:srgbClr val="111111"/>
                    </a:solidFill>
                    <a:latin typeface="Arial"/>
                  </a:rPr>
                  <a:t> </a:t>
                </a:r>
                <a:r>
                  <a:rPr lang="ru-RU" sz="4000" b="1" dirty="0">
                    <a:solidFill>
                      <a:srgbClr val="111111"/>
                    </a:solidFill>
                    <a:latin typeface="Arial"/>
                  </a:rPr>
                  <a:t>⇄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72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7200" b="1" i="1">
                            <a:solidFill>
                              <a:srgbClr val="0070C0"/>
                            </a:solidFill>
                            <a:latin typeface="Cambria Math"/>
                            <a:cs typeface="Times New Roman" panose="02020603050405020304" pitchFamily="18" charset="0"/>
                          </a:rPr>
                          <m:t>𝑲</m:t>
                        </m:r>
                      </m:e>
                      <m:sup>
                        <m:r>
                          <a:rPr lang="en-US" sz="7200" b="1" i="1">
                            <a:solidFill>
                              <a:srgbClr val="0070C0"/>
                            </a:solidFill>
                            <a:latin typeface="Cambria Math"/>
                            <a:cs typeface="Times New Roman" panose="02020603050405020304" pitchFamily="18" charset="0"/>
                          </a:rPr>
                          <m:t>+</m:t>
                        </m:r>
                      </m:sup>
                    </m:sSup>
                  </m:oMath>
                </a14:m>
                <a:r>
                  <a:rPr lang="en-US" sz="7200" b="1" dirty="0">
                    <a:solidFill>
                      <a:srgbClr val="0070C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+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6600" b="1" i="1" dirty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6600" b="1" i="1" dirty="0" smtClean="0">
                            <a:solidFill>
                              <a:srgbClr val="0070C0"/>
                            </a:solidFill>
                            <a:latin typeface="Cambria Math"/>
                            <a:cs typeface="Times New Roman" panose="02020603050405020304" pitchFamily="18" charset="0"/>
                          </a:rPr>
                          <m:t>  </m:t>
                        </m:r>
                        <m:r>
                          <a:rPr lang="en-US" sz="6600" b="1" i="1" dirty="0" smtClean="0">
                            <a:solidFill>
                              <a:srgbClr val="0070C0"/>
                            </a:solidFill>
                            <a:latin typeface="Cambria Math"/>
                            <a:cs typeface="Times New Roman" panose="02020603050405020304" pitchFamily="18" charset="0"/>
                          </a:rPr>
                          <m:t>𝑪𝒍</m:t>
                        </m:r>
                      </m:e>
                      <m:sup>
                        <m:r>
                          <a:rPr lang="en-US" sz="6600" b="1" i="1" dirty="0" smtClean="0">
                            <a:solidFill>
                              <a:srgbClr val="0070C0"/>
                            </a:solidFill>
                            <a:latin typeface="Cambria Math"/>
                            <a:cs typeface="Times New Roman" panose="02020603050405020304" pitchFamily="18" charset="0"/>
                          </a:rPr>
                          <m:t>−</m:t>
                        </m:r>
                      </m:sup>
                    </m:sSup>
                  </m:oMath>
                </a14:m>
                <a:endParaRPr lang="ru-RU" dirty="0"/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43608" y="3867894"/>
                <a:ext cx="7992888" cy="1200329"/>
              </a:xfrm>
              <a:prstGeom prst="rect">
                <a:avLst/>
              </a:prstGeom>
              <a:blipFill>
                <a:blip r:embed="rId6"/>
                <a:stretch>
                  <a:fillRect l="-5721" t="-19797" b="-4060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" name="TextBox 20"/>
          <p:cNvSpPr txBox="1"/>
          <p:nvPr/>
        </p:nvSpPr>
        <p:spPr>
          <a:xfrm>
            <a:off x="3419872" y="4731990"/>
            <a:ext cx="36740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srgbClr val="0070C0"/>
                </a:solidFill>
              </a:rPr>
              <a:t>1</a:t>
            </a:r>
            <a:endParaRPr lang="ru-RU" sz="2800" b="1" dirty="0">
              <a:solidFill>
                <a:srgbClr val="0070C0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5292080" y="4731991"/>
            <a:ext cx="39305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>
                <a:solidFill>
                  <a:srgbClr val="0070C0"/>
                </a:solidFill>
              </a:rPr>
              <a:t>1</a:t>
            </a:r>
            <a:endParaRPr lang="ru-RU" sz="3200" b="1" dirty="0">
              <a:solidFill>
                <a:srgbClr val="0070C0"/>
              </a:solidFill>
            </a:endParaRPr>
          </a:p>
        </p:txBody>
      </p:sp>
      <p:cxnSp>
        <p:nvCxnSpPr>
          <p:cNvPr id="24" name="Прямая соединительная линия 23"/>
          <p:cNvCxnSpPr/>
          <p:nvPr/>
        </p:nvCxnSpPr>
        <p:spPr>
          <a:xfrm flipH="1">
            <a:off x="7020272" y="3939902"/>
            <a:ext cx="36004" cy="1031572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единительная линия 33"/>
          <p:cNvCxnSpPr/>
          <p:nvPr/>
        </p:nvCxnSpPr>
        <p:spPr>
          <a:xfrm flipH="1">
            <a:off x="8388424" y="2139702"/>
            <a:ext cx="72008" cy="972220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Box 35"/>
          <p:cNvSpPr txBox="1"/>
          <p:nvPr/>
        </p:nvSpPr>
        <p:spPr>
          <a:xfrm>
            <a:off x="8532441" y="2517744"/>
            <a:ext cx="58451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>
                <a:solidFill>
                  <a:srgbClr val="0070C0"/>
                </a:solidFill>
              </a:rPr>
              <a:t>4 ta</a:t>
            </a:r>
            <a:endParaRPr lang="ru-RU" sz="2000" b="1" dirty="0">
              <a:solidFill>
                <a:srgbClr val="0070C0"/>
              </a:solidFill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7164288" y="4353948"/>
            <a:ext cx="11370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0070C0"/>
                </a:solidFill>
              </a:rPr>
              <a:t>2 ta</a:t>
            </a:r>
            <a:endParaRPr lang="ru-RU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75864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/>
          </p:cNvPr>
          <p:cNvSpPr/>
          <p:nvPr/>
        </p:nvSpPr>
        <p:spPr>
          <a:xfrm>
            <a:off x="0" y="-31978"/>
            <a:ext cx="9130904" cy="161806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3200" dirty="0" err="1">
                <a:solidFill>
                  <a:schemeClr val="bg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Davrlarda</a:t>
            </a:r>
            <a:r>
              <a:rPr lang="ru-RU" sz="3200" dirty="0">
                <a:solidFill>
                  <a:schemeClr val="bg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ru-RU" sz="3200" dirty="0" err="1">
                <a:solidFill>
                  <a:schemeClr val="bg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element</a:t>
            </a:r>
            <a:r>
              <a:rPr lang="ru-RU" sz="3200" dirty="0">
                <a:solidFill>
                  <a:schemeClr val="bg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ru-RU" sz="3200" dirty="0" err="1">
                <a:solidFill>
                  <a:schemeClr val="bg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atomlarining</a:t>
            </a:r>
            <a:r>
              <a:rPr lang="ru-RU" sz="3200" dirty="0">
                <a:solidFill>
                  <a:schemeClr val="bg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ru-RU" sz="3200" dirty="0" err="1">
                <a:solidFill>
                  <a:schemeClr val="bg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yadro</a:t>
            </a:r>
            <a:r>
              <a:rPr lang="ru-RU" sz="3200" dirty="0">
                <a:solidFill>
                  <a:schemeClr val="bg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ru-RU" sz="3200" dirty="0" err="1">
                <a:solidFill>
                  <a:schemeClr val="bg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zaryadlari</a:t>
            </a:r>
            <a:r>
              <a:rPr lang="ru-RU" sz="3200" dirty="0">
                <a:solidFill>
                  <a:schemeClr val="bg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ru-RU" sz="3200" dirty="0" err="1">
                <a:solidFill>
                  <a:schemeClr val="bg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ortib</a:t>
            </a:r>
            <a:r>
              <a:rPr lang="ru-RU" sz="3200" dirty="0">
                <a:solidFill>
                  <a:schemeClr val="bg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ru-RU" sz="3200" dirty="0" err="1" smtClean="0">
                <a:solidFill>
                  <a:schemeClr val="bg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bo­rishi</a:t>
            </a:r>
            <a:r>
              <a:rPr lang="ru-RU" sz="3200" dirty="0">
                <a:solidFill>
                  <a:schemeClr val="bg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­ </a:t>
            </a:r>
            <a:r>
              <a:rPr lang="ru-RU" sz="3200" dirty="0" err="1">
                <a:solidFill>
                  <a:schemeClr val="bg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natijasida</a:t>
            </a:r>
            <a:r>
              <a:rPr lang="ru-RU" sz="3200" dirty="0">
                <a:solidFill>
                  <a:schemeClr val="bg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ru-RU" sz="3200" dirty="0" err="1">
                <a:solidFill>
                  <a:schemeClr val="bg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atom</a:t>
            </a:r>
            <a:r>
              <a:rPr lang="ru-RU" sz="3200" dirty="0">
                <a:solidFill>
                  <a:schemeClr val="bg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ru-RU" sz="3200" dirty="0" err="1">
                <a:solidFill>
                  <a:schemeClr val="bg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radiusi</a:t>
            </a:r>
            <a:r>
              <a:rPr lang="ru-RU" sz="3200" dirty="0">
                <a:solidFill>
                  <a:schemeClr val="bg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ru-RU" sz="3200" dirty="0" err="1">
                <a:solidFill>
                  <a:schemeClr val="bg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kichrayadi</a:t>
            </a:r>
            <a:r>
              <a:rPr lang="ru-RU" sz="3200" dirty="0">
                <a:solidFill>
                  <a:schemeClr val="bg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, </a:t>
            </a:r>
            <a:r>
              <a:rPr lang="ru-RU" sz="3200" dirty="0" err="1">
                <a:solidFill>
                  <a:schemeClr val="bg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tashqi</a:t>
            </a:r>
            <a:r>
              <a:rPr lang="ru-RU" sz="3200" dirty="0">
                <a:solidFill>
                  <a:schemeClr val="bg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ru-RU" sz="3200" dirty="0" err="1">
                <a:solidFill>
                  <a:schemeClr val="bg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qavatdagi</a:t>
            </a:r>
            <a:r>
              <a:rPr lang="ru-RU" sz="3200" dirty="0">
                <a:solidFill>
                  <a:schemeClr val="bg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ru-RU" sz="3200" dirty="0" err="1">
                <a:solidFill>
                  <a:schemeClr val="bg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elektronlar</a:t>
            </a:r>
            <a:r>
              <a:rPr lang="ru-RU" sz="3200" dirty="0">
                <a:solidFill>
                  <a:schemeClr val="bg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ru-RU" sz="3200" dirty="0" err="1">
                <a:solidFill>
                  <a:schemeClr val="bg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soni</a:t>
            </a:r>
            <a:r>
              <a:rPr lang="ru-RU" sz="3200" dirty="0">
                <a:solidFill>
                  <a:schemeClr val="bg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ru-RU" sz="3200" dirty="0" err="1">
                <a:solidFill>
                  <a:schemeClr val="bg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esa</a:t>
            </a:r>
            <a:r>
              <a:rPr lang="ru-RU" sz="3200" dirty="0">
                <a:solidFill>
                  <a:schemeClr val="bg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ru-RU" sz="3200" dirty="0" err="1" smtClean="0">
                <a:solidFill>
                  <a:schemeClr val="bg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ortadi</a:t>
            </a:r>
            <a:r>
              <a:rPr lang="ru-RU" sz="3200" dirty="0" smtClean="0">
                <a:solidFill>
                  <a:schemeClr val="bg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endParaRPr sz="2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object 5">
            <a:extLst/>
          </p:cNvPr>
          <p:cNvSpPr/>
          <p:nvPr/>
        </p:nvSpPr>
        <p:spPr>
          <a:xfrm>
            <a:off x="597357" y="1545636"/>
            <a:ext cx="545306" cy="1079897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sz="2000">
              <a:solidFill>
                <a:prstClr val="black"/>
              </a:solidFill>
              <a:latin typeface="Arial" panose="020B0604020202020204" pitchFamily="34" charset="0"/>
              <a:cs typeface="Arial" pitchFamily="34" charset="0"/>
            </a:endParaRPr>
          </a:p>
        </p:txBody>
      </p:sp>
      <p:sp>
        <p:nvSpPr>
          <p:cNvPr id="17" name="object 6">
            <a:extLst/>
          </p:cNvPr>
          <p:cNvSpPr/>
          <p:nvPr/>
        </p:nvSpPr>
        <p:spPr>
          <a:xfrm>
            <a:off x="689970" y="3358449"/>
            <a:ext cx="546497" cy="1078706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lIns="0" tIns="0" rIns="0" bIns="0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sz="2000">
              <a:solidFill>
                <a:prstClr val="black"/>
              </a:solidFill>
              <a:latin typeface="Arial" panose="020B0604020202020204" pitchFamily="34" charset="0"/>
              <a:cs typeface="Arial" pitchFamily="34" charset="0"/>
            </a:endParaRPr>
          </a:p>
        </p:txBody>
      </p:sp>
      <p:pic>
        <p:nvPicPr>
          <p:cNvPr id="20492" name="Picture 6" descr="D:\23.05.13-домашние документы\Виртуальные лекции 28.07.11\Химия\анимашки ... разное\animated-gifs-atoms-24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18460" y="897565"/>
            <a:ext cx="591735" cy="5303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16610022"/>
              </p:ext>
            </p:extLst>
          </p:nvPr>
        </p:nvGraphicFramePr>
        <p:xfrm>
          <a:off x="-1" y="1558922"/>
          <a:ext cx="9144001" cy="4532181"/>
        </p:xfrm>
        <a:graphic>
          <a:graphicData uri="http://schemas.openxmlformats.org/drawingml/2006/table">
            <a:tbl>
              <a:tblPr>
                <a:tableStyleId>{775DCB02-9BB8-47FD-8907-85C794F793BA}</a:tableStyleId>
              </a:tblPr>
              <a:tblGrid>
                <a:gridCol w="106135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5930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1657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5723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1848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62335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504056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403648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246601">
                <a:tc rowSpan="2">
                  <a:txBody>
                    <a:bodyPr/>
                    <a:lstStyle/>
                    <a:p>
                      <a:pPr marL="50800">
                        <a:spcAft>
                          <a:spcPts val="0"/>
                        </a:spcAft>
                      </a:pPr>
                      <a:r>
                        <a:rPr lang="ru-RU" sz="1500" dirty="0" err="1">
                          <a:effectLst/>
                        </a:rPr>
                        <a:t>Element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b"/>
                </a:tc>
                <a:tc rowSpan="2">
                  <a:txBody>
                    <a:bodyPr/>
                    <a:lstStyle/>
                    <a:p>
                      <a:pPr marL="63500">
                        <a:spcAft>
                          <a:spcPts val="0"/>
                        </a:spcAft>
                      </a:pPr>
                      <a:r>
                        <a:rPr lang="ru-RU" sz="1500" dirty="0" err="1">
                          <a:effectLst/>
                        </a:rPr>
                        <a:t>Guruh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b"/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500" dirty="0" err="1">
                          <a:effectLst/>
                        </a:rPr>
                        <a:t>Yadro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b"/>
                </a:tc>
                <a:tc rowSpan="2">
                  <a:txBody>
                    <a:bodyPr/>
                    <a:lstStyle/>
                    <a:p>
                      <a:pPr marL="241300">
                        <a:spcAft>
                          <a:spcPts val="0"/>
                        </a:spcAft>
                      </a:pPr>
                      <a:r>
                        <a:rPr lang="ru-RU" sz="1500">
                          <a:effectLst/>
                        </a:rPr>
                        <a:t>Elektron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b"/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500">
                          <a:effectLst/>
                        </a:rPr>
                        <a:t>Atom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b"/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 err="1">
                          <a:effectLst/>
                        </a:rPr>
                        <a:t>Ionlanish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 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500" dirty="0" smtClean="0">
                        <a:effectLst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500" dirty="0" smtClean="0">
                        <a:effectLst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dirty="0" err="1" smtClean="0">
                          <a:effectLst/>
                        </a:rPr>
                        <a:t>Elek</a:t>
                      </a:r>
                      <a:r>
                        <a:rPr lang="ru-RU" sz="1400" dirty="0" err="1" smtClean="0">
                          <a:effectLst/>
                        </a:rPr>
                        <a:t>tronga</a:t>
                      </a:r>
                      <a:endParaRPr lang="ru-RU" sz="1200" dirty="0" smtClean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ru-RU" sz="14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7463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 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b"/>
                </a:tc>
                <a:tc rowSpan="2">
                  <a:txBody>
                    <a:bodyPr/>
                    <a:lstStyle/>
                    <a:p>
                      <a:pPr marL="15240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err="1" smtClean="0">
                          <a:effectLst/>
                        </a:rPr>
                        <a:t>moyillik</a:t>
                      </a:r>
                      <a:r>
                        <a:rPr lang="ru-RU" sz="1400" dirty="0" smtClean="0">
                          <a:effectLst/>
                        </a:rPr>
                        <a:t>,</a:t>
                      </a:r>
                      <a:r>
                        <a:rPr lang="en-US" sz="1400" dirty="0" smtClean="0">
                          <a:effectLst/>
                        </a:rPr>
                        <a:t> </a:t>
                      </a:r>
                      <a:r>
                        <a:rPr lang="ru-RU" sz="1200" dirty="0" err="1" smtClean="0">
                          <a:effectLst/>
                        </a:rPr>
                        <a:t>eV</a:t>
                      </a:r>
                      <a:endParaRPr lang="ru-RU" sz="1100" dirty="0" smtClean="0">
                        <a:effectLst/>
                      </a:endParaRPr>
                    </a:p>
                    <a:p>
                      <a:pPr marL="15240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200" dirty="0" smtClean="0">
                        <a:effectLst/>
                      </a:endParaRPr>
                    </a:p>
                    <a:p>
                      <a:pPr marL="152400">
                        <a:spcAft>
                          <a:spcPts val="0"/>
                        </a:spcAft>
                      </a:pPr>
                      <a:endParaRPr lang="ru-RU" sz="14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3563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b"/>
                </a:tc>
                <a:tc rowSpan="2">
                  <a:txBody>
                    <a:bodyPr/>
                    <a:lstStyle/>
                    <a:p>
                      <a:pPr marL="63500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1500">
                          <a:effectLst/>
                        </a:rPr>
                        <a:t>raqami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b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 err="1">
                          <a:effectLst/>
                        </a:rPr>
                        <a:t>zaryadi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b"/>
                </a:tc>
                <a:tc rowSpan="2">
                  <a:txBody>
                    <a:bodyPr/>
                    <a:lstStyle/>
                    <a:p>
                      <a:pPr marL="101600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 err="1">
                          <a:effectLst/>
                        </a:rPr>
                        <a:t>konfiguratsiya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b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1500">
                          <a:effectLst/>
                        </a:rPr>
                        <a:t>radiusi,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b"/>
                </a:tc>
                <a:tc row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err="1" smtClean="0">
                          <a:effectLst/>
                        </a:rPr>
                        <a:t>energiyasi</a:t>
                      </a:r>
                      <a:r>
                        <a:rPr lang="ru-RU" sz="1600" dirty="0" smtClean="0">
                          <a:effectLst/>
                        </a:rPr>
                        <a:t>, </a:t>
                      </a:r>
                      <a:r>
                        <a:rPr lang="ru-RU" sz="1600" dirty="0" err="1" smtClean="0">
                          <a:effectLst/>
                        </a:rPr>
                        <a:t>eV</a:t>
                      </a:r>
                      <a:endParaRPr lang="ru-RU" sz="1600" dirty="0" smtClean="0">
                        <a:effectLst/>
                      </a:endParaRPr>
                    </a:p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ru-RU" sz="16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b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2330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 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b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 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b"/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4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6195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 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 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910"/>
                        </a:lnSpc>
                        <a:spcAft>
                          <a:spcPts val="0"/>
                        </a:spcAft>
                      </a:pPr>
                      <a:r>
                        <a:rPr lang="ru-RU" sz="1500" dirty="0" err="1">
                          <a:effectLst/>
                        </a:rPr>
                        <a:t>nm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91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 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b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4660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</a:rPr>
                        <a:t> 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5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5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</a:rPr>
                        <a:t> 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5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</a:rPr>
                        <a:t> 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</a:rPr>
                        <a:t> 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4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700" dirty="0">
                          <a:effectLst/>
                        </a:rPr>
                        <a:t> 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45242">
                <a:tc>
                  <a:txBody>
                    <a:bodyPr/>
                    <a:lstStyle/>
                    <a:p>
                      <a:pPr marL="241300">
                        <a:spcAft>
                          <a:spcPts val="0"/>
                        </a:spcAft>
                      </a:pPr>
                      <a:r>
                        <a:rPr lang="ru-RU" sz="1500">
                          <a:effectLst/>
                        </a:rPr>
                        <a:t>Na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152400">
                        <a:spcAft>
                          <a:spcPts val="0"/>
                        </a:spcAft>
                      </a:pPr>
                      <a:r>
                        <a:rPr lang="ru-RU" sz="1500">
                          <a:effectLst/>
                        </a:rPr>
                        <a:t>I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500">
                          <a:effectLst/>
                        </a:rPr>
                        <a:t>+11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</a:rPr>
                        <a:t>1s</a:t>
                      </a:r>
                      <a:r>
                        <a:rPr lang="ru-RU" sz="800" dirty="0">
                          <a:effectLst/>
                        </a:rPr>
                        <a:t>2</a:t>
                      </a:r>
                      <a:r>
                        <a:rPr lang="ru-RU" sz="1500" dirty="0">
                          <a:effectLst/>
                        </a:rPr>
                        <a:t>2s</a:t>
                      </a:r>
                      <a:r>
                        <a:rPr lang="ru-RU" sz="800" dirty="0">
                          <a:effectLst/>
                        </a:rPr>
                        <a:t>2</a:t>
                      </a:r>
                      <a:r>
                        <a:rPr lang="ru-RU" sz="1500" dirty="0">
                          <a:effectLst/>
                        </a:rPr>
                        <a:t>2p</a:t>
                      </a:r>
                      <a:r>
                        <a:rPr lang="ru-RU" sz="800" dirty="0">
                          <a:effectLst/>
                        </a:rPr>
                        <a:t>6</a:t>
                      </a:r>
                      <a:r>
                        <a:rPr lang="ru-RU" sz="1500" dirty="0">
                          <a:effectLst/>
                        </a:rPr>
                        <a:t>3s</a:t>
                      </a:r>
                      <a:r>
                        <a:rPr lang="ru-RU" sz="800" dirty="0">
                          <a:effectLst/>
                        </a:rPr>
                        <a:t>1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76200">
                        <a:spcAft>
                          <a:spcPts val="0"/>
                        </a:spcAft>
                      </a:pPr>
                      <a:r>
                        <a:rPr lang="ru-RU" sz="1500">
                          <a:effectLst/>
                        </a:rPr>
                        <a:t>0,189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</a:rPr>
                        <a:t>5,14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100" dirty="0">
                          <a:effectLst/>
                        </a:rPr>
                        <a:t> 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500">
                          <a:effectLst/>
                        </a:rPr>
                        <a:t>0,47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9864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45242">
                <a:tc>
                  <a:txBody>
                    <a:bodyPr/>
                    <a:lstStyle/>
                    <a:p>
                      <a:pPr marL="228600">
                        <a:spcAft>
                          <a:spcPts val="0"/>
                        </a:spcAft>
                      </a:pPr>
                      <a:r>
                        <a:rPr lang="ru-RU" sz="1500">
                          <a:effectLst/>
                        </a:rPr>
                        <a:t>Mg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139700">
                        <a:spcAft>
                          <a:spcPts val="0"/>
                        </a:spcAft>
                      </a:pPr>
                      <a:r>
                        <a:rPr lang="ru-RU" sz="1500">
                          <a:effectLst/>
                        </a:rPr>
                        <a:t>II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500">
                          <a:effectLst/>
                        </a:rPr>
                        <a:t>+12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500">
                          <a:effectLst/>
                        </a:rPr>
                        <a:t>1s</a:t>
                      </a:r>
                      <a:r>
                        <a:rPr lang="ru-RU" sz="800">
                          <a:effectLst/>
                        </a:rPr>
                        <a:t>2</a:t>
                      </a:r>
                      <a:r>
                        <a:rPr lang="ru-RU" sz="1500">
                          <a:effectLst/>
                        </a:rPr>
                        <a:t>2s</a:t>
                      </a:r>
                      <a:r>
                        <a:rPr lang="ru-RU" sz="800">
                          <a:effectLst/>
                        </a:rPr>
                        <a:t>2</a:t>
                      </a:r>
                      <a:r>
                        <a:rPr lang="ru-RU" sz="1500">
                          <a:effectLst/>
                        </a:rPr>
                        <a:t>2p</a:t>
                      </a:r>
                      <a:r>
                        <a:rPr lang="ru-RU" sz="800">
                          <a:effectLst/>
                        </a:rPr>
                        <a:t>6</a:t>
                      </a:r>
                      <a:r>
                        <a:rPr lang="ru-RU" sz="1500">
                          <a:effectLst/>
                        </a:rPr>
                        <a:t>3s</a:t>
                      </a:r>
                      <a:r>
                        <a:rPr lang="ru-RU" sz="800">
                          <a:effectLst/>
                        </a:rPr>
                        <a:t>2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76200"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</a:rPr>
                        <a:t>0,269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500">
                          <a:effectLst/>
                        </a:rPr>
                        <a:t>7,64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100" dirty="0">
                          <a:effectLst/>
                        </a:rPr>
                        <a:t> 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500">
                          <a:effectLst/>
                        </a:rPr>
                        <a:t>0,32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49279">
                <a:tc>
                  <a:txBody>
                    <a:bodyPr/>
                    <a:lstStyle/>
                    <a:p>
                      <a:pPr marL="254000">
                        <a:spcAft>
                          <a:spcPts val="0"/>
                        </a:spcAft>
                      </a:pPr>
                      <a:r>
                        <a:rPr lang="ru-RU" sz="1500" dirty="0" err="1">
                          <a:effectLst/>
                        </a:rPr>
                        <a:t>Al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114300">
                        <a:spcAft>
                          <a:spcPts val="0"/>
                        </a:spcAft>
                      </a:pPr>
                      <a:r>
                        <a:rPr lang="ru-RU" sz="1500">
                          <a:effectLst/>
                        </a:rPr>
                        <a:t>III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500">
                          <a:effectLst/>
                        </a:rPr>
                        <a:t>+13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500">
                          <a:effectLst/>
                        </a:rPr>
                        <a:t>1s</a:t>
                      </a:r>
                      <a:r>
                        <a:rPr lang="ru-RU" sz="800">
                          <a:effectLst/>
                        </a:rPr>
                        <a:t>2</a:t>
                      </a:r>
                      <a:r>
                        <a:rPr lang="ru-RU" sz="1500">
                          <a:effectLst/>
                        </a:rPr>
                        <a:t>2s</a:t>
                      </a:r>
                      <a:r>
                        <a:rPr lang="ru-RU" sz="800">
                          <a:effectLst/>
                        </a:rPr>
                        <a:t>2</a:t>
                      </a:r>
                      <a:r>
                        <a:rPr lang="ru-RU" sz="1500">
                          <a:effectLst/>
                        </a:rPr>
                        <a:t>2p</a:t>
                      </a:r>
                      <a:r>
                        <a:rPr lang="ru-RU" sz="800">
                          <a:effectLst/>
                        </a:rPr>
                        <a:t>6</a:t>
                      </a:r>
                      <a:r>
                        <a:rPr lang="ru-RU" sz="1500">
                          <a:effectLst/>
                        </a:rPr>
                        <a:t>3s</a:t>
                      </a:r>
                      <a:r>
                        <a:rPr lang="ru-RU" sz="800">
                          <a:effectLst/>
                        </a:rPr>
                        <a:t>2</a:t>
                      </a:r>
                      <a:r>
                        <a:rPr lang="ru-RU" sz="1500">
                          <a:effectLst/>
                        </a:rPr>
                        <a:t>3p</a:t>
                      </a:r>
                      <a:r>
                        <a:rPr lang="ru-RU" sz="800">
                          <a:effectLst/>
                        </a:rPr>
                        <a:t>1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76200">
                        <a:spcAft>
                          <a:spcPts val="0"/>
                        </a:spcAft>
                      </a:pPr>
                      <a:r>
                        <a:rPr lang="ru-RU" sz="1500">
                          <a:effectLst/>
                        </a:rPr>
                        <a:t>0,143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</a:rPr>
                        <a:t>5,98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100" dirty="0">
                          <a:effectLst/>
                        </a:rPr>
                        <a:t> 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500">
                          <a:effectLst/>
                        </a:rPr>
                        <a:t>0,52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49279">
                <a:tc>
                  <a:txBody>
                    <a:bodyPr/>
                    <a:lstStyle/>
                    <a:p>
                      <a:pPr marL="228600">
                        <a:spcAft>
                          <a:spcPts val="0"/>
                        </a:spcAft>
                      </a:pPr>
                      <a:r>
                        <a:rPr lang="ru-RU" sz="1500">
                          <a:effectLst/>
                        </a:rPr>
                        <a:t>Si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127000">
                        <a:spcAft>
                          <a:spcPts val="0"/>
                        </a:spcAft>
                      </a:pPr>
                      <a:r>
                        <a:rPr lang="ru-RU" sz="1500">
                          <a:effectLst/>
                        </a:rPr>
                        <a:t>IV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500">
                          <a:effectLst/>
                        </a:rPr>
                        <a:t>+14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500">
                          <a:effectLst/>
                        </a:rPr>
                        <a:t>1s</a:t>
                      </a:r>
                      <a:r>
                        <a:rPr lang="ru-RU" sz="800">
                          <a:effectLst/>
                        </a:rPr>
                        <a:t>2</a:t>
                      </a:r>
                      <a:r>
                        <a:rPr lang="ru-RU" sz="1500">
                          <a:effectLst/>
                        </a:rPr>
                        <a:t>2s</a:t>
                      </a:r>
                      <a:r>
                        <a:rPr lang="ru-RU" sz="800">
                          <a:effectLst/>
                        </a:rPr>
                        <a:t>2</a:t>
                      </a:r>
                      <a:r>
                        <a:rPr lang="ru-RU" sz="1500">
                          <a:effectLst/>
                        </a:rPr>
                        <a:t>2p</a:t>
                      </a:r>
                      <a:r>
                        <a:rPr lang="ru-RU" sz="800">
                          <a:effectLst/>
                        </a:rPr>
                        <a:t>6</a:t>
                      </a:r>
                      <a:r>
                        <a:rPr lang="ru-RU" sz="1500">
                          <a:effectLst/>
                        </a:rPr>
                        <a:t>3s</a:t>
                      </a:r>
                      <a:r>
                        <a:rPr lang="ru-RU" sz="800">
                          <a:effectLst/>
                        </a:rPr>
                        <a:t>2</a:t>
                      </a:r>
                      <a:r>
                        <a:rPr lang="ru-RU" sz="1500">
                          <a:effectLst/>
                        </a:rPr>
                        <a:t>3p</a:t>
                      </a:r>
                      <a:r>
                        <a:rPr lang="ru-RU" sz="800">
                          <a:effectLst/>
                        </a:rPr>
                        <a:t>2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76200">
                        <a:spcAft>
                          <a:spcPts val="0"/>
                        </a:spcAft>
                      </a:pPr>
                      <a:r>
                        <a:rPr lang="ru-RU" sz="1500">
                          <a:effectLst/>
                        </a:rPr>
                        <a:t>0,134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</a:rPr>
                        <a:t>8,15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100" dirty="0">
                          <a:effectLst/>
                        </a:rPr>
                        <a:t> 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</a:rPr>
                        <a:t>1,46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9864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</a:rPr>
                        <a:t> 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</a:rPr>
                        <a:t> 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349279">
                <a:tc>
                  <a:txBody>
                    <a:bodyPr/>
                    <a:lstStyle/>
                    <a:p>
                      <a:pPr marL="228600">
                        <a:spcAft>
                          <a:spcPts val="0"/>
                        </a:spcAft>
                      </a:pPr>
                      <a:r>
                        <a:rPr lang="ru-RU" sz="1500">
                          <a:effectLst/>
                        </a:rPr>
                        <a:t>P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139700"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</a:rPr>
                        <a:t>V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500">
                          <a:effectLst/>
                        </a:rPr>
                        <a:t>+15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500">
                          <a:effectLst/>
                        </a:rPr>
                        <a:t>1s</a:t>
                      </a:r>
                      <a:r>
                        <a:rPr lang="ru-RU" sz="800">
                          <a:effectLst/>
                        </a:rPr>
                        <a:t>2</a:t>
                      </a:r>
                      <a:r>
                        <a:rPr lang="ru-RU" sz="1500">
                          <a:effectLst/>
                        </a:rPr>
                        <a:t>2s</a:t>
                      </a:r>
                      <a:r>
                        <a:rPr lang="ru-RU" sz="800">
                          <a:effectLst/>
                        </a:rPr>
                        <a:t>2</a:t>
                      </a:r>
                      <a:r>
                        <a:rPr lang="ru-RU" sz="1500">
                          <a:effectLst/>
                        </a:rPr>
                        <a:t>2p</a:t>
                      </a:r>
                      <a:r>
                        <a:rPr lang="ru-RU" sz="800">
                          <a:effectLst/>
                        </a:rPr>
                        <a:t>6</a:t>
                      </a:r>
                      <a:r>
                        <a:rPr lang="ru-RU" sz="1500">
                          <a:effectLst/>
                        </a:rPr>
                        <a:t>3s</a:t>
                      </a:r>
                      <a:r>
                        <a:rPr lang="ru-RU" sz="800">
                          <a:effectLst/>
                        </a:rPr>
                        <a:t>2</a:t>
                      </a:r>
                      <a:r>
                        <a:rPr lang="ru-RU" sz="1500">
                          <a:effectLst/>
                        </a:rPr>
                        <a:t>3p</a:t>
                      </a:r>
                      <a:r>
                        <a:rPr lang="ru-RU" sz="800">
                          <a:effectLst/>
                        </a:rPr>
                        <a:t>3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76200"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</a:rPr>
                        <a:t>0,13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500">
                          <a:effectLst/>
                        </a:rPr>
                        <a:t>10,48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100" dirty="0">
                          <a:effectLst/>
                        </a:rPr>
                        <a:t> 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</a:rPr>
                        <a:t>0,77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349279">
                <a:tc>
                  <a:txBody>
                    <a:bodyPr/>
                    <a:lstStyle/>
                    <a:p>
                      <a:pPr marL="241300">
                        <a:spcAft>
                          <a:spcPts val="0"/>
                        </a:spcAft>
                      </a:pPr>
                      <a:r>
                        <a:rPr lang="ru-RU" sz="1500">
                          <a:effectLst/>
                        </a:rPr>
                        <a:t>S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127000">
                        <a:spcAft>
                          <a:spcPts val="0"/>
                        </a:spcAft>
                      </a:pPr>
                      <a:r>
                        <a:rPr lang="ru-RU" sz="1500">
                          <a:effectLst/>
                        </a:rPr>
                        <a:t>VI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500">
                          <a:effectLst/>
                        </a:rPr>
                        <a:t>+16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500">
                          <a:effectLst/>
                        </a:rPr>
                        <a:t>1s</a:t>
                      </a:r>
                      <a:r>
                        <a:rPr lang="ru-RU" sz="800">
                          <a:effectLst/>
                        </a:rPr>
                        <a:t>2</a:t>
                      </a:r>
                      <a:r>
                        <a:rPr lang="ru-RU" sz="1500">
                          <a:effectLst/>
                        </a:rPr>
                        <a:t>2s</a:t>
                      </a:r>
                      <a:r>
                        <a:rPr lang="ru-RU" sz="800">
                          <a:effectLst/>
                        </a:rPr>
                        <a:t>2</a:t>
                      </a:r>
                      <a:r>
                        <a:rPr lang="ru-RU" sz="1500">
                          <a:effectLst/>
                        </a:rPr>
                        <a:t>2p</a:t>
                      </a:r>
                      <a:r>
                        <a:rPr lang="ru-RU" sz="800">
                          <a:effectLst/>
                        </a:rPr>
                        <a:t>6</a:t>
                      </a:r>
                      <a:r>
                        <a:rPr lang="ru-RU" sz="1500">
                          <a:effectLst/>
                        </a:rPr>
                        <a:t>3s</a:t>
                      </a:r>
                      <a:r>
                        <a:rPr lang="ru-RU" sz="800">
                          <a:effectLst/>
                        </a:rPr>
                        <a:t>2</a:t>
                      </a:r>
                      <a:r>
                        <a:rPr lang="ru-RU" sz="1500">
                          <a:effectLst/>
                        </a:rPr>
                        <a:t>3p</a:t>
                      </a:r>
                      <a:r>
                        <a:rPr lang="ru-RU" sz="800">
                          <a:effectLst/>
                        </a:rPr>
                        <a:t>4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76200">
                        <a:spcAft>
                          <a:spcPts val="0"/>
                        </a:spcAft>
                      </a:pPr>
                      <a:r>
                        <a:rPr lang="ru-RU" sz="1500">
                          <a:effectLst/>
                        </a:rPr>
                        <a:t>0,104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500">
                          <a:effectLst/>
                        </a:rPr>
                        <a:t>10,36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100" dirty="0">
                          <a:effectLst/>
                        </a:rPr>
                        <a:t> 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</a:rPr>
                        <a:t>2,15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821600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/>
          </p:cNvPr>
          <p:cNvSpPr/>
          <p:nvPr/>
        </p:nvSpPr>
        <p:spPr>
          <a:xfrm>
            <a:off x="-15687" y="-59138"/>
            <a:ext cx="9130904" cy="161806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 algn="ctr"/>
            <a:r>
              <a:rPr lang="en-US" sz="26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 A </a:t>
            </a:r>
            <a:r>
              <a:rPr lang="en-US" sz="2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guruh</a:t>
            </a:r>
            <a:r>
              <a:rPr lang="en-US" sz="2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elementlari</a:t>
            </a:r>
            <a:r>
              <a:rPr lang="en-US" sz="2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atomlari</a:t>
            </a:r>
            <a:r>
              <a:rPr lang="en-US" sz="2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tashqi</a:t>
            </a:r>
            <a:r>
              <a:rPr lang="en-US" sz="2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elektron</a:t>
            </a:r>
            <a:r>
              <a:rPr lang="en-US" sz="2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qavat­larida</a:t>
            </a:r>
            <a:r>
              <a:rPr lang="en-US" sz="26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bitta</a:t>
            </a:r>
            <a:r>
              <a:rPr lang="en-US" sz="2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s-</a:t>
            </a:r>
            <a:r>
              <a:rPr lang="en-US" sz="2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elektron</a:t>
            </a:r>
            <a:r>
              <a:rPr lang="en-US" sz="2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bor. </a:t>
            </a:r>
            <a:r>
              <a:rPr lang="ru-RU" sz="2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Lekin</a:t>
            </a:r>
            <a:r>
              <a:rPr lang="ru-RU" sz="2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atom</a:t>
            </a:r>
            <a:r>
              <a:rPr lang="ru-RU" sz="2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radiuslari</a:t>
            </a:r>
            <a:r>
              <a:rPr lang="ru-RU" sz="2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ru-RU" sz="2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6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elektron</a:t>
            </a:r>
            <a:r>
              <a:rPr lang="en-US" sz="2600" dirty="0">
                <a:solidFill>
                  <a:schemeClr val="bg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lar </a:t>
            </a:r>
            <a:r>
              <a:rPr lang="en-US" sz="2600" dirty="0" err="1">
                <a:solidFill>
                  <a:schemeClr val="bg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soni</a:t>
            </a:r>
            <a:r>
              <a:rPr lang="en-US" sz="2600" dirty="0">
                <a:solidFill>
                  <a:schemeClr val="bg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bg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elementning</a:t>
            </a:r>
            <a:r>
              <a:rPr lang="en-US" sz="2600" dirty="0">
                <a:solidFill>
                  <a:schemeClr val="bg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bg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tartib</a:t>
            </a:r>
            <a:r>
              <a:rPr lang="en-US" sz="2600" dirty="0">
                <a:solidFill>
                  <a:schemeClr val="bg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bg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raqami</a:t>
            </a:r>
            <a:r>
              <a:rPr lang="en-US" sz="2600" dirty="0">
                <a:solidFill>
                  <a:schemeClr val="bg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(</a:t>
            </a:r>
            <a:r>
              <a:rPr lang="en-US" sz="2600" dirty="0" err="1">
                <a:solidFill>
                  <a:schemeClr val="bg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yadro</a:t>
            </a:r>
            <a:r>
              <a:rPr lang="en-US" sz="2600" dirty="0">
                <a:solidFill>
                  <a:schemeClr val="bg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bg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zaryadi</a:t>
            </a:r>
            <a:r>
              <a:rPr lang="en-US" sz="2600" dirty="0">
                <a:solidFill>
                  <a:schemeClr val="bg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) </a:t>
            </a:r>
            <a:r>
              <a:rPr lang="en-US" sz="2600" dirty="0" err="1">
                <a:solidFill>
                  <a:schemeClr val="bg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kattalashishi</a:t>
            </a:r>
            <a:r>
              <a:rPr lang="en-US" sz="2600" dirty="0">
                <a:solidFill>
                  <a:schemeClr val="bg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bg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bilan</a:t>
            </a:r>
            <a:r>
              <a:rPr lang="en-US" sz="2600" dirty="0">
                <a:solidFill>
                  <a:schemeClr val="bg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bg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ortib</a:t>
            </a:r>
            <a:r>
              <a:rPr lang="en-US" sz="2600" dirty="0">
                <a:solidFill>
                  <a:schemeClr val="bg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bg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boradi</a:t>
            </a:r>
            <a:r>
              <a:rPr lang="ru-RU" sz="26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­</a:t>
            </a:r>
            <a:endParaRPr lang="ru-RU" sz="2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object 5">
            <a:extLst/>
          </p:cNvPr>
          <p:cNvSpPr/>
          <p:nvPr/>
        </p:nvSpPr>
        <p:spPr>
          <a:xfrm>
            <a:off x="597357" y="1545636"/>
            <a:ext cx="545306" cy="1079897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sz="2396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object 6">
            <a:extLst/>
          </p:cNvPr>
          <p:cNvSpPr/>
          <p:nvPr/>
        </p:nvSpPr>
        <p:spPr>
          <a:xfrm>
            <a:off x="689970" y="3358449"/>
            <a:ext cx="546497" cy="1078706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lIns="0" tIns="0" rIns="0" bIns="0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sz="2396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0492" name="Picture 6" descr="D:\23.05.13-домашние документы\Виртуальные лекции 28.07.11\Химия\анимашки ... разное\animated-gifs-atoms-24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82610" y="960597"/>
            <a:ext cx="667519" cy="598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91963584"/>
              </p:ext>
            </p:extLst>
          </p:nvPr>
        </p:nvGraphicFramePr>
        <p:xfrm>
          <a:off x="1" y="1545637"/>
          <a:ext cx="9144001" cy="3610812"/>
        </p:xfrm>
        <a:graphic>
          <a:graphicData uri="http://schemas.openxmlformats.org/drawingml/2006/table">
            <a:tbl>
              <a:tblPr>
                <a:tableStyleId>{775DCB02-9BB8-47FD-8907-85C794F793BA}</a:tableStyleId>
              </a:tblPr>
              <a:tblGrid>
                <a:gridCol w="111561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785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3291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293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3291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293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3781864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72935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922956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72935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1328154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</a:tblGrid>
              <a:tr h="127478"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 err="1">
                          <a:effectLst/>
                        </a:rPr>
                        <a:t>Element</a:t>
                      </a:r>
                      <a:endParaRPr lang="ru-RU" sz="12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 </a:t>
                      </a:r>
                      <a:endParaRPr lang="ru-RU" sz="90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 rowSpan="2">
                  <a:txBody>
                    <a:bodyPr/>
                    <a:lstStyle/>
                    <a:p>
                      <a:pPr marL="63500">
                        <a:spcAft>
                          <a:spcPts val="0"/>
                        </a:spcAft>
                      </a:pPr>
                      <a:r>
                        <a:rPr lang="ru-RU" sz="1400" dirty="0" err="1" smtClean="0">
                          <a:effectLst/>
                        </a:rPr>
                        <a:t>Da</a:t>
                      </a:r>
                      <a:r>
                        <a:rPr lang="en-US" sz="1400" dirty="0" err="1" smtClean="0">
                          <a:effectLst/>
                        </a:rPr>
                        <a:t>vr</a:t>
                      </a:r>
                      <a:r>
                        <a:rPr lang="en-US" sz="1400" dirty="0" smtClean="0">
                          <a:effectLst/>
                        </a:rPr>
                        <a:t>,</a:t>
                      </a:r>
                    </a:p>
                    <a:p>
                      <a:pPr marL="63500">
                        <a:spcAft>
                          <a:spcPts val="0"/>
                        </a:spcAft>
                      </a:pPr>
                      <a:r>
                        <a:rPr lang="en-US" sz="1400" dirty="0" err="1" smtClean="0">
                          <a:effectLst/>
                        </a:rPr>
                        <a:t>tartib</a:t>
                      </a:r>
                      <a:endParaRPr lang="ru-RU" sz="12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 </a:t>
                      </a:r>
                      <a:endParaRPr lang="ru-RU" sz="90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Yadro</a:t>
                      </a:r>
                      <a:endParaRPr lang="ru-RU" sz="120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 </a:t>
                      </a:r>
                      <a:endParaRPr lang="ru-RU" sz="90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 rowSpan="2">
                  <a:txBody>
                    <a:bodyPr/>
                    <a:lstStyle/>
                    <a:p>
                      <a:pPr marL="317500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Elektron konfiguratsiya</a:t>
                      </a:r>
                      <a:endParaRPr lang="ru-RU" sz="120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 </a:t>
                      </a:r>
                      <a:endParaRPr lang="ru-RU" sz="90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Atom</a:t>
                      </a:r>
                      <a:endParaRPr lang="ru-RU" sz="120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 </a:t>
                      </a:r>
                      <a:endParaRPr lang="ru-RU" sz="90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Ionlanish</a:t>
                      </a:r>
                      <a:endParaRPr lang="ru-RU" sz="120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4791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0612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 </a:t>
                      </a:r>
                      <a:endParaRPr lang="ru-RU" sz="12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 </a:t>
                      </a:r>
                      <a:endParaRPr lang="ru-RU" sz="12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 err="1">
                          <a:effectLst/>
                        </a:rPr>
                        <a:t>raqami</a:t>
                      </a:r>
                      <a:endParaRPr lang="ru-RU" sz="12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zaryadi</a:t>
                      </a:r>
                      <a:endParaRPr lang="ru-RU" sz="120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 </a:t>
                      </a:r>
                      <a:endParaRPr lang="ru-RU" sz="12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radiusi,</a:t>
                      </a:r>
                      <a:endParaRPr lang="ru-RU" sz="120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energiyasi,</a:t>
                      </a:r>
                      <a:endParaRPr lang="ru-RU" sz="120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7210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  <a:endParaRPr lang="ru-RU" sz="12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  <a:endParaRPr lang="ru-RU" sz="12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nm</a:t>
                      </a:r>
                      <a:endParaRPr lang="ru-RU" sz="120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eV</a:t>
                      </a:r>
                      <a:endParaRPr lang="ru-RU" sz="120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0204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</a:rPr>
                        <a:t> </a:t>
                      </a:r>
                      <a:endParaRPr lang="ru-RU" sz="12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6575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H</a:t>
                      </a:r>
                      <a:endParaRPr lang="ru-RU" sz="120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1</a:t>
                      </a:r>
                      <a:endParaRPr lang="ru-RU" sz="120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+1</a:t>
                      </a:r>
                      <a:endParaRPr lang="ru-RU" sz="12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1s</a:t>
                      </a:r>
                      <a:r>
                        <a:rPr lang="ru-RU" sz="900" dirty="0">
                          <a:effectLst/>
                        </a:rPr>
                        <a:t>1</a:t>
                      </a:r>
                      <a:endParaRPr lang="ru-RU" sz="12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0,11</a:t>
                      </a:r>
                      <a:endParaRPr lang="ru-RU" sz="120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13,59</a:t>
                      </a:r>
                      <a:endParaRPr lang="ru-RU" sz="120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2763">
                <a:tc>
                  <a:txBody>
                    <a:bodyPr/>
                    <a:lstStyle/>
                    <a:p>
                      <a:pPr>
                        <a:lnSpc>
                          <a:spcPts val="1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ts val="1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ts val="1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ts val="1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ts val="1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ts val="1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ts val="1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  <a:endParaRPr lang="ru-RU" sz="12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ts val="1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ts val="1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ts val="1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ts val="1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4013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 err="1">
                          <a:effectLst/>
                        </a:rPr>
                        <a:t>Li</a:t>
                      </a:r>
                      <a:endParaRPr lang="ru-RU" sz="12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2</a:t>
                      </a:r>
                      <a:endParaRPr lang="ru-RU" sz="120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R="73025" algn="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+3</a:t>
                      </a:r>
                      <a:endParaRPr lang="ru-RU" sz="120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1s</a:t>
                      </a:r>
                      <a:r>
                        <a:rPr lang="ru-RU" sz="900" dirty="0">
                          <a:effectLst/>
                        </a:rPr>
                        <a:t>2</a:t>
                      </a:r>
                      <a:r>
                        <a:rPr lang="ru-RU" sz="1400" dirty="0">
                          <a:effectLst/>
                        </a:rPr>
                        <a:t>2s</a:t>
                      </a:r>
                      <a:r>
                        <a:rPr lang="ru-RU" sz="900" dirty="0">
                          <a:effectLst/>
                        </a:rPr>
                        <a:t>1</a:t>
                      </a:r>
                      <a:endParaRPr lang="ru-RU" sz="12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0,155</a:t>
                      </a:r>
                      <a:endParaRPr lang="ru-RU" sz="120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5,39</a:t>
                      </a:r>
                      <a:endParaRPr lang="ru-RU" sz="120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40136">
                <a:tc>
                  <a:txBody>
                    <a:bodyPr/>
                    <a:lstStyle/>
                    <a:p>
                      <a:pPr marL="228600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Na</a:t>
                      </a:r>
                      <a:endParaRPr lang="ru-RU" sz="120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3</a:t>
                      </a:r>
                      <a:endParaRPr lang="ru-RU" sz="120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+11</a:t>
                      </a:r>
                      <a:endParaRPr lang="ru-RU" sz="120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1s</a:t>
                      </a:r>
                      <a:r>
                        <a:rPr lang="ru-RU" sz="900" dirty="0">
                          <a:effectLst/>
                        </a:rPr>
                        <a:t>2</a:t>
                      </a:r>
                      <a:r>
                        <a:rPr lang="ru-RU" sz="1400" dirty="0">
                          <a:effectLst/>
                        </a:rPr>
                        <a:t>2s</a:t>
                      </a:r>
                      <a:r>
                        <a:rPr lang="ru-RU" sz="900" dirty="0">
                          <a:effectLst/>
                        </a:rPr>
                        <a:t>2</a:t>
                      </a:r>
                      <a:r>
                        <a:rPr lang="ru-RU" sz="1400" dirty="0">
                          <a:effectLst/>
                        </a:rPr>
                        <a:t>2p</a:t>
                      </a:r>
                      <a:r>
                        <a:rPr lang="ru-RU" sz="900" dirty="0">
                          <a:effectLst/>
                        </a:rPr>
                        <a:t>6</a:t>
                      </a:r>
                      <a:r>
                        <a:rPr lang="ru-RU" sz="1400" dirty="0">
                          <a:effectLst/>
                        </a:rPr>
                        <a:t>3s</a:t>
                      </a:r>
                      <a:r>
                        <a:rPr lang="ru-RU" sz="900" dirty="0">
                          <a:effectLst/>
                        </a:rPr>
                        <a:t>1</a:t>
                      </a:r>
                      <a:endParaRPr lang="ru-RU" sz="12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0,189</a:t>
                      </a:r>
                      <a:endParaRPr lang="ru-RU" sz="120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5,14</a:t>
                      </a:r>
                      <a:endParaRPr lang="ru-RU" sz="120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4013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K</a:t>
                      </a:r>
                      <a:endParaRPr lang="ru-RU" sz="120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4</a:t>
                      </a:r>
                      <a:endParaRPr lang="ru-RU" sz="120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+19</a:t>
                      </a:r>
                      <a:endParaRPr lang="ru-RU" sz="120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1s</a:t>
                      </a:r>
                      <a:r>
                        <a:rPr lang="ru-RU" sz="900" dirty="0">
                          <a:effectLst/>
                        </a:rPr>
                        <a:t>2</a:t>
                      </a:r>
                      <a:r>
                        <a:rPr lang="ru-RU" sz="1400" dirty="0">
                          <a:effectLst/>
                        </a:rPr>
                        <a:t>2s</a:t>
                      </a:r>
                      <a:r>
                        <a:rPr lang="ru-RU" sz="900" dirty="0">
                          <a:effectLst/>
                        </a:rPr>
                        <a:t>2</a:t>
                      </a:r>
                      <a:r>
                        <a:rPr lang="ru-RU" sz="1400" dirty="0">
                          <a:effectLst/>
                        </a:rPr>
                        <a:t>2p</a:t>
                      </a:r>
                      <a:r>
                        <a:rPr lang="ru-RU" sz="900" dirty="0">
                          <a:effectLst/>
                        </a:rPr>
                        <a:t>6</a:t>
                      </a:r>
                      <a:r>
                        <a:rPr lang="ru-RU" sz="1400" dirty="0">
                          <a:effectLst/>
                        </a:rPr>
                        <a:t>3s</a:t>
                      </a:r>
                      <a:r>
                        <a:rPr lang="ru-RU" sz="900" dirty="0">
                          <a:effectLst/>
                        </a:rPr>
                        <a:t>2</a:t>
                      </a:r>
                      <a:r>
                        <a:rPr lang="ru-RU" sz="1400" dirty="0">
                          <a:effectLst/>
                        </a:rPr>
                        <a:t>3p</a:t>
                      </a:r>
                      <a:r>
                        <a:rPr lang="ru-RU" sz="900" dirty="0">
                          <a:effectLst/>
                        </a:rPr>
                        <a:t>6</a:t>
                      </a:r>
                      <a:r>
                        <a:rPr lang="ru-RU" sz="1400" dirty="0">
                          <a:effectLst/>
                        </a:rPr>
                        <a:t>4s</a:t>
                      </a:r>
                      <a:r>
                        <a:rPr lang="ru-RU" sz="900" dirty="0">
                          <a:effectLst/>
                        </a:rPr>
                        <a:t>1</a:t>
                      </a:r>
                      <a:endParaRPr lang="ru-RU" sz="12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0,236</a:t>
                      </a:r>
                      <a:endParaRPr lang="ru-RU" sz="12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4,34</a:t>
                      </a:r>
                      <a:endParaRPr lang="ru-RU" sz="120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4013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Rb</a:t>
                      </a:r>
                      <a:endParaRPr lang="ru-RU" sz="120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5</a:t>
                      </a:r>
                      <a:endParaRPr lang="ru-RU" sz="120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+37</a:t>
                      </a:r>
                      <a:endParaRPr lang="ru-RU" sz="120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...3s</a:t>
                      </a:r>
                      <a:r>
                        <a:rPr lang="ru-RU" sz="900">
                          <a:effectLst/>
                        </a:rPr>
                        <a:t>2</a:t>
                      </a:r>
                      <a:r>
                        <a:rPr lang="ru-RU" sz="1400">
                          <a:effectLst/>
                        </a:rPr>
                        <a:t>3p</a:t>
                      </a:r>
                      <a:r>
                        <a:rPr lang="ru-RU" sz="900">
                          <a:effectLst/>
                        </a:rPr>
                        <a:t>6</a:t>
                      </a:r>
                      <a:r>
                        <a:rPr lang="ru-RU" sz="1400">
                          <a:effectLst/>
                        </a:rPr>
                        <a:t>3d</a:t>
                      </a:r>
                      <a:r>
                        <a:rPr lang="ru-RU" sz="900">
                          <a:effectLst/>
                        </a:rPr>
                        <a:t>10</a:t>
                      </a:r>
                      <a:r>
                        <a:rPr lang="ru-RU" sz="1400">
                          <a:effectLst/>
                        </a:rPr>
                        <a:t>4s</a:t>
                      </a:r>
                      <a:r>
                        <a:rPr lang="ru-RU" sz="900">
                          <a:effectLst/>
                        </a:rPr>
                        <a:t>2</a:t>
                      </a:r>
                      <a:r>
                        <a:rPr lang="ru-RU" sz="1400">
                          <a:effectLst/>
                        </a:rPr>
                        <a:t>4p</a:t>
                      </a:r>
                      <a:r>
                        <a:rPr lang="ru-RU" sz="900">
                          <a:effectLst/>
                        </a:rPr>
                        <a:t>6</a:t>
                      </a:r>
                      <a:r>
                        <a:rPr lang="ru-RU" sz="1400">
                          <a:effectLst/>
                        </a:rPr>
                        <a:t>5s</a:t>
                      </a:r>
                      <a:r>
                        <a:rPr lang="ru-RU" sz="900">
                          <a:effectLst/>
                        </a:rPr>
                        <a:t>1</a:t>
                      </a:r>
                      <a:endParaRPr lang="ru-RU" sz="120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0,248</a:t>
                      </a:r>
                      <a:endParaRPr lang="ru-RU" sz="12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4,18</a:t>
                      </a:r>
                      <a:endParaRPr lang="ru-RU" sz="12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4013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Cs</a:t>
                      </a:r>
                      <a:endParaRPr lang="ru-RU" sz="120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6</a:t>
                      </a:r>
                      <a:endParaRPr lang="ru-RU" sz="120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R="34925" algn="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+55</a:t>
                      </a:r>
                      <a:endParaRPr lang="ru-RU" sz="120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...4s</a:t>
                      </a:r>
                      <a:r>
                        <a:rPr lang="ru-RU" sz="900">
                          <a:effectLst/>
                        </a:rPr>
                        <a:t>2</a:t>
                      </a:r>
                      <a:r>
                        <a:rPr lang="ru-RU" sz="1400">
                          <a:effectLst/>
                        </a:rPr>
                        <a:t>4p</a:t>
                      </a:r>
                      <a:r>
                        <a:rPr lang="ru-RU" sz="900">
                          <a:effectLst/>
                        </a:rPr>
                        <a:t>6</a:t>
                      </a:r>
                      <a:r>
                        <a:rPr lang="ru-RU" sz="1400">
                          <a:effectLst/>
                        </a:rPr>
                        <a:t>4d</a:t>
                      </a:r>
                      <a:r>
                        <a:rPr lang="ru-RU" sz="900">
                          <a:effectLst/>
                        </a:rPr>
                        <a:t>10</a:t>
                      </a:r>
                      <a:r>
                        <a:rPr lang="ru-RU" sz="1400">
                          <a:effectLst/>
                        </a:rPr>
                        <a:t>5s</a:t>
                      </a:r>
                      <a:r>
                        <a:rPr lang="ru-RU" sz="900">
                          <a:effectLst/>
                        </a:rPr>
                        <a:t>2</a:t>
                      </a:r>
                      <a:r>
                        <a:rPr lang="ru-RU" sz="1400">
                          <a:effectLst/>
                        </a:rPr>
                        <a:t>5p</a:t>
                      </a:r>
                      <a:r>
                        <a:rPr lang="ru-RU" sz="900">
                          <a:effectLst/>
                        </a:rPr>
                        <a:t>6</a:t>
                      </a:r>
                      <a:r>
                        <a:rPr lang="ru-RU" sz="1400">
                          <a:effectLst/>
                        </a:rPr>
                        <a:t>6s</a:t>
                      </a:r>
                      <a:r>
                        <a:rPr lang="ru-RU" sz="900">
                          <a:effectLst/>
                        </a:rPr>
                        <a:t>1</a:t>
                      </a:r>
                      <a:endParaRPr lang="ru-RU" sz="120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0,262</a:t>
                      </a:r>
                      <a:endParaRPr lang="ru-RU" sz="120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3,89</a:t>
                      </a:r>
                      <a:endParaRPr lang="ru-RU" sz="12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4013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Fr</a:t>
                      </a:r>
                      <a:endParaRPr lang="ru-RU" sz="120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7</a:t>
                      </a:r>
                      <a:endParaRPr lang="ru-RU" sz="120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+87</a:t>
                      </a:r>
                      <a:endParaRPr lang="ru-RU" sz="120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...4s</a:t>
                      </a:r>
                      <a:r>
                        <a:rPr lang="ru-RU" sz="900" dirty="0">
                          <a:effectLst/>
                        </a:rPr>
                        <a:t>2</a:t>
                      </a:r>
                      <a:r>
                        <a:rPr lang="ru-RU" sz="1400" dirty="0">
                          <a:effectLst/>
                        </a:rPr>
                        <a:t>4p</a:t>
                      </a:r>
                      <a:r>
                        <a:rPr lang="ru-RU" sz="900" dirty="0">
                          <a:effectLst/>
                        </a:rPr>
                        <a:t>6</a:t>
                      </a:r>
                      <a:r>
                        <a:rPr lang="ru-RU" sz="1400" dirty="0">
                          <a:effectLst/>
                        </a:rPr>
                        <a:t>4d</a:t>
                      </a:r>
                      <a:r>
                        <a:rPr lang="ru-RU" sz="900" dirty="0">
                          <a:effectLst/>
                        </a:rPr>
                        <a:t>10</a:t>
                      </a:r>
                      <a:r>
                        <a:rPr lang="ru-RU" sz="1400" dirty="0">
                          <a:effectLst/>
                        </a:rPr>
                        <a:t>4f</a:t>
                      </a:r>
                      <a:r>
                        <a:rPr lang="ru-RU" sz="900" dirty="0">
                          <a:effectLst/>
                        </a:rPr>
                        <a:t>14</a:t>
                      </a:r>
                      <a:r>
                        <a:rPr lang="ru-RU" sz="1400" dirty="0">
                          <a:effectLst/>
                        </a:rPr>
                        <a:t>5s</a:t>
                      </a:r>
                      <a:r>
                        <a:rPr lang="ru-RU" sz="900" dirty="0">
                          <a:effectLst/>
                        </a:rPr>
                        <a:t>2</a:t>
                      </a:r>
                      <a:r>
                        <a:rPr lang="ru-RU" sz="1400" dirty="0">
                          <a:effectLst/>
                        </a:rPr>
                        <a:t>5p</a:t>
                      </a:r>
                      <a:r>
                        <a:rPr lang="ru-RU" sz="900" dirty="0">
                          <a:effectLst/>
                        </a:rPr>
                        <a:t>6</a:t>
                      </a:r>
                      <a:r>
                        <a:rPr lang="ru-RU" sz="1400" dirty="0">
                          <a:effectLst/>
                        </a:rPr>
                        <a:t>5d</a:t>
                      </a:r>
                      <a:r>
                        <a:rPr lang="ru-RU" sz="900" dirty="0">
                          <a:effectLst/>
                        </a:rPr>
                        <a:t>10</a:t>
                      </a:r>
                      <a:r>
                        <a:rPr lang="ru-RU" sz="1400" dirty="0">
                          <a:effectLst/>
                        </a:rPr>
                        <a:t>6s</a:t>
                      </a:r>
                      <a:r>
                        <a:rPr lang="ru-RU" sz="900" dirty="0">
                          <a:effectLst/>
                        </a:rPr>
                        <a:t>2</a:t>
                      </a:r>
                      <a:r>
                        <a:rPr lang="ru-RU" sz="1400" dirty="0">
                          <a:effectLst/>
                        </a:rPr>
                        <a:t>6p</a:t>
                      </a:r>
                      <a:r>
                        <a:rPr lang="ru-RU" sz="900" dirty="0">
                          <a:effectLst/>
                        </a:rPr>
                        <a:t>6</a:t>
                      </a:r>
                      <a:r>
                        <a:rPr lang="ru-RU" sz="1400" dirty="0">
                          <a:effectLst/>
                        </a:rPr>
                        <a:t>7s</a:t>
                      </a:r>
                      <a:r>
                        <a:rPr lang="ru-RU" sz="900" dirty="0">
                          <a:effectLst/>
                        </a:rPr>
                        <a:t>1</a:t>
                      </a:r>
                      <a:endParaRPr lang="ru-RU" sz="12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0,37</a:t>
                      </a:r>
                      <a:endParaRPr lang="ru-RU" sz="120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3,83</a:t>
                      </a:r>
                      <a:endParaRPr lang="ru-RU" sz="12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048940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4_aksesuary">
  <a:themeElements>
    <a:clrScheme name="Край 1">
      <a:dk1>
        <a:srgbClr val="333333"/>
      </a:dk1>
      <a:lt1>
        <a:srgbClr val="FFFFFF"/>
      </a:lt1>
      <a:dk2>
        <a:srgbClr val="820000"/>
      </a:dk2>
      <a:lt2>
        <a:srgbClr val="FFFFFF"/>
      </a:lt2>
      <a:accent1>
        <a:srgbClr val="FF9900"/>
      </a:accent1>
      <a:accent2>
        <a:srgbClr val="CC3300"/>
      </a:accent2>
      <a:accent3>
        <a:srgbClr val="C1AAAA"/>
      </a:accent3>
      <a:accent4>
        <a:srgbClr val="DADADA"/>
      </a:accent4>
      <a:accent5>
        <a:srgbClr val="FFCAAA"/>
      </a:accent5>
      <a:accent6>
        <a:srgbClr val="B92D00"/>
      </a:accent6>
      <a:hlink>
        <a:srgbClr val="808080"/>
      </a:hlink>
      <a:folHlink>
        <a:srgbClr val="666633"/>
      </a:folHlink>
    </a:clrScheme>
    <a:fontScheme name="4_aksesuary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4_aksesuary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557</TotalTime>
  <Words>652</Words>
  <Application>Microsoft Office PowerPoint</Application>
  <PresentationFormat>Экран (16:9)</PresentationFormat>
  <Paragraphs>338</Paragraphs>
  <Slides>16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2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5" baseType="lpstr">
      <vt:lpstr>Arial</vt:lpstr>
      <vt:lpstr>Calibri</vt:lpstr>
      <vt:lpstr>Cambria Math</vt:lpstr>
      <vt:lpstr>Courier New</vt:lpstr>
      <vt:lpstr>Times New Roman</vt:lpstr>
      <vt:lpstr>Wingdings 2</vt:lpstr>
      <vt:lpstr>Office Theme</vt:lpstr>
      <vt:lpstr>4_aksesuary</vt:lpstr>
      <vt:lpstr>Формула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Гулзинат</dc:creator>
  <cp:lastModifiedBy>Пользователь</cp:lastModifiedBy>
  <cp:revision>65</cp:revision>
  <dcterms:created xsi:type="dcterms:W3CDTF">2020-09-01T12:13:35Z</dcterms:created>
  <dcterms:modified xsi:type="dcterms:W3CDTF">2020-09-14T06:25:23Z</dcterms:modified>
</cp:coreProperties>
</file>