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23"/>
  </p:notesMasterIdLst>
  <p:sldIdLst>
    <p:sldId id="258" r:id="rId2"/>
    <p:sldId id="264" r:id="rId3"/>
    <p:sldId id="270" r:id="rId4"/>
    <p:sldId id="286" r:id="rId5"/>
    <p:sldId id="289" r:id="rId6"/>
    <p:sldId id="288" r:id="rId7"/>
    <p:sldId id="287" r:id="rId8"/>
    <p:sldId id="269" r:id="rId9"/>
    <p:sldId id="268" r:id="rId10"/>
    <p:sldId id="267" r:id="rId11"/>
    <p:sldId id="280" r:id="rId12"/>
    <p:sldId id="279" r:id="rId13"/>
    <p:sldId id="278" r:id="rId14"/>
    <p:sldId id="283" r:id="rId15"/>
    <p:sldId id="285" r:id="rId16"/>
    <p:sldId id="292" r:id="rId17"/>
    <p:sldId id="294" r:id="rId18"/>
    <p:sldId id="295" r:id="rId19"/>
    <p:sldId id="296" r:id="rId20"/>
    <p:sldId id="293" r:id="rId21"/>
    <p:sldId id="297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762" y="78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55720-341D-4FCB-A424-972F52ED1043}" type="datetimeFigureOut">
              <a:rPr lang="ru-RU" smtClean="0"/>
              <a:t>14.09.2020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60B70-A938-4D13-B670-9CEFE571F71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3431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760B70-A938-4D13-B670-9CEFE571F710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843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16E38628-1236-411D-9FEF-FD28E8519AF9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A76CE6C1-1E73-4BDD-B487-7DA062CAE06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689176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E8018433-755E-48CD-A2D0-51EC26381201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1247B16B-0928-41B6-B279-A2B5DB595DB9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9929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C24C88F9-6342-4653-B7BF-05A2BF24DFBF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08C1B561-1207-4BDF-8496-155C6E127FF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8956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B64DAC7-BFC0-4B32-8E20-5608C2627610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079280FC-159F-4BC3-AB1E-448F525F496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934296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F13FECC4-BB78-4887-BF70-BDD8B95D3607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8007E1D3-748A-49B4-888C-FE161430A03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54887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9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55AF05-F52E-44AF-8AF3-BB4E602D0222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646E45C8-7FFF-4452-AA46-65F1285F5C6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63845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4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BC69198-12F0-497B-8C7D-7A87E618C5D7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91439DC9-57AB-4C28-A45A-E303DB6EC191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44807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AE0C7CE-1072-4078-8185-2D7055351519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492B986F-8458-465E-A8F1-8604EA7BF95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50142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D0372075-C10C-4E09-A199-8F71CE5CDE4E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E6BF7478-1EEF-467D-83FB-E15DD6C57A2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64417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05D2142-ADCF-4BD0-9163-2B683D24CA78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99D06353-2199-4C98-8316-087539CE629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4242968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6989306-F49C-4AA7-B61E-241DB122C520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A86B8616-0990-478D-BD26-FC7AAB6EF0D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145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7317D4F2-2C5A-4A95-AE0B-7156D7DFF251}" type="datetimeFigureOut">
              <a:rPr lang="en-US"/>
              <a:pPr>
                <a:defRPr/>
              </a:pPr>
              <a:t>9/14/2020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itchFamily="34" charset="0"/>
              </a:defRPr>
            </a:lvl1pPr>
          </a:lstStyle>
          <a:p>
            <a:fld id="{6131A9C3-1917-4C2A-B40E-0336E1F72E0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073082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  <a:endParaRPr lang="ru-RU" alt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200153"/>
            <a:ext cx="8229600" cy="3394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  <a:endParaRPr lang="ru-RU" alt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6CAE50FD-1E0C-4451-A1F6-94DE9BFC5702}" type="datetimeFigureOut">
              <a:rPr lang="en-US">
                <a:cs typeface="Arial" pitchFamily="34" charset="0"/>
              </a:rPr>
              <a:pPr>
                <a:defRPr/>
              </a:pPr>
              <a:t>9/14/2020</a:t>
            </a:fld>
            <a:endParaRPr lang="en-US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5"/>
            <a:ext cx="21336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131AC78-F6D3-4C47-8A1E-0E96136D8BD2}" type="slidenum">
              <a:rPr lang="en-US" altLang="ru-RU" smtClean="0"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ru-RU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21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20902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object 2">
            <a:extLst/>
          </p:cNvPr>
          <p:cNvSpPr txBox="1">
            <a:spLocks/>
          </p:cNvSpPr>
          <p:nvPr/>
        </p:nvSpPr>
        <p:spPr>
          <a:xfrm>
            <a:off x="3131840" y="0"/>
            <a:ext cx="4551881" cy="1262319"/>
          </a:xfrm>
          <a:prstGeom prst="rect">
            <a:avLst/>
          </a:prstGeom>
        </p:spPr>
        <p:txBody>
          <a:bodyPr wrap="square" lIns="0" tIns="30911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defTabSz="1935419">
              <a:spcBef>
                <a:spcPts val="241"/>
              </a:spcBef>
              <a:defRPr/>
            </a:pPr>
            <a:r>
              <a:rPr lang="uz-Cyrl-UZ" sz="8000" kern="0" spc="21" dirty="0" smtClean="0">
                <a:solidFill>
                  <a:sysClr val="window" lastClr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Kimyo</a:t>
            </a:r>
            <a:endParaRPr lang="uz-Cyrl-UZ" sz="8000" kern="0" spc="21" dirty="0">
              <a:solidFill>
                <a:sysClr val="window" lastClr="FFFF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1" y="3651871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95537" y="1643191"/>
            <a:ext cx="8591623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81" lvl="0" algn="ctr" defTabSz="1935419">
              <a:spcBef>
                <a:spcPts val="241"/>
              </a:spcBef>
              <a:defRPr/>
            </a:pP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Mavzu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:</a:t>
            </a:r>
            <a:r>
              <a:rPr lang="uz-Cyrl-UZ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br>
              <a:rPr lang="uz-Cyrl-UZ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</a:b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Kuchli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va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kuchsiz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elektrolitlar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.</a:t>
            </a:r>
            <a:r>
              <a:rPr lang="uz-Cyrl-UZ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Elektrolitlarning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dissotsiyalanish</a:t>
            </a:r>
            <a:r>
              <a:rPr lang="en-US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 </a:t>
            </a:r>
            <a:r>
              <a:rPr lang="en-US" sz="4400" b="1" dirty="0" err="1" smtClean="0">
                <a:solidFill>
                  <a:srgbClr val="0070C0"/>
                </a:solidFill>
                <a:latin typeface="Times New Roman"/>
                <a:ea typeface="Times New Roman"/>
              </a:rPr>
              <a:t>darajasi</a:t>
            </a:r>
            <a:r>
              <a:rPr lang="uz-Cyrl-UZ" sz="4400" b="1" dirty="0" smtClean="0">
                <a:solidFill>
                  <a:srgbClr val="0070C0"/>
                </a:solidFill>
                <a:latin typeface="Times New Roman"/>
                <a:ea typeface="Times New Roman"/>
              </a:rPr>
              <a:t>.</a:t>
            </a:r>
            <a:endParaRPr lang="uz-Cyrl-UZ" sz="4000" b="1" kern="0" spc="2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6296" y="411510"/>
            <a:ext cx="1132114" cy="727011"/>
          </a:xfrm>
          <a:prstGeom prst="rect">
            <a:avLst/>
          </a:prstGeom>
        </p:spPr>
      </p:pic>
      <p:sp>
        <p:nvSpPr>
          <p:cNvPr id="9" name="object 14">
            <a:extLst/>
          </p:cNvPr>
          <p:cNvSpPr/>
          <p:nvPr/>
        </p:nvSpPr>
        <p:spPr>
          <a:xfrm flipH="1">
            <a:off x="882256" y="483519"/>
            <a:ext cx="449384" cy="504056"/>
          </a:xfrm>
          <a:custGeom>
            <a:avLst/>
            <a:gdLst/>
            <a:ahLst/>
            <a:cxnLst/>
            <a:rect l="l" t="t" r="r" b="b"/>
            <a:pathLst>
              <a:path w="224154" h="285115">
                <a:moveTo>
                  <a:pt x="143981" y="0"/>
                </a:moveTo>
                <a:lnTo>
                  <a:pt x="74177" y="0"/>
                </a:lnTo>
                <a:lnTo>
                  <a:pt x="69411" y="1973"/>
                </a:lnTo>
                <a:lnTo>
                  <a:pt x="62240" y="9147"/>
                </a:lnTo>
                <a:lnTo>
                  <a:pt x="60267" y="13910"/>
                </a:lnTo>
                <a:lnTo>
                  <a:pt x="60267" y="24055"/>
                </a:lnTo>
                <a:lnTo>
                  <a:pt x="62240" y="28821"/>
                </a:lnTo>
                <a:lnTo>
                  <a:pt x="68406" y="34988"/>
                </a:lnTo>
                <a:lnTo>
                  <a:pt x="71607" y="36720"/>
                </a:lnTo>
                <a:lnTo>
                  <a:pt x="75085" y="37494"/>
                </a:lnTo>
                <a:lnTo>
                  <a:pt x="75048" y="67359"/>
                </a:lnTo>
                <a:lnTo>
                  <a:pt x="44385" y="83762"/>
                </a:lnTo>
                <a:lnTo>
                  <a:pt x="20689" y="108191"/>
                </a:lnTo>
                <a:lnTo>
                  <a:pt x="5413" y="138604"/>
                </a:lnTo>
                <a:lnTo>
                  <a:pt x="0" y="172968"/>
                </a:lnTo>
                <a:lnTo>
                  <a:pt x="8792" y="216446"/>
                </a:lnTo>
                <a:lnTo>
                  <a:pt x="32765" y="251986"/>
                </a:lnTo>
                <a:lnTo>
                  <a:pt x="68303" y="275966"/>
                </a:lnTo>
                <a:lnTo>
                  <a:pt x="111791" y="284764"/>
                </a:lnTo>
                <a:lnTo>
                  <a:pt x="112158" y="284764"/>
                </a:lnTo>
                <a:lnTo>
                  <a:pt x="155489" y="275855"/>
                </a:lnTo>
                <a:lnTo>
                  <a:pt x="161012" y="272110"/>
                </a:lnTo>
                <a:lnTo>
                  <a:pt x="112115" y="272110"/>
                </a:lnTo>
                <a:lnTo>
                  <a:pt x="73492" y="264406"/>
                </a:lnTo>
                <a:lnTo>
                  <a:pt x="41867" y="243186"/>
                </a:lnTo>
                <a:lnTo>
                  <a:pt x="20502" y="211642"/>
                </a:lnTo>
                <a:lnTo>
                  <a:pt x="12657" y="172966"/>
                </a:lnTo>
                <a:lnTo>
                  <a:pt x="17458" y="142490"/>
                </a:lnTo>
                <a:lnTo>
                  <a:pt x="31006" y="115519"/>
                </a:lnTo>
                <a:lnTo>
                  <a:pt x="52017" y="93857"/>
                </a:lnTo>
                <a:lnTo>
                  <a:pt x="79210" y="79311"/>
                </a:lnTo>
                <a:lnTo>
                  <a:pt x="84316" y="77537"/>
                </a:lnTo>
                <a:lnTo>
                  <a:pt x="87746" y="72731"/>
                </a:lnTo>
                <a:lnTo>
                  <a:pt x="87746" y="37969"/>
                </a:lnTo>
                <a:lnTo>
                  <a:pt x="102628" y="37959"/>
                </a:lnTo>
                <a:lnTo>
                  <a:pt x="105457" y="35133"/>
                </a:lnTo>
                <a:lnTo>
                  <a:pt x="105422" y="28112"/>
                </a:lnTo>
                <a:lnTo>
                  <a:pt x="102631" y="25312"/>
                </a:lnTo>
                <a:lnTo>
                  <a:pt x="75765" y="25300"/>
                </a:lnTo>
                <a:lnTo>
                  <a:pt x="72931" y="22467"/>
                </a:lnTo>
                <a:lnTo>
                  <a:pt x="72931" y="15501"/>
                </a:lnTo>
                <a:lnTo>
                  <a:pt x="75765" y="12665"/>
                </a:lnTo>
                <a:lnTo>
                  <a:pt x="162007" y="12658"/>
                </a:lnTo>
                <a:lnTo>
                  <a:pt x="161781" y="11563"/>
                </a:lnTo>
                <a:lnTo>
                  <a:pt x="157609" y="5533"/>
                </a:lnTo>
                <a:lnTo>
                  <a:pt x="151457" y="1481"/>
                </a:lnTo>
                <a:lnTo>
                  <a:pt x="143981" y="0"/>
                </a:lnTo>
                <a:close/>
              </a:path>
              <a:path w="224154" h="285115">
                <a:moveTo>
                  <a:pt x="162007" y="12658"/>
                </a:moveTo>
                <a:lnTo>
                  <a:pt x="147427" y="12658"/>
                </a:lnTo>
                <a:lnTo>
                  <a:pt x="150659" y="15314"/>
                </a:lnTo>
                <a:lnTo>
                  <a:pt x="150655" y="22467"/>
                </a:lnTo>
                <a:lnTo>
                  <a:pt x="147816" y="25300"/>
                </a:lnTo>
                <a:lnTo>
                  <a:pt x="144334" y="25312"/>
                </a:lnTo>
                <a:lnTo>
                  <a:pt x="120974" y="25312"/>
                </a:lnTo>
                <a:lnTo>
                  <a:pt x="118170" y="28112"/>
                </a:lnTo>
                <a:lnTo>
                  <a:pt x="118127" y="35133"/>
                </a:lnTo>
                <a:lnTo>
                  <a:pt x="120974" y="37969"/>
                </a:lnTo>
                <a:lnTo>
                  <a:pt x="135834" y="37969"/>
                </a:lnTo>
                <a:lnTo>
                  <a:pt x="135837" y="72731"/>
                </a:lnTo>
                <a:lnTo>
                  <a:pt x="139272" y="77537"/>
                </a:lnTo>
                <a:lnTo>
                  <a:pt x="144384" y="79319"/>
                </a:lnTo>
                <a:lnTo>
                  <a:pt x="171573" y="93864"/>
                </a:lnTo>
                <a:lnTo>
                  <a:pt x="192581" y="115525"/>
                </a:lnTo>
                <a:lnTo>
                  <a:pt x="206127" y="142494"/>
                </a:lnTo>
                <a:lnTo>
                  <a:pt x="210927" y="172968"/>
                </a:lnTo>
                <a:lnTo>
                  <a:pt x="203151" y="211424"/>
                </a:lnTo>
                <a:lnTo>
                  <a:pt x="181954" y="242909"/>
                </a:lnTo>
                <a:lnTo>
                  <a:pt x="150541" y="264209"/>
                </a:lnTo>
                <a:lnTo>
                  <a:pt x="112115" y="272110"/>
                </a:lnTo>
                <a:lnTo>
                  <a:pt x="161012" y="272110"/>
                </a:lnTo>
                <a:lnTo>
                  <a:pt x="190912" y="251836"/>
                </a:lnTo>
                <a:lnTo>
                  <a:pt x="214815" y="216333"/>
                </a:lnTo>
                <a:lnTo>
                  <a:pt x="223585" y="172966"/>
                </a:lnTo>
                <a:lnTo>
                  <a:pt x="218169" y="138601"/>
                </a:lnTo>
                <a:lnTo>
                  <a:pt x="202887" y="108188"/>
                </a:lnTo>
                <a:lnTo>
                  <a:pt x="179183" y="83761"/>
                </a:lnTo>
                <a:lnTo>
                  <a:pt x="148511" y="67359"/>
                </a:lnTo>
                <a:lnTo>
                  <a:pt x="148510" y="37494"/>
                </a:lnTo>
                <a:lnTo>
                  <a:pt x="156934" y="35618"/>
                </a:lnTo>
                <a:lnTo>
                  <a:pt x="163280" y="28155"/>
                </a:lnTo>
                <a:lnTo>
                  <a:pt x="163317" y="18982"/>
                </a:lnTo>
                <a:lnTo>
                  <a:pt x="162007" y="12658"/>
                </a:lnTo>
                <a:close/>
              </a:path>
              <a:path w="224154" h="285115">
                <a:moveTo>
                  <a:pt x="99154" y="37969"/>
                </a:moveTo>
                <a:lnTo>
                  <a:pt x="99017" y="37969"/>
                </a:lnTo>
                <a:lnTo>
                  <a:pt x="99154" y="37969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ject 15">
            <a:extLst/>
          </p:cNvPr>
          <p:cNvSpPr/>
          <p:nvPr/>
        </p:nvSpPr>
        <p:spPr>
          <a:xfrm>
            <a:off x="971600" y="771550"/>
            <a:ext cx="273844" cy="167903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object 12">
            <a:extLst/>
          </p:cNvPr>
          <p:cNvSpPr/>
          <p:nvPr/>
        </p:nvSpPr>
        <p:spPr>
          <a:xfrm>
            <a:off x="1331640" y="483518"/>
            <a:ext cx="339329" cy="451247"/>
          </a:xfrm>
          <a:custGeom>
            <a:avLst/>
            <a:gdLst/>
            <a:ahLst/>
            <a:cxnLst/>
            <a:rect l="l" t="t" r="r" b="b"/>
            <a:pathLst>
              <a:path w="213359" h="284480">
                <a:moveTo>
                  <a:pt x="138573" y="0"/>
                </a:moveTo>
                <a:lnTo>
                  <a:pt x="73845" y="0"/>
                </a:lnTo>
                <a:lnTo>
                  <a:pt x="66311" y="1380"/>
                </a:lnTo>
                <a:lnTo>
                  <a:pt x="60292" y="5191"/>
                </a:lnTo>
                <a:lnTo>
                  <a:pt x="56302" y="10942"/>
                </a:lnTo>
                <a:lnTo>
                  <a:pt x="55041" y="17230"/>
                </a:lnTo>
                <a:lnTo>
                  <a:pt x="54958" y="27298"/>
                </a:lnTo>
                <a:lnTo>
                  <a:pt x="61212" y="34757"/>
                </a:lnTo>
                <a:lnTo>
                  <a:pt x="69683" y="36658"/>
                </a:lnTo>
                <a:lnTo>
                  <a:pt x="69683" y="80002"/>
                </a:lnTo>
                <a:lnTo>
                  <a:pt x="6603" y="211507"/>
                </a:lnTo>
                <a:lnTo>
                  <a:pt x="0" y="236544"/>
                </a:lnTo>
                <a:lnTo>
                  <a:pt x="6546" y="260064"/>
                </a:lnTo>
                <a:lnTo>
                  <a:pt x="23619" y="277514"/>
                </a:lnTo>
                <a:lnTo>
                  <a:pt x="48583" y="284342"/>
                </a:lnTo>
                <a:lnTo>
                  <a:pt x="164190" y="284342"/>
                </a:lnTo>
                <a:lnTo>
                  <a:pt x="189161" y="277510"/>
                </a:lnTo>
                <a:lnTo>
                  <a:pt x="194858" y="271688"/>
                </a:lnTo>
                <a:lnTo>
                  <a:pt x="48583" y="271688"/>
                </a:lnTo>
                <a:lnTo>
                  <a:pt x="30127" y="266638"/>
                </a:lnTo>
                <a:lnTo>
                  <a:pt x="17508" y="253735"/>
                </a:lnTo>
                <a:lnTo>
                  <a:pt x="12672" y="236350"/>
                </a:lnTo>
                <a:lnTo>
                  <a:pt x="17554" y="217850"/>
                </a:lnTo>
                <a:lnTo>
                  <a:pt x="75807" y="117302"/>
                </a:lnTo>
                <a:lnTo>
                  <a:pt x="78923" y="108660"/>
                </a:lnTo>
                <a:lnTo>
                  <a:pt x="80936" y="97586"/>
                </a:lnTo>
                <a:lnTo>
                  <a:pt x="82017" y="87044"/>
                </a:lnTo>
                <a:lnTo>
                  <a:pt x="82340" y="80002"/>
                </a:lnTo>
                <a:lnTo>
                  <a:pt x="82340" y="37127"/>
                </a:lnTo>
                <a:lnTo>
                  <a:pt x="102619" y="37127"/>
                </a:lnTo>
                <a:lnTo>
                  <a:pt x="105456" y="34293"/>
                </a:lnTo>
                <a:lnTo>
                  <a:pt x="105337" y="27179"/>
                </a:lnTo>
                <a:lnTo>
                  <a:pt x="102623" y="24469"/>
                </a:lnTo>
                <a:lnTo>
                  <a:pt x="70352" y="24469"/>
                </a:lnTo>
                <a:lnTo>
                  <a:pt x="67515" y="21631"/>
                </a:lnTo>
                <a:lnTo>
                  <a:pt x="67515" y="14375"/>
                </a:lnTo>
                <a:lnTo>
                  <a:pt x="70795" y="12658"/>
                </a:lnTo>
                <a:lnTo>
                  <a:pt x="156737" y="12658"/>
                </a:lnTo>
                <a:lnTo>
                  <a:pt x="156164" y="10394"/>
                </a:lnTo>
                <a:lnTo>
                  <a:pt x="152018" y="4932"/>
                </a:lnTo>
                <a:lnTo>
                  <a:pt x="145979" y="1311"/>
                </a:lnTo>
                <a:lnTo>
                  <a:pt x="138573" y="0"/>
                </a:lnTo>
                <a:close/>
              </a:path>
              <a:path w="213359" h="284480">
                <a:moveTo>
                  <a:pt x="156737" y="12658"/>
                </a:moveTo>
                <a:lnTo>
                  <a:pt x="141675" y="12658"/>
                </a:lnTo>
                <a:lnTo>
                  <a:pt x="145084" y="14273"/>
                </a:lnTo>
                <a:lnTo>
                  <a:pt x="145223" y="17230"/>
                </a:lnTo>
                <a:lnTo>
                  <a:pt x="145260" y="21631"/>
                </a:lnTo>
                <a:lnTo>
                  <a:pt x="142421" y="24469"/>
                </a:lnTo>
                <a:lnTo>
                  <a:pt x="120911" y="24469"/>
                </a:lnTo>
                <a:lnTo>
                  <a:pt x="118197" y="27179"/>
                </a:lnTo>
                <a:lnTo>
                  <a:pt x="118077" y="34293"/>
                </a:lnTo>
                <a:lnTo>
                  <a:pt x="120911" y="37127"/>
                </a:lnTo>
                <a:lnTo>
                  <a:pt x="130432" y="37127"/>
                </a:lnTo>
                <a:lnTo>
                  <a:pt x="130432" y="80002"/>
                </a:lnTo>
                <a:lnTo>
                  <a:pt x="195218" y="217850"/>
                </a:lnTo>
                <a:lnTo>
                  <a:pt x="200103" y="236350"/>
                </a:lnTo>
                <a:lnTo>
                  <a:pt x="195264" y="253741"/>
                </a:lnTo>
                <a:lnTo>
                  <a:pt x="182645" y="266640"/>
                </a:lnTo>
                <a:lnTo>
                  <a:pt x="164190" y="271688"/>
                </a:lnTo>
                <a:lnTo>
                  <a:pt x="194858" y="271688"/>
                </a:lnTo>
                <a:lnTo>
                  <a:pt x="206234" y="260054"/>
                </a:lnTo>
                <a:lnTo>
                  <a:pt x="212780" y="236544"/>
                </a:lnTo>
                <a:lnTo>
                  <a:pt x="206170" y="211507"/>
                </a:lnTo>
                <a:lnTo>
                  <a:pt x="147916" y="110956"/>
                </a:lnTo>
                <a:lnTo>
                  <a:pt x="146077" y="105444"/>
                </a:lnTo>
                <a:lnTo>
                  <a:pt x="144537" y="97008"/>
                </a:lnTo>
                <a:lnTo>
                  <a:pt x="143479" y="87808"/>
                </a:lnTo>
                <a:lnTo>
                  <a:pt x="143086" y="80002"/>
                </a:lnTo>
                <a:lnTo>
                  <a:pt x="143086" y="36658"/>
                </a:lnTo>
                <a:lnTo>
                  <a:pt x="151561" y="34757"/>
                </a:lnTo>
                <a:lnTo>
                  <a:pt x="157815" y="27298"/>
                </a:lnTo>
                <a:lnTo>
                  <a:pt x="157893" y="17230"/>
                </a:lnTo>
                <a:lnTo>
                  <a:pt x="156737" y="12658"/>
                </a:lnTo>
                <a:close/>
              </a:path>
            </a:pathLst>
          </a:custGeom>
          <a:solidFill>
            <a:srgbClr val="00AEEF"/>
          </a:solid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object 11">
            <a:extLst/>
          </p:cNvPr>
          <p:cNvSpPr/>
          <p:nvPr/>
        </p:nvSpPr>
        <p:spPr>
          <a:xfrm>
            <a:off x="1259632" y="339502"/>
            <a:ext cx="180975" cy="372666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lIns="0" tIns="0" rIns="0" bIns="0"/>
          <a:lstStyle/>
          <a:p>
            <a:pPr defTabSz="1935419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3810">
              <a:solidFill>
                <a:prstClr val="black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37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18455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</a:t>
            </a:r>
            <a:endParaRPr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795886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907704" y="1620445"/>
            <a:ext cx="495029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>
                <a:solidFill>
                  <a:srgbClr val="111111"/>
                </a:solidFill>
                <a:latin typeface="Arial"/>
              </a:rPr>
              <a:t>Н</a:t>
            </a:r>
            <a:r>
              <a:rPr lang="ru-RU" sz="3200" b="1" baseline="-25000" dirty="0">
                <a:solidFill>
                  <a:srgbClr val="111111"/>
                </a:solidFill>
                <a:latin typeface="Arial"/>
              </a:rPr>
              <a:t>3</a:t>
            </a:r>
            <a:r>
              <a:rPr lang="ru-RU" sz="3200" b="1" dirty="0">
                <a:solidFill>
                  <a:srgbClr val="111111"/>
                </a:solidFill>
                <a:latin typeface="Arial"/>
              </a:rPr>
              <a:t>РО</a:t>
            </a:r>
            <a:r>
              <a:rPr lang="ru-RU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ru-RU" sz="3200" b="1" dirty="0">
                <a:solidFill>
                  <a:srgbClr val="111111"/>
                </a:solidFill>
                <a:latin typeface="Arial"/>
              </a:rPr>
              <a:t> ⇄ </a:t>
            </a:r>
            <a:endParaRPr lang="en-US" sz="3200" b="1" dirty="0" smtClean="0">
              <a:solidFill>
                <a:srgbClr val="111111"/>
              </a:solidFill>
              <a:latin typeface="Arial"/>
            </a:endParaRPr>
          </a:p>
          <a:p>
            <a:pPr lvl="0"/>
            <a:r>
              <a:rPr lang="ru-RU" sz="3200" b="1" dirty="0" smtClean="0">
                <a:solidFill>
                  <a:srgbClr val="111111"/>
                </a:solidFill>
                <a:latin typeface="Arial"/>
              </a:rPr>
              <a:t>Н</a:t>
            </a:r>
            <a:r>
              <a:rPr lang="ru-RU" sz="3200" b="1" baseline="-25000" dirty="0" smtClean="0">
                <a:solidFill>
                  <a:srgbClr val="111111"/>
                </a:solidFill>
                <a:latin typeface="Arial"/>
              </a:rPr>
              <a:t>2</a:t>
            </a:r>
            <a:r>
              <a:rPr lang="ru-RU" sz="3200" b="1" dirty="0" smtClean="0">
                <a:solidFill>
                  <a:srgbClr val="111111"/>
                </a:solidFill>
                <a:latin typeface="Arial"/>
              </a:rPr>
              <a:t>РО</a:t>
            </a:r>
            <a:r>
              <a:rPr lang="ru-RU" sz="3200" b="1" baseline="-25000" dirty="0" smtClean="0">
                <a:solidFill>
                  <a:srgbClr val="111111"/>
                </a:solidFill>
                <a:latin typeface="Arial"/>
              </a:rPr>
              <a:t>4</a:t>
            </a:r>
            <a:r>
              <a:rPr lang="ru-RU" sz="3200" b="1" dirty="0">
                <a:solidFill>
                  <a:srgbClr val="111111"/>
                </a:solidFill>
                <a:latin typeface="Arial"/>
              </a:rPr>
              <a:t> </a:t>
            </a:r>
            <a:r>
              <a:rPr lang="ru-RU" sz="3200" b="1" dirty="0" smtClean="0">
                <a:solidFill>
                  <a:srgbClr val="111111"/>
                </a:solidFill>
                <a:latin typeface="Arial"/>
              </a:rPr>
              <a:t>⇄</a:t>
            </a:r>
            <a:r>
              <a:rPr lang="ru-RU" sz="3200" b="1" dirty="0">
                <a:solidFill>
                  <a:prstClr val="black"/>
                </a:solidFill>
              </a:rPr>
              <a:t/>
            </a:r>
            <a:br>
              <a:rPr lang="ru-RU" sz="3200" b="1" dirty="0">
                <a:solidFill>
                  <a:prstClr val="black"/>
                </a:solidFill>
              </a:rPr>
            </a:br>
            <a:r>
              <a:rPr lang="ru-RU" sz="3200" b="1" dirty="0">
                <a:solidFill>
                  <a:srgbClr val="111111"/>
                </a:solidFill>
                <a:latin typeface="Arial"/>
              </a:rPr>
              <a:t>Н</a:t>
            </a:r>
            <a:r>
              <a:rPr lang="ru-RU" sz="3200" b="1" baseline="-25000" dirty="0">
                <a:solidFill>
                  <a:srgbClr val="111111"/>
                </a:solidFill>
                <a:latin typeface="Arial"/>
              </a:rPr>
              <a:t>2</a:t>
            </a:r>
            <a:r>
              <a:rPr lang="ru-RU" sz="3200" b="1" dirty="0">
                <a:solidFill>
                  <a:srgbClr val="111111"/>
                </a:solidFill>
                <a:latin typeface="Arial"/>
              </a:rPr>
              <a:t>РО</a:t>
            </a:r>
            <a:r>
              <a:rPr lang="ru-RU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ru-RU" sz="3200" b="1" dirty="0">
                <a:solidFill>
                  <a:srgbClr val="111111"/>
                </a:solidFill>
                <a:latin typeface="Arial"/>
              </a:rPr>
              <a:t> ⇄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07705" y="3029927"/>
            <a:ext cx="577182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b="1" dirty="0">
                <a:solidFill>
                  <a:srgbClr val="111111"/>
                </a:solidFill>
                <a:latin typeface="Arial"/>
              </a:rPr>
              <a:t>KOH </a:t>
            </a:r>
            <a:r>
              <a:rPr lang="en-US" sz="3200" b="1" dirty="0" smtClean="0">
                <a:solidFill>
                  <a:srgbClr val="111111"/>
                </a:solidFill>
                <a:latin typeface="Arial"/>
              </a:rPr>
              <a:t>⇄</a:t>
            </a:r>
            <a:endParaRPr lang="ru-RU" sz="3200" b="1" dirty="0">
              <a:solidFill>
                <a:srgbClr val="111111"/>
              </a:solidFill>
              <a:latin typeface="Arial"/>
            </a:endParaRPr>
          </a:p>
          <a:p>
            <a:pPr lvl="0"/>
            <a:r>
              <a:rPr lang="en-US" sz="3200" b="1" dirty="0">
                <a:solidFill>
                  <a:srgbClr val="111111"/>
                </a:solidFill>
                <a:latin typeface="Arial"/>
              </a:rPr>
              <a:t>NH</a:t>
            </a:r>
            <a:r>
              <a:rPr lang="en-US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en-US" sz="3200" b="1" dirty="0">
                <a:solidFill>
                  <a:srgbClr val="111111"/>
                </a:solidFill>
                <a:latin typeface="Arial"/>
              </a:rPr>
              <a:t>OH ⇄ </a:t>
            </a:r>
            <a:endParaRPr lang="ru-RU" sz="3200" b="1" dirty="0">
              <a:solidFill>
                <a:srgbClr val="111111"/>
              </a:solidFill>
              <a:latin typeface="Arial"/>
            </a:endParaRPr>
          </a:p>
          <a:p>
            <a:pPr lvl="0"/>
            <a:r>
              <a:rPr lang="pl-PL" sz="3200" b="1" dirty="0">
                <a:solidFill>
                  <a:srgbClr val="111111"/>
                </a:solidFill>
                <a:latin typeface="Arial"/>
              </a:rPr>
              <a:t>(NH</a:t>
            </a:r>
            <a:r>
              <a:rPr lang="pl-PL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pl-PL" sz="3200" b="1" dirty="0">
                <a:solidFill>
                  <a:srgbClr val="111111"/>
                </a:solidFill>
                <a:latin typeface="Arial"/>
              </a:rPr>
              <a:t>)</a:t>
            </a:r>
            <a:r>
              <a:rPr lang="pl-PL" sz="3200" b="1" baseline="-25000" dirty="0">
                <a:solidFill>
                  <a:srgbClr val="111111"/>
                </a:solidFill>
                <a:latin typeface="Arial"/>
              </a:rPr>
              <a:t>2</a:t>
            </a:r>
            <a:r>
              <a:rPr lang="pl-PL" sz="3200" b="1" dirty="0">
                <a:solidFill>
                  <a:srgbClr val="111111"/>
                </a:solidFill>
                <a:latin typeface="Arial"/>
              </a:rPr>
              <a:t>SO</a:t>
            </a:r>
            <a:r>
              <a:rPr lang="pl-PL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pl-PL" sz="3200" b="1" dirty="0">
                <a:solidFill>
                  <a:srgbClr val="111111"/>
                </a:solidFill>
                <a:latin typeface="Arial"/>
              </a:rPr>
              <a:t> </a:t>
            </a:r>
            <a:r>
              <a:rPr lang="pl-PL" sz="3200" b="1" dirty="0" smtClean="0">
                <a:solidFill>
                  <a:srgbClr val="111111"/>
                </a:solidFill>
                <a:latin typeface="Arial"/>
              </a:rPr>
              <a:t>⇄ </a:t>
            </a:r>
            <a:endParaRPr lang="ru-RU" sz="3200" b="1" dirty="0">
              <a:solidFill>
                <a:srgbClr val="111111"/>
              </a:solidFill>
              <a:latin typeface="Arial"/>
            </a:endParaRPr>
          </a:p>
          <a:p>
            <a:pPr lvl="0"/>
            <a:r>
              <a:rPr lang="pl-PL" sz="3200" b="1" dirty="0">
                <a:solidFill>
                  <a:srgbClr val="111111"/>
                </a:solidFill>
                <a:latin typeface="Arial"/>
              </a:rPr>
              <a:t>Na</a:t>
            </a:r>
            <a:r>
              <a:rPr lang="pl-PL" sz="3200" b="1" baseline="-25000" dirty="0">
                <a:solidFill>
                  <a:srgbClr val="111111"/>
                </a:solidFill>
                <a:latin typeface="Arial"/>
              </a:rPr>
              <a:t>3</a:t>
            </a:r>
            <a:r>
              <a:rPr lang="pl-PL" sz="3200" b="1" dirty="0">
                <a:solidFill>
                  <a:srgbClr val="111111"/>
                </a:solidFill>
                <a:latin typeface="Arial"/>
              </a:rPr>
              <a:t>PO</a:t>
            </a:r>
            <a:r>
              <a:rPr lang="pl-PL" sz="3200" b="1" baseline="-25000" dirty="0">
                <a:solidFill>
                  <a:srgbClr val="111111"/>
                </a:solidFill>
                <a:latin typeface="Arial"/>
              </a:rPr>
              <a:t>4</a:t>
            </a:r>
            <a:r>
              <a:rPr lang="pl-PL" sz="3200" b="1" dirty="0">
                <a:solidFill>
                  <a:srgbClr val="111111"/>
                </a:solidFill>
                <a:latin typeface="Arial"/>
              </a:rPr>
              <a:t> ⇄ </a:t>
            </a:r>
            <a:endParaRPr lang="ru-RU" sz="3200" b="1" dirty="0">
              <a:solidFill>
                <a:prstClr val="black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53415" y="339502"/>
            <a:ext cx="344677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8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-1116" y="2385"/>
            <a:ext cx="9130904" cy="11292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939902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83568" y="1620445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 b="1" dirty="0">
                <a:solidFill>
                  <a:srgbClr val="000000"/>
                </a:solidFill>
                <a:latin typeface="OpenSans"/>
              </a:rPr>
              <a:t>1) H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3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⇆ H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+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+ H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2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-</a:t>
            </a:r>
            <a:endParaRPr lang="pt-BR" sz="3600" dirty="0">
              <a:solidFill>
                <a:srgbClr val="000000"/>
              </a:solidFill>
              <a:latin typeface="OpenSans"/>
            </a:endParaRPr>
          </a:p>
          <a:p>
            <a:r>
              <a:rPr lang="pt-BR" sz="3600" b="1" dirty="0">
                <a:solidFill>
                  <a:srgbClr val="000000"/>
                </a:solidFill>
                <a:latin typeface="OpenSans"/>
              </a:rPr>
              <a:t>2) H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2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-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⇆ H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+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+ HPO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2-</a:t>
            </a:r>
            <a:endParaRPr lang="pt-BR" sz="3600" dirty="0">
              <a:solidFill>
                <a:srgbClr val="000000"/>
              </a:solidFill>
              <a:latin typeface="OpenSans"/>
            </a:endParaRPr>
          </a:p>
          <a:p>
            <a:r>
              <a:rPr lang="pt-BR" sz="3600" b="1" dirty="0">
                <a:solidFill>
                  <a:srgbClr val="000000"/>
                </a:solidFill>
                <a:latin typeface="OpenSans"/>
              </a:rPr>
              <a:t>3) HPO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2-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⇆ H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+</a:t>
            </a:r>
            <a:r>
              <a:rPr lang="pt-BR" sz="3600" b="1" dirty="0">
                <a:solidFill>
                  <a:srgbClr val="000000"/>
                </a:solidFill>
                <a:latin typeface="OpenSans"/>
              </a:rPr>
              <a:t> + PO</a:t>
            </a:r>
            <a:r>
              <a:rPr lang="pt-BR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pt-BR" sz="3600" b="1" baseline="30000" dirty="0">
                <a:solidFill>
                  <a:srgbClr val="000000"/>
                </a:solidFill>
                <a:latin typeface="OpenSans"/>
              </a:rPr>
              <a:t>3-</a:t>
            </a:r>
            <a:endParaRPr lang="pt-BR" sz="3600" b="0" i="0" dirty="0">
              <a:solidFill>
                <a:srgbClr val="000000"/>
              </a:solidFill>
              <a:effectLst/>
              <a:latin typeface="OpenSan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3193688"/>
            <a:ext cx="79208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4)</a:t>
            </a:r>
            <a:r>
              <a:rPr lang="en-US" sz="3600" b="1" dirty="0" err="1" smtClean="0">
                <a:solidFill>
                  <a:srgbClr val="000000"/>
                </a:solidFill>
                <a:latin typeface="OpenSans"/>
              </a:rPr>
              <a:t>NaCl</a:t>
            </a:r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 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= Na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+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 + Cl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-</a:t>
            </a:r>
            <a:endParaRPr lang="en-US" sz="3600" dirty="0">
              <a:solidFill>
                <a:srgbClr val="000000"/>
              </a:solidFill>
              <a:latin typeface="OpenSans"/>
            </a:endParaRPr>
          </a:p>
          <a:p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5)NH</a:t>
            </a:r>
            <a:r>
              <a:rPr lang="en-US" sz="3600" b="1" baseline="-25000" dirty="0" smtClean="0">
                <a:solidFill>
                  <a:srgbClr val="000000"/>
                </a:solidFill>
                <a:latin typeface="OpenSans"/>
              </a:rPr>
              <a:t>4</a:t>
            </a:r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NO</a:t>
            </a:r>
            <a:r>
              <a:rPr lang="en-US" sz="3600" b="1" baseline="-25000" dirty="0" smtClean="0">
                <a:solidFill>
                  <a:srgbClr val="000000"/>
                </a:solidFill>
                <a:latin typeface="OpenSans"/>
              </a:rPr>
              <a:t>3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 = NH</a:t>
            </a:r>
            <a:r>
              <a:rPr lang="en-US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+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 + NO</a:t>
            </a:r>
            <a:r>
              <a:rPr lang="en-US" sz="3600" b="1" baseline="-25000" dirty="0">
                <a:solidFill>
                  <a:srgbClr val="000000"/>
                </a:solidFill>
                <a:latin typeface="OpenSans"/>
              </a:rPr>
              <a:t>3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-</a:t>
            </a:r>
            <a:endParaRPr lang="en-US" sz="3600" dirty="0">
              <a:solidFill>
                <a:srgbClr val="000000"/>
              </a:solidFill>
              <a:latin typeface="OpenSans"/>
            </a:endParaRPr>
          </a:p>
          <a:p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6)Al</a:t>
            </a:r>
            <a:r>
              <a:rPr lang="en-US" sz="3600" b="1" baseline="-25000" dirty="0" smtClean="0">
                <a:solidFill>
                  <a:srgbClr val="000000"/>
                </a:solidFill>
                <a:latin typeface="OpenSans"/>
              </a:rPr>
              <a:t>2</a:t>
            </a:r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(SO</a:t>
            </a:r>
            <a:r>
              <a:rPr lang="en-US" sz="3600" b="1" baseline="-25000" dirty="0" smtClean="0">
                <a:solidFill>
                  <a:srgbClr val="000000"/>
                </a:solidFill>
                <a:latin typeface="OpenSans"/>
              </a:rPr>
              <a:t>4</a:t>
            </a:r>
            <a:r>
              <a:rPr lang="en-US" sz="3600" b="1" dirty="0" smtClean="0">
                <a:solidFill>
                  <a:srgbClr val="000000"/>
                </a:solidFill>
                <a:latin typeface="OpenSans"/>
              </a:rPr>
              <a:t>)</a:t>
            </a:r>
            <a:r>
              <a:rPr lang="en-US" sz="3600" b="1" baseline="-25000" dirty="0" smtClean="0">
                <a:solidFill>
                  <a:srgbClr val="000000"/>
                </a:solidFill>
                <a:latin typeface="OpenSans"/>
              </a:rPr>
              <a:t>3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 = 2Al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3+</a:t>
            </a:r>
            <a:r>
              <a:rPr lang="en-US" sz="3600" b="1" dirty="0">
                <a:solidFill>
                  <a:srgbClr val="000000"/>
                </a:solidFill>
                <a:latin typeface="OpenSans"/>
              </a:rPr>
              <a:t> + 3SO</a:t>
            </a:r>
            <a:r>
              <a:rPr lang="en-US" sz="3600" b="1" baseline="-25000" dirty="0">
                <a:solidFill>
                  <a:srgbClr val="000000"/>
                </a:solidFill>
                <a:latin typeface="OpenSans"/>
              </a:rPr>
              <a:t>4</a:t>
            </a:r>
            <a:r>
              <a:rPr lang="en-US" sz="3600" b="1" baseline="30000" dirty="0">
                <a:solidFill>
                  <a:srgbClr val="000000"/>
                </a:solidFill>
                <a:latin typeface="OpenSans"/>
              </a:rPr>
              <a:t>2-</a:t>
            </a:r>
            <a:endParaRPr lang="en-US" sz="3600" b="0" i="0" dirty="0">
              <a:solidFill>
                <a:srgbClr val="000000"/>
              </a:solidFill>
              <a:effectLst/>
              <a:latin typeface="Open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79512" y="123478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endParaRPr lang="ru-RU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2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000" dirty="0">
              <a:solidFill>
                <a:prstClr val="black"/>
              </a:solidFill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81065" y="123478"/>
            <a:ext cx="862840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elektrolitlarda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dissotsilanish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b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 = 30% - 100%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). 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elektrolitlarning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dissotsilanish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24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 = 0 – 30 %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gacha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)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elektrolitlar</a:t>
            </a:r>
            <a:r>
              <a:rPr lang="en-US" sz="2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kiradi</a:t>
            </a:r>
            <a:r>
              <a:rPr lang="en-US" sz="2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1066" y="1815666"/>
            <a:ext cx="878342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qatorlarda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kuchsiz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elektrolitlar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keltirilgan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1) CH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COOH, NH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HNO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Na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AlCl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Al (OH)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</a:t>
            </a:r>
            <a:r>
              <a:rPr lang="en-US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NaCl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HF, Zn(OH)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H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NH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H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CaCl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HNO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CuSO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939902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82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76916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/>
            <a:r>
              <a:rPr lang="en-US" sz="44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3597865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683568" y="2050851"/>
            <a:ext cx="816753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arenR"/>
            </a:pP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CH3COOH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NH4OH,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HNO2 </a:t>
            </a:r>
          </a:p>
          <a:p>
            <a:pPr lvl="0"/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4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H2SO3, NH4OH, </a:t>
            </a:r>
            <a:r>
              <a:rPr lang="en-US" sz="44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H2CO3 </a:t>
            </a:r>
            <a:endParaRPr lang="ru-RU" sz="44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2828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9" y="3543859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1131590"/>
            <a:ext cx="91440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ammoniy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gidroksid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kaliy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nitrat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rux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gidroksid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vodorod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sulfat</a:t>
            </a:r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kalsiy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xlorid</a:t>
            </a:r>
            <a:endParaRPr lang="en-US" sz="2800" dirty="0" smtClean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en-US" sz="28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8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litiy</a:t>
            </a:r>
            <a:r>
              <a:rPr lang="en-U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sulfat</a:t>
            </a:r>
            <a:endParaRPr lang="ru-RU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455"/>
            <a:ext cx="9144000" cy="111313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15008" y="195486"/>
            <a:ext cx="89289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4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elektrolitlar</a:t>
            </a:r>
            <a:r>
              <a:rPr lang="en-US" sz="4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qatorini</a:t>
            </a:r>
            <a:r>
              <a:rPr lang="en-US" sz="4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2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ko‘rsating</a:t>
            </a:r>
            <a:endParaRPr lang="ru-RU" sz="4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840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0" y="0"/>
            <a:ext cx="9130904" cy="113159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396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1" y="3705877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1707654"/>
            <a:ext cx="604867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kaliy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nitrat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vodorod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sulfat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kalsiy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xlorid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48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48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litiy</a:t>
            </a:r>
            <a:r>
              <a:rPr lang="en-US" sz="4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sulfat</a:t>
            </a:r>
            <a:endParaRPr lang="ru-RU" sz="4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475656" y="339502"/>
            <a:ext cx="68407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2730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273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Dissotsiatsiyalangan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orasidagi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muvozanat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konstantasi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dissotsiatsiyalanish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konstantasi</a:t>
            </a:r>
            <a:r>
              <a:rPr lang="en-US" sz="28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28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endParaRPr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19622"/>
            <a:ext cx="3966245" cy="9655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11560" y="3507854"/>
            <a:ext cx="8064896" cy="12644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0"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 — </a:t>
            </a:r>
            <a:r>
              <a:rPr lang="ru-RU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dissotsiatsiyalanish</a:t>
            </a:r>
            <a:r>
              <a:rPr lang="ru-RU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konstantasi</a:t>
            </a:r>
            <a:r>
              <a:rPr lang="ru-RU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1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lnSpc>
                <a:spcPts val="275"/>
              </a:lnSpc>
              <a:spcAft>
                <a:spcPts val="0"/>
              </a:spcAft>
            </a:pPr>
            <a:r>
              <a:rPr lang="ru-RU" sz="1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 </a:t>
            </a:r>
            <a:endParaRPr lang="ru-RU" sz="1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317500">
              <a:spcAft>
                <a:spcPts val="0"/>
              </a:spcAft>
            </a:pP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[H</a:t>
            </a:r>
            <a:r>
              <a:rPr lang="en-US" sz="8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+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] — </a:t>
            </a:r>
            <a:r>
              <a:rPr lang="en-US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vodorod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ionlarining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molyar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konsentratsiyasi</a:t>
            </a:r>
            <a:r>
              <a:rPr lang="en-US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1200" dirty="0" smtClean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lnSpc>
                <a:spcPts val="165"/>
              </a:lnSpc>
              <a:spcAft>
                <a:spcPts val="0"/>
              </a:spcAft>
            </a:pPr>
            <a:r>
              <a:rPr lang="en-US" sz="12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 </a:t>
            </a:r>
            <a:endParaRPr lang="ru-RU" sz="12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[CH</a:t>
            </a:r>
            <a:r>
              <a:rPr lang="en-US" sz="2000" baseline="-25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COO</a:t>
            </a:r>
            <a:r>
              <a:rPr lang="en-US" sz="8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–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] —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atsetat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ionlarining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molyar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konsentratsiyasi</a:t>
            </a:r>
            <a:endParaRPr lang="en-US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en-US" sz="14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[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CH</a:t>
            </a:r>
            <a:r>
              <a:rPr lang="en-US" sz="2000" baseline="-25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COOH] —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sirka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molekulalari</a:t>
            </a:r>
            <a:r>
              <a:rPr lang="en-US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konsentratsiya</a:t>
            </a:r>
            <a:r>
              <a:rPr lang="en-US" sz="1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</a:t>
            </a:r>
            <a:r>
              <a:rPr lang="en-US" sz="1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79512" y="2499742"/>
                <a:ext cx="8784976" cy="92333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17500" algn="just">
                  <a:spcAft>
                    <a:spcPts val="0"/>
                  </a:spcAft>
                </a:pP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Muvozanat </a:t>
                </a:r>
                <a:r>
                  <a:rPr lang="en-US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paytidagi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𝑯</m:t>
                        </m:r>
                      </m:e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va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𝑪𝑯𝑪𝑶𝑶</m:t>
                        </m:r>
                      </m:e>
                      <m:sup>
                        <m:r>
                          <a:rPr lang="en-US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800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–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 </a:t>
                </a:r>
                <a:r>
                  <a:rPr lang="en-US" dirty="0" err="1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ionlar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konsentratsiya­larining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ko‘paytmasini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­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sirka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kislota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konsentratsiyasiga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nisbati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sirka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kislotaning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dissotsiatsiyalanish</a:t>
                </a:r>
                <a:r>
                  <a:rPr lang="en-US" dirty="0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dirty="0" err="1" smtClean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konstantasidir</a:t>
                </a:r>
                <a:r>
                  <a:rPr lang="en-US" dirty="0">
                    <a:solidFill>
                      <a:srgbClr val="0070C0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.</a:t>
                </a:r>
                <a:endParaRPr lang="ru-RU" sz="1050" dirty="0">
                  <a:solidFill>
                    <a:srgbClr val="0070C0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2499742"/>
                <a:ext cx="8784976" cy="923330"/>
              </a:xfrm>
              <a:prstGeom prst="rect">
                <a:avLst/>
              </a:prstGeom>
              <a:blipFill>
                <a:blip r:embed="rId3"/>
                <a:stretch>
                  <a:fillRect t="-3289" r="-555" b="-9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867894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2881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0" y="2385"/>
            <a:ext cx="9168264" cy="11292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defRPr/>
            </a:pP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M </a:t>
            </a:r>
            <a:r>
              <a:rPr lang="en-US" sz="24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irka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kislota</a:t>
            </a:r>
            <a:r>
              <a:rPr lang="en-US" sz="24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dissotsiatsiyalanganda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0,001 M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vodorod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ioni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0,001 M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atsetat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ionlariga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dissotsiatsiyalandi</a:t>
            </a:r>
            <a:r>
              <a:rPr lang="en-US" sz="2400" dirty="0">
                <a:solidFill>
                  <a:schemeClr val="bg1"/>
                </a:solidFill>
                <a:latin typeface="Times New Roman"/>
                <a:cs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dissotsiatsiyalanish</a:t>
            </a:r>
            <a:r>
              <a:rPr lang="ru-RU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konstantasi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ni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aniqlang</a:t>
            </a:r>
            <a:r>
              <a:rPr lang="en-US" sz="2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400" b="1" dirty="0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491630"/>
            <a:ext cx="3678213" cy="8954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971600" y="2643758"/>
                <a:ext cx="6727996" cy="121629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70C0"/>
                    </a:solidFill>
                  </a:rPr>
                  <a:t>K=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𝟎𝟎𝟏</m:t>
                        </m:r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𝟎𝟎𝟏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𝟎𝟓</m:t>
                        </m:r>
                      </m:den>
                    </m:f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/>
                      </a:rPr>
                      <m:t>𝟐</m:t>
                    </m:r>
                    <m:r>
                      <a:rPr lang="en-US" sz="48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𝟓</m:t>
                        </m:r>
                      </m:sup>
                    </m:sSup>
                  </m:oMath>
                </a14:m>
                <a:endParaRPr lang="ru-RU" sz="4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1600" y="2643758"/>
                <a:ext cx="6727996" cy="1216295"/>
              </a:xfrm>
              <a:prstGeom prst="rect">
                <a:avLst/>
              </a:prstGeom>
              <a:blipFill>
                <a:blip r:embed="rId3"/>
                <a:stretch>
                  <a:fillRect l="-4076" b="-904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723878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248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37360" y="2385"/>
            <a:ext cx="9130904" cy="12012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691680" y="2139702"/>
                <a:ext cx="5886400" cy="13159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70C0"/>
                    </a:solidFill>
                  </a:rPr>
                  <a:t>K=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𝑯</m:t>
                                </m:r>
                              </m:e>
                              <m:sup>
                                <m: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+</m:t>
                                </m:r>
                              </m:sup>
                            </m:sSup>
                          </m:e>
                        </m:d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d>
                          <m:dPr>
                            <m:begChr m:val="["/>
                            <m:endChr m:val="]"/>
                            <m:ctrlP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𝑯𝑪𝑶𝑶</m:t>
                                </m:r>
                              </m:e>
                              <m:sup>
                                <m:r>
                                  <a:rPr lang="en-US" sz="4800" b="1" i="1" smtClean="0">
                                    <a:solidFill>
                                      <a:srgbClr val="0070C0"/>
                                    </a:solidFill>
                                    <a:latin typeface="Cambria Math"/>
                                  </a:rPr>
                                  <m:t>−</m:t>
                                </m:r>
                              </m:sup>
                            </m:sSup>
                          </m:e>
                        </m:d>
                      </m:num>
                      <m:den>
                        <m:d>
                          <m:dPr>
                            <m:begChr m:val="["/>
                            <m:endChr m:val="]"/>
                            <m:ctrlP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4800" b="1" i="1" smtClean="0">
                                <a:solidFill>
                                  <a:srgbClr val="0070C0"/>
                                </a:solidFill>
                                <a:latin typeface="Cambria Math"/>
                              </a:rPr>
                              <m:t>𝑯𝑪𝑶𝑶𝑯</m:t>
                            </m:r>
                          </m:e>
                        </m:d>
                      </m:den>
                    </m:f>
                    <m:r>
                      <a:rPr lang="en-US" sz="4800" b="1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/>
                      </a:rPr>
                      <m:t>?</m:t>
                    </m:r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91680" y="2139702"/>
                <a:ext cx="5886400" cy="1315938"/>
              </a:xfrm>
              <a:prstGeom prst="rect">
                <a:avLst/>
              </a:prstGeom>
              <a:blipFill>
                <a:blip r:embed="rId2"/>
                <a:stretch>
                  <a:fillRect l="-4767" b="-648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07504" y="-20538"/>
                <a:ext cx="8856984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0,2 M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chumoli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kislota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dissotsiatsiyalanganda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0,0064 M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ioni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0,0064 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ar-AE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white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𝐻𝐶𝑂</m:t>
                        </m:r>
                      </m:e>
                      <m:sup>
                        <m:r>
                          <a:rPr lang="ar-AE" sz="2400" i="1">
                            <a:solidFill>
                              <a:prstClr val="white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ar-AE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ionlariga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dissotsiatsiyalandi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dissotsiatsiyalanish</a:t>
                </a:r>
                <a:r>
                  <a:rPr lang="en-US" sz="2400" dirty="0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konstantasini</a:t>
                </a:r>
                <a:r>
                  <a:rPr lang="en-US" sz="2400" dirty="0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aniqlang</a:t>
                </a:r>
                <a:r>
                  <a:rPr lang="en-US" sz="2400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b="1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504" y="-20538"/>
                <a:ext cx="8856984" cy="1200329"/>
              </a:xfrm>
              <a:prstGeom prst="rect">
                <a:avLst/>
              </a:prstGeom>
              <a:blipFill>
                <a:blip r:embed="rId3"/>
                <a:stretch>
                  <a:fillRect l="-413" t="-3553" r="-344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723878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6383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37360" y="2385"/>
            <a:ext cx="9130904" cy="1201213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sz="28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79513" y="2139703"/>
                <a:ext cx="8640960" cy="12162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800" b="1" dirty="0" smtClean="0">
                    <a:solidFill>
                      <a:srgbClr val="0070C0"/>
                    </a:solidFill>
                  </a:rPr>
                  <a:t>K=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𝟎𝟎𝟔𝟒</m:t>
                        </m:r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𝟎𝟎𝟔𝟒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𝟎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,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den>
                    </m:f>
                    <m:r>
                      <a:rPr lang="en-US" sz="4800" b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4800" b="1" smtClean="0">
                        <a:solidFill>
                          <a:srgbClr val="0070C0"/>
                        </a:solidFill>
                        <a:latin typeface="Cambria Math"/>
                      </a:rPr>
                      <m:t>𝟐</m:t>
                    </m:r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/>
                      </a:rPr>
                      <m:t>,</m:t>
                    </m:r>
                    <m:r>
                      <a:rPr lang="en-US" sz="4800" b="1" i="0" smtClean="0">
                        <a:solidFill>
                          <a:srgbClr val="0070C0"/>
                        </a:solidFill>
                        <a:latin typeface="Cambria Math"/>
                      </a:rPr>
                      <m:t>𝟎𝟒𝟖</m:t>
                    </m:r>
                    <m:r>
                      <a:rPr lang="en-US" sz="4800" b="1" i="1" smtClean="0">
                        <a:solidFill>
                          <a:srgbClr val="0070C0"/>
                        </a:solidFill>
                        <a:latin typeface="Cambria Math"/>
                        <a:ea typeface="Cambria Math"/>
                      </a:rPr>
                      <m:t>×</m:t>
                    </m:r>
                    <m:sSup>
                      <m:sSupPr>
                        <m:ctrlP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𝟏𝟎</m:t>
                        </m:r>
                      </m:e>
                      <m:sup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𝟒</m:t>
                        </m:r>
                      </m:sup>
                    </m:sSup>
                  </m:oMath>
                </a14:m>
                <a:endParaRPr lang="ru-RU" sz="4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3" y="2139703"/>
                <a:ext cx="8640960" cy="1216295"/>
              </a:xfrm>
              <a:prstGeom prst="rect">
                <a:avLst/>
              </a:prstGeom>
              <a:blipFill>
                <a:blip r:embed="rId2"/>
                <a:stretch>
                  <a:fillRect l="-3173" b="-85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179513" y="-20538"/>
                <a:ext cx="8856983" cy="120032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/>
                </a:pP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0,2 M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chumoli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kislota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dissotsiatsiyalanganda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0,0064 M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vodorod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ioni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0,0064 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prstClr val="white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prstClr val="white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𝐻𝐶𝑂</m:t>
                        </m:r>
                      </m:e>
                      <m:sup>
                        <m:r>
                          <a:rPr lang="en-US" sz="2400" i="1">
                            <a:solidFill>
                              <a:prstClr val="white"/>
                            </a:solidFill>
                            <a:latin typeface="Cambria Math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ionlariga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dissotsiatsiyalandi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 err="1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dissotsiatsiyalanish</a:t>
                </a:r>
                <a:r>
                  <a:rPr lang="ru-RU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ru-RU" sz="2400" dirty="0" err="1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konstantasi</a:t>
                </a:r>
                <a:r>
                  <a:rPr lang="en-US" sz="2400" dirty="0" err="1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ni</a:t>
                </a:r>
                <a:r>
                  <a:rPr lang="en-US" sz="2400" dirty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 </a:t>
                </a:r>
                <a:r>
                  <a:rPr lang="en-US" sz="2400" dirty="0" err="1" smtClean="0">
                    <a:solidFill>
                      <a:prstClr val="white"/>
                    </a:solidFill>
                    <a:latin typeface="Arial" panose="020B0604020202020204" pitchFamily="34" charset="0"/>
                    <a:ea typeface="Times New Roman"/>
                    <a:cs typeface="Arial" panose="020B0604020202020204" pitchFamily="34" charset="0"/>
                  </a:rPr>
                  <a:t>aniqlang</a:t>
                </a:r>
                <a:r>
                  <a:rPr lang="en-US" sz="2400" dirty="0" smtClean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solidFill>
                    <a:prstClr val="white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3" y="-20538"/>
                <a:ext cx="8856983" cy="1200329"/>
              </a:xfrm>
              <a:prstGeom prst="rect">
                <a:avLst/>
              </a:prstGeom>
              <a:blipFill>
                <a:blip r:embed="rId3"/>
                <a:stretch>
                  <a:fillRect l="-344" t="-3553" r="-413" b="-1116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867894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8992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 sz="4000" b="1" dirty="0" smtClean="0">
              <a:solidFill>
                <a:schemeClr val="bg1"/>
              </a:solidFill>
              <a:latin typeface="Times New Roman"/>
              <a:ea typeface="Times New Roman"/>
              <a:cs typeface="Arial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4000" b="1" dirty="0" err="1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Dissotsiatsiyalanish</a:t>
            </a:r>
            <a:r>
              <a:rPr lang="ru-RU" sz="4000" b="1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ru-RU" sz="4000" b="1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darajasi</a:t>
            </a:r>
            <a:endParaRPr sz="3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0907" y="3831739"/>
            <a:ext cx="1171575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9" y="2715766"/>
            <a:ext cx="7488832" cy="2326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α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0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dissotsiatsiyalanish</a:t>
            </a:r>
            <a:r>
              <a:rPr lang="en-US" sz="20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b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darajasi</a:t>
            </a:r>
            <a:r>
              <a:rPr lang="en-US" sz="20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endParaRPr lang="en-US" sz="2000" b="1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en-US" sz="20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n-</a:t>
            </a:r>
            <a:r>
              <a:rPr lang="en-US" sz="2000" b="1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dissotsiatsiyalangan</a:t>
            </a:r>
            <a:r>
              <a:rPr lang="en-US" sz="2000" b="1" i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molekulalar</a:t>
            </a:r>
            <a:r>
              <a:rPr lang="en-US" sz="2000" b="1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soni</a:t>
            </a:r>
            <a:endParaRPr lang="en-US" sz="2000" b="1" i="1" dirty="0" smtClean="0"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N-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erigan</a:t>
            </a:r>
            <a:r>
              <a:rPr lang="en-US" sz="20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modda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mole­kula­larining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­ </a:t>
            </a:r>
            <a:r>
              <a:rPr lang="en-US" sz="20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dastlabki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endParaRPr lang="uz-Cyrl-UZ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20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100" marR="12700" indent="288290" algn="just">
              <a:lnSpc>
                <a:spcPct val="113000"/>
              </a:lnSpc>
              <a:spcAft>
                <a:spcPts val="0"/>
              </a:spcAft>
            </a:pP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Dissotsiatsiyalanish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darajasi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0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dan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1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gacha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birlik­larda</a:t>
            </a:r>
            <a:r>
              <a:rPr lang="en-US" sz="2000" u="sng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yoki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0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dan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100 %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gacha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birliklarda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000" u="sng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ifodalanadi</a:t>
            </a:r>
            <a:r>
              <a:rPr lang="en-US" sz="2000" u="sng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2000" u="sng" dirty="0">
              <a:solidFill>
                <a:srgbClr val="0070C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187624" y="1642695"/>
                <a:ext cx="2572399" cy="107388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4800" b="1" dirty="0" smtClean="0">
                    <a:solidFill>
                      <a:srgbClr val="0070C0"/>
                    </a:solidFill>
                  </a:rPr>
                  <a:t>α</a:t>
                </a:r>
                <a:r>
                  <a:rPr lang="en-US" sz="4800" b="1" dirty="0" smtClean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𝑵</m:t>
                        </m:r>
                      </m:den>
                    </m:f>
                  </m:oMath>
                </a14:m>
                <a:endParaRPr lang="ru-RU" sz="1000" b="1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7624" y="1642695"/>
                <a:ext cx="2572399" cy="1073884"/>
              </a:xfrm>
              <a:prstGeom prst="rect">
                <a:avLst/>
              </a:prstGeom>
              <a:blipFill rotWithShape="1">
                <a:blip r:embed="rId3"/>
                <a:stretch>
                  <a:fillRect l="-10900" t="-3955" b="-152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3419873" y="1545636"/>
                <a:ext cx="5472607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7200" dirty="0" smtClean="0">
                    <a:solidFill>
                      <a:srgbClr val="0070C0"/>
                    </a:solidFill>
                  </a:rPr>
                  <a:t> </a:t>
                </a:r>
                <a:r>
                  <a:rPr lang="el-GR" sz="5400" b="1" dirty="0">
                    <a:solidFill>
                      <a:srgbClr val="0070C0"/>
                    </a:solidFill>
                  </a:rPr>
                  <a:t>α</a:t>
                </a:r>
                <a:r>
                  <a:rPr lang="en-US" sz="5400" b="1" dirty="0" smtClean="0">
                    <a:solidFill>
                      <a:srgbClr val="0070C0"/>
                    </a:solidFill>
                  </a:rPr>
                  <a:t>%=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sz="54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US" sz="5400" b="1" dirty="0" smtClean="0">
                    <a:solidFill>
                      <a:srgbClr val="0070C0"/>
                    </a:solidFill>
                  </a:rPr>
                  <a:t> ×100%</a:t>
                </a:r>
                <a:endParaRPr lang="ru-RU" sz="1050" b="1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9873" y="1545636"/>
                <a:ext cx="5472607" cy="1200329"/>
              </a:xfrm>
              <a:prstGeom prst="rect">
                <a:avLst/>
              </a:prstGeom>
              <a:blipFill rotWithShape="1">
                <a:blip r:embed="rId4"/>
                <a:stretch>
                  <a:fillRect l="-2116" t="-2551" b="-193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2552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2">
            <a:extLst/>
          </p:cNvPr>
          <p:cNvSpPr/>
          <p:nvPr/>
        </p:nvSpPr>
        <p:spPr>
          <a:xfrm>
            <a:off x="-14783" y="1712"/>
            <a:ext cx="9130904" cy="91385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lvl="0" algn="ctr"/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Dissotsiatsiyala­nish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­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konstantasi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qan­cha</a:t>
            </a:r>
            <a:r>
              <a:rPr lang="en-US" sz="2400" dirty="0" smtClean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katta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bo‘lsa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,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elektrolit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shuncha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kuchli</a:t>
            </a:r>
            <a:r>
              <a:rPr lang="en-US" sz="2400" dirty="0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 </a:t>
            </a:r>
            <a:r>
              <a:rPr lang="en-US" sz="2400" dirty="0" err="1">
                <a:solidFill>
                  <a:schemeClr val="bg1"/>
                </a:solidFill>
                <a:latin typeface="Times New Roman"/>
                <a:ea typeface="Times New Roman"/>
                <a:cs typeface="Arial"/>
              </a:rPr>
              <a:t>dissotsiatsiyalanadi</a:t>
            </a: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1275606"/>
            <a:ext cx="852172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40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Dissotsiatsiyalanish</a:t>
            </a:r>
            <a:r>
              <a:rPr lang="en-US" sz="40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konstantasi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erituvchi</a:t>
            </a:r>
            <a:r>
              <a:rPr lang="en-US" sz="4000" b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erigan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tabiatiga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haroratga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konsentratsiyaga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sz="40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bo‘lmaydi</a:t>
            </a:r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67894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96163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4093369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323528" y="1059582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1.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Alyuminiy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eritmasida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dissotsiyalanmagan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 ta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eritmadagi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ionlari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l-GR" sz="2400" b="1" dirty="0" smtClean="0">
                <a:solidFill>
                  <a:srgbClr val="0070C0"/>
                </a:solidFill>
              </a:rPr>
              <a:t> </a:t>
            </a:r>
            <a:r>
              <a:rPr lang="el-GR" sz="2400" b="1" dirty="0">
                <a:solidFill>
                  <a:srgbClr val="002060"/>
                </a:solidFill>
              </a:rPr>
              <a:t>α</a:t>
            </a: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%).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0288"/>
            <a:ext cx="9163082" cy="103984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63082" cy="105622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395536" y="2211710"/>
            <a:ext cx="813690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Alyuminiy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sulfat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eritmasida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dissotsiyalanmagan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molekulalar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50 ta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eritmadagi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ionlar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2931790"/>
            <a:ext cx="176041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</a:t>
            </a:r>
            <a:r>
              <a:rPr lang="el-GR" sz="2400" b="1" dirty="0">
                <a:solidFill>
                  <a:srgbClr val="0070C0"/>
                </a:solidFill>
              </a:rPr>
              <a:t> </a:t>
            </a:r>
            <a:r>
              <a:rPr lang="el-GR" sz="2400" b="1" dirty="0">
                <a:solidFill>
                  <a:srgbClr val="002060"/>
                </a:solidFill>
              </a:rPr>
              <a:t>α</a:t>
            </a:r>
            <a:r>
              <a:rPr lang="el-GR" sz="2400" b="1" dirty="0">
                <a:solidFill>
                  <a:srgbClr val="0070C0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=75%). 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435846"/>
            <a:ext cx="87129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  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Natriy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fosfat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eritmasida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960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ion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eritmadagi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dissotsiyalanmagan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natriy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fosfat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molekulalari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l-GR" sz="2400" b="1" dirty="0" smtClean="0">
                <a:solidFill>
                  <a:srgbClr val="0070C0"/>
                </a:solidFill>
              </a:rPr>
              <a:t> </a:t>
            </a:r>
            <a:r>
              <a:rPr lang="el-GR" sz="2400" b="1" dirty="0">
                <a:solidFill>
                  <a:srgbClr val="002060"/>
                </a:solidFill>
              </a:rPr>
              <a:t>α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=30%).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4333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34522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marL="279400" algn="ctr"/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Karbonat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nima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uchun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4400" b="1" dirty="0" err="1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hisoblanadi</a:t>
            </a:r>
            <a:r>
              <a:rPr lang="en-US" sz="4400" b="1" dirty="0">
                <a:solidFill>
                  <a:prstClr val="white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?</a:t>
            </a:r>
            <a:endParaRPr lang="ru-RU" sz="3200" b="1" dirty="0">
              <a:solidFill>
                <a:prstClr val="white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377" y="4191930"/>
            <a:ext cx="883543" cy="791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44874" y="1689520"/>
            <a:ext cx="85196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Dissotsiatsiyalanish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darajasi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suyultirilgan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eritmalarda</a:t>
            </a:r>
            <a:r>
              <a:rPr lang="en-US" sz="2800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kichik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qiymatga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ega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en-US" sz="28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8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deb </a:t>
            </a:r>
            <a:r>
              <a:rPr lang="en-US" sz="2800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ataladi</a:t>
            </a:r>
            <a:r>
              <a:rPr lang="en-US" sz="2800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</a:t>
            </a:r>
            <a:endParaRPr lang="ru-RU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44875" y="3165816"/>
            <a:ext cx="85196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Barcha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organik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ba’zi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noorganik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kislotalar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(H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SO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HClO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H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S, HNO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H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CO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H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SiO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HClO</a:t>
            </a:r>
            <a:r>
              <a:rPr lang="en-US" sz="2400" b="1" baseline="-250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2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va</a:t>
            </a:r>
            <a:r>
              <a:rPr lang="en-US" sz="2400" b="1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b.q</a:t>
            </a:r>
            <a:r>
              <a:rPr lang="en-U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)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</a:t>
            </a:r>
            <a:r>
              <a:rPr lang="en-US" sz="2400" b="1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ammoniy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gidroksid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metallarning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erimaydigan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gidroksidlari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suv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kuchsiz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hisoblanadi</a:t>
            </a:r>
            <a:r>
              <a:rPr lang="en-US" sz="2400" dirty="0" smtClean="0">
                <a:solidFill>
                  <a:prstClr val="black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  <a:endParaRPr lang="ru-RU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1565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34761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eritilgan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elektrolitning</a:t>
            </a:r>
            <a:r>
              <a:rPr lang="en-US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40 ta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molekulasidan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ionlarga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ajragan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elektrolitning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dissotsiatsiyalanish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 smtClean="0">
              <a:solidFill>
                <a:schemeClr val="bg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3938294"/>
            <a:ext cx="1224135" cy="1081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5577" y="3212722"/>
                <a:ext cx="8136903" cy="11592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4800" b="1" dirty="0" smtClean="0">
                    <a:solidFill>
                      <a:srgbClr val="0070C0"/>
                    </a:solidFill>
                  </a:rPr>
                  <a:t>α</a:t>
                </a:r>
                <a:r>
                  <a:rPr lang="en-US" sz="4800" b="1" dirty="0">
                    <a:solidFill>
                      <a:srgbClr val="0070C0"/>
                    </a:solidFill>
                  </a:rPr>
                  <a:t>%</a:t>
                </a:r>
                <a:r>
                  <a:rPr lang="en-US" sz="4800" b="1" dirty="0" smtClean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</m:num>
                      <m:den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𝟒𝟎</m:t>
                        </m:r>
                      </m:den>
                    </m:f>
                  </m:oMath>
                </a14:m>
                <a:r>
                  <a:rPr lang="en-US" sz="4800" b="1" dirty="0" smtClean="0">
                    <a:solidFill>
                      <a:srgbClr val="0070C0"/>
                    </a:solidFill>
                  </a:rPr>
                  <a:t>=0,05×100=5%</a:t>
                </a:r>
                <a:r>
                  <a:rPr lang="en-US" sz="1000" b="1" dirty="0" smtClean="0">
                    <a:solidFill>
                      <a:srgbClr val="0070C0"/>
                    </a:solidFill>
                  </a:rPr>
                  <a:t> </a:t>
                </a:r>
                <a:endParaRPr lang="ru-RU" sz="1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7" y="3212722"/>
                <a:ext cx="8136903" cy="1159228"/>
              </a:xfrm>
              <a:prstGeom prst="rect">
                <a:avLst/>
              </a:prstGeom>
              <a:blipFill rotWithShape="1">
                <a:blip r:embed="rId3"/>
                <a:stretch>
                  <a:fillRect l="-3446" b="-1421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263892"/>
            <a:ext cx="3744416" cy="8839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3277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Suvda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eritilgan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elektrolitning</a:t>
            </a:r>
            <a:r>
              <a:rPr lang="en-US" sz="3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680 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molekulasidan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240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tasi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ionlarga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ajragan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elektrolitning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dissotsiatsiyalanish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darajasini</a:t>
            </a:r>
            <a:r>
              <a:rPr lang="en-US" sz="30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30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3000" b="1" dirty="0" smtClean="0">
              <a:solidFill>
                <a:prstClr val="white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938294"/>
            <a:ext cx="1331640" cy="12052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0" y="1927883"/>
                <a:ext cx="9144000" cy="2444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l-GR" sz="11500" b="1" dirty="0" smtClean="0">
                    <a:solidFill>
                      <a:srgbClr val="0070C0"/>
                    </a:solidFill>
                  </a:rPr>
                  <a:t>α</a:t>
                </a:r>
                <a:r>
                  <a:rPr lang="en-US" sz="11500" b="1" dirty="0">
                    <a:solidFill>
                      <a:srgbClr val="0070C0"/>
                    </a:solidFill>
                  </a:rPr>
                  <a:t>%</a:t>
                </a:r>
                <a:r>
                  <a:rPr lang="en-US" sz="11500" b="1" dirty="0" smtClean="0">
                    <a:solidFill>
                      <a:srgbClr val="0070C0"/>
                    </a:solidFill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15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115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𝒏</m:t>
                        </m:r>
                      </m:num>
                      <m:den>
                        <m:r>
                          <a:rPr lang="en-US" sz="115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𝑵</m:t>
                        </m:r>
                      </m:den>
                    </m:f>
                  </m:oMath>
                </a14:m>
                <a:r>
                  <a:rPr lang="en-US" sz="11500" b="1" dirty="0" smtClean="0">
                    <a:solidFill>
                      <a:srgbClr val="0070C0"/>
                    </a:solidFill>
                  </a:rPr>
                  <a:t>  =</a:t>
                </a:r>
                <a14:m>
                  <m:oMath xmlns:m="http://schemas.openxmlformats.org/officeDocument/2006/math">
                    <m:r>
                      <a:rPr lang="en-US" sz="11500" b="1" i="0" smtClean="0">
                        <a:solidFill>
                          <a:srgbClr val="0070C0"/>
                        </a:solidFill>
                        <a:latin typeface="Cambria Math"/>
                      </a:rPr>
                      <m:t> </m:t>
                    </m:r>
                    <m:r>
                      <a:rPr lang="en-US" sz="11500" b="1" i="1" smtClean="0">
                        <a:solidFill>
                          <a:srgbClr val="0070C0"/>
                        </a:solidFill>
                        <a:latin typeface="Cambria Math"/>
                      </a:rPr>
                      <m:t>?</m:t>
                    </m:r>
                  </m:oMath>
                </a14:m>
                <a:endParaRPr lang="ru-RU" sz="24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927883"/>
                <a:ext cx="9144000" cy="2444067"/>
              </a:xfrm>
              <a:prstGeom prst="rect">
                <a:avLst/>
              </a:prstGeom>
              <a:blipFill rotWithShape="1">
                <a:blip r:embed="rId3"/>
                <a:stretch>
                  <a:fillRect t="-6983" b="-1895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00383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Suvda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eritilgan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elektrolitning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680 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molekulasidan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240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tasi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ionlarga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ajra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gan</a:t>
            </a:r>
            <a:r>
              <a:rPr lang="en-US" sz="32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bo‘lsa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elektrolitning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dissotsiatsiyalanish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darajasini</a:t>
            </a:r>
            <a:r>
              <a:rPr lang="en-US" sz="32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aniqlang</a:t>
            </a:r>
            <a:endParaRPr lang="en-US" sz="3200" b="1" dirty="0" smtClean="0">
              <a:solidFill>
                <a:prstClr val="white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755576" y="1995686"/>
                <a:ext cx="9144000" cy="1159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4800" b="1" dirty="0" smtClean="0">
                    <a:solidFill>
                      <a:srgbClr val="0070C0"/>
                    </a:solidFill>
                  </a:rPr>
                  <a:t>α</a:t>
                </a:r>
                <a:r>
                  <a:rPr lang="en-US" sz="4800" b="1" dirty="0">
                    <a:solidFill>
                      <a:srgbClr val="0070C0"/>
                    </a:solidFill>
                  </a:rPr>
                  <a:t>%</a:t>
                </a:r>
                <a:r>
                  <a:rPr lang="en-US" sz="4800" b="1" dirty="0" smtClean="0">
                    <a:solidFill>
                      <a:srgbClr val="0070C0"/>
                    </a:solidFill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800" b="1" i="1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4800" b="1" i="1">
                            <a:solidFill>
                              <a:srgbClr val="0070C0"/>
                            </a:solidFill>
                            <a:latin typeface="Cambria Math"/>
                          </a:rPr>
                          <m:t>𝟐</m:t>
                        </m:r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𝟒𝟎</m:t>
                        </m:r>
                      </m:num>
                      <m:den>
                        <m:r>
                          <a:rPr lang="en-US" sz="4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𝟔𝟖𝟎</m:t>
                        </m:r>
                      </m:den>
                    </m:f>
                  </m:oMath>
                </a14:m>
                <a:r>
                  <a:rPr lang="en-US" sz="4800" b="1" dirty="0" smtClean="0">
                    <a:solidFill>
                      <a:srgbClr val="0070C0"/>
                    </a:solidFill>
                  </a:rPr>
                  <a:t>=0,35×100=35%</a:t>
                </a:r>
                <a:r>
                  <a:rPr lang="en-US" sz="1000" b="1" dirty="0" smtClean="0">
                    <a:solidFill>
                      <a:srgbClr val="0070C0"/>
                    </a:solidFill>
                  </a:rPr>
                  <a:t> </a:t>
                </a:r>
                <a:endParaRPr lang="ru-RU" sz="1000" b="1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1995686"/>
                <a:ext cx="9144000" cy="1159485"/>
              </a:xfrm>
              <a:prstGeom prst="rect">
                <a:avLst/>
              </a:prstGeom>
              <a:blipFill>
                <a:blip r:embed="rId2"/>
                <a:stretch>
                  <a:fillRect l="-3067" b="-1361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867894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352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13096" y="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Elektrolitik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dissotsiatsiyalanish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darajasi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80%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bo‘lgan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elektrolitning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eritmasida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 ta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molekuladan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nechtasi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ionlarga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ajragan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holatda</a:t>
            </a:r>
            <a:r>
              <a:rPr lang="en-US" sz="2800" dirty="0" smtClean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bo‘ladi</a:t>
            </a:r>
            <a:r>
              <a:rPr lang="en-US" sz="2800" dirty="0">
                <a:solidFill>
                  <a:prstClr val="whit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2800" b="1" dirty="0" smtClean="0">
              <a:solidFill>
                <a:prstClr val="white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939902"/>
            <a:ext cx="1171575" cy="1050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55577" y="2859782"/>
            <a:ext cx="640871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u="sng" dirty="0" smtClean="0">
                <a:solidFill>
                  <a:srgbClr val="0070C0"/>
                </a:solidFill>
              </a:rPr>
              <a:t>N=</a:t>
            </a:r>
            <a:r>
              <a:rPr lang="el-GR" sz="6600" b="1" u="sng" dirty="0" smtClean="0">
                <a:solidFill>
                  <a:srgbClr val="0070C0"/>
                </a:solidFill>
              </a:rPr>
              <a:t>α</a:t>
            </a:r>
            <a:r>
              <a:rPr lang="en-US" sz="6600" b="1" u="sng" dirty="0" smtClean="0">
                <a:solidFill>
                  <a:srgbClr val="0070C0"/>
                </a:solidFill>
              </a:rPr>
              <a:t>%×n</a:t>
            </a:r>
            <a:endParaRPr lang="en-US" sz="6600" b="1" u="sng" dirty="0">
              <a:solidFill>
                <a:srgbClr val="0070C0"/>
              </a:solidFill>
            </a:endParaRPr>
          </a:p>
          <a:p>
            <a:r>
              <a:rPr lang="en-US" sz="6600" b="1" dirty="0" smtClean="0">
                <a:solidFill>
                  <a:srgbClr val="0070C0"/>
                </a:solidFill>
              </a:rPr>
              <a:t>N=0,80 </a:t>
            </a:r>
            <a:r>
              <a:rPr lang="en-US" sz="6600" b="1" dirty="0">
                <a:solidFill>
                  <a:srgbClr val="0070C0"/>
                </a:solidFill>
              </a:rPr>
              <a:t>× </a:t>
            </a:r>
            <a:r>
              <a:rPr lang="en-US" sz="6600" b="1" dirty="0" smtClean="0">
                <a:solidFill>
                  <a:srgbClr val="0070C0"/>
                </a:solidFill>
              </a:rPr>
              <a:t>10=8</a:t>
            </a:r>
            <a:endParaRPr lang="ru-RU" sz="1200" b="1" dirty="0">
              <a:solidFill>
                <a:prstClr val="black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1761660"/>
            <a:ext cx="5461184" cy="1289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89112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0" y="0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i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en-US" sz="3200" i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i="1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3200" i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har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qanday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konsentratsiyadagi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eritmalarda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amalda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ion­larga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to‘la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dissotsiatsiyalanadi</a:t>
            </a:r>
            <a:r>
              <a:rPr lang="en-US" sz="3200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</a:t>
            </a:r>
            <a:endParaRPr lang="en-US" sz="3200" dirty="0">
              <a:solidFill>
                <a:schemeClr val="bg1"/>
              </a:solidFill>
              <a:latin typeface="Arial" panose="020B0604020202020204" pitchFamily="34" charset="0"/>
              <a:ea typeface="Times New Roman"/>
              <a:cs typeface="Arial" panose="020B0604020202020204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b="1" i="1" dirty="0" smtClean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</a:t>
            </a:r>
            <a:endParaRPr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0492" name="Picture 6" descr="D:\23.05.13-домашние документы\Виртуальные лекции 28.07.11\Химия\анимашки ... разное\animated-gifs-atoms-2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1479" y="4299942"/>
            <a:ext cx="827707" cy="741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1707654"/>
            <a:ext cx="9036496" cy="18973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76200" lvl="0">
              <a:lnSpc>
                <a:spcPct val="111000"/>
              </a:lnSpc>
              <a:spcAft>
                <a:spcPts val="0"/>
              </a:spcAft>
              <a:tabLst>
                <a:tab pos="228600" algn="l"/>
                <a:tab pos="660400" algn="l"/>
              </a:tabLst>
            </a:pP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Dissotsiatsiyalanish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darajasi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nisbatan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yuqori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bo‘lgan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kuchli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elektrolitlar</a:t>
            </a:r>
            <a:r>
              <a:rPr lang="en-US" sz="3200" b="1" i="1" dirty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­ deb </a:t>
            </a:r>
            <a:r>
              <a:rPr lang="en-US" sz="3200" b="1" i="1" dirty="0" err="1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ataladi</a:t>
            </a:r>
            <a:r>
              <a:rPr lang="en-US" sz="3200" b="1" i="1" dirty="0" smtClean="0">
                <a:solidFill>
                  <a:srgbClr val="0070C0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</a:t>
            </a:r>
          </a:p>
          <a:p>
            <a:pPr marL="342900" marR="76200" lvl="0" indent="-342900">
              <a:lnSpc>
                <a:spcPct val="111000"/>
              </a:lnSpc>
              <a:spcAft>
                <a:spcPts val="0"/>
              </a:spcAft>
              <a:buFont typeface="Arial"/>
              <a:buChar char=""/>
              <a:tabLst>
                <a:tab pos="228600" algn="l"/>
                <a:tab pos="660400" algn="l"/>
              </a:tabLst>
            </a:pPr>
            <a:endParaRPr lang="ru-RU" sz="1050" dirty="0">
              <a:solidFill>
                <a:srgbClr val="0070C0"/>
              </a:solidFill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2970" y="3603669"/>
            <a:ext cx="87235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err="1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Ko‘pchilik</a:t>
            </a:r>
            <a:r>
              <a:rPr lang="ru-RU" sz="2400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4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tuzlar</a:t>
            </a:r>
            <a:r>
              <a:rPr lang="ru-RU" sz="24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ru-RU" sz="24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(</a:t>
            </a:r>
            <a:r>
              <a:rPr lang="ru-RU" sz="2400" b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NaCl</a:t>
            </a:r>
            <a:r>
              <a:rPr lang="ru-RU" sz="24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 KNO</a:t>
            </a:r>
            <a:r>
              <a:rPr lang="ru-RU" sz="2800" b="1" baseline="-25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3</a:t>
            </a:r>
            <a:r>
              <a:rPr lang="ru-RU" sz="2400" b="1" dirty="0" smtClean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,</a:t>
            </a: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Ba(NO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FeSO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kislotalar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(HClO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HNO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H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SO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HCl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HBr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HI)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ishqorlar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NaOH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KOH, Ca(OH)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, Ba(OH)</a:t>
            </a:r>
            <a:r>
              <a:rPr lang="en-US" sz="2400" b="1" baseline="-25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kuchli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elektrolitlar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188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/>
          </p:cNvPr>
          <p:cNvSpPr/>
          <p:nvPr/>
        </p:nvSpPr>
        <p:spPr>
          <a:xfrm>
            <a:off x="2383" y="2385"/>
            <a:ext cx="9130904" cy="161806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Kaliy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sulfatning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dissotsiyalanmagan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molekulalar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 ta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bo‘lsa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eritmadagi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ionlar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sonini</a:t>
            </a:r>
            <a:r>
              <a:rPr lang="en-US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hisoblang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 =75%</a:t>
            </a:r>
            <a:endParaRPr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043608" y="3597864"/>
                <a:ext cx="180020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sSub>
                        <m:sSubPr>
                          <m:ctrlPr>
                            <a:rPr lang="en-US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/>
                            </a:rPr>
                            <m:t>𝑺𝑶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797152"/>
                <a:ext cx="1800200" cy="830997"/>
              </a:xfrm>
              <a:prstGeom prst="rect">
                <a:avLst/>
              </a:prstGeom>
              <a:blipFill>
                <a:blip r:embed="rId2"/>
                <a:stretch>
                  <a:fillRect r="-540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Прямая со стрелкой 5"/>
          <p:cNvCxnSpPr/>
          <p:nvPr/>
        </p:nvCxnSpPr>
        <p:spPr>
          <a:xfrm>
            <a:off x="3131840" y="3867894"/>
            <a:ext cx="511592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63888" y="3489852"/>
            <a:ext cx="12961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2K</a:t>
            </a:r>
            <a:endParaRPr lang="ru-RU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 flipH="1">
            <a:off x="5292080" y="3543858"/>
            <a:ext cx="882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/>
              <a:t>+</a:t>
            </a:r>
            <a:endParaRPr lang="ru-RU" sz="2800" b="1" i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 rot="10647527" flipH="1" flipV="1">
                <a:off x="5814382" y="3391659"/>
                <a:ext cx="360040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800" b="1" i="1" smtClean="0">
                              <a:latin typeface="Cambria Math"/>
                            </a:rPr>
                            <m:t>𝑺𝑶</m:t>
                          </m:r>
                        </m:e>
                        <m:sub>
                          <m:r>
                            <a:rPr lang="en-US" sz="4800" b="1" i="1" smtClean="0">
                              <a:latin typeface="Cambria Math"/>
                            </a:rPr>
                            <m:t>𝟒</m:t>
                          </m:r>
                        </m:sub>
                      </m:sSub>
                    </m:oMath>
                  </m:oMathPara>
                </a14:m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647527" flipH="1" flipV="1">
                <a:off x="5814382" y="4660710"/>
                <a:ext cx="360040" cy="830997"/>
              </a:xfrm>
              <a:prstGeom prst="rect">
                <a:avLst/>
              </a:prstGeom>
              <a:blipFill>
                <a:blip r:embed="rId3"/>
                <a:stretch>
                  <a:fillRect r="-1909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 rot="10966321" flipH="1" flipV="1">
            <a:off x="6813544" y="3397411"/>
            <a:ext cx="6480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-2</a:t>
            </a:r>
            <a:endParaRPr lang="ru-RU" sz="2000" b="1" dirty="0"/>
          </a:p>
        </p:txBody>
      </p:sp>
      <p:sp>
        <p:nvSpPr>
          <p:cNvPr id="19" name="TextBox 18"/>
          <p:cNvSpPr txBox="1"/>
          <p:nvPr/>
        </p:nvSpPr>
        <p:spPr>
          <a:xfrm flipH="1">
            <a:off x="4355976" y="3381840"/>
            <a:ext cx="1549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+</a:t>
            </a:r>
            <a:endParaRPr lang="ru-RU" sz="2400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99592" y="1761660"/>
            <a:ext cx="25869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1)80-------25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  X---------75</a:t>
            </a:r>
            <a:endParaRPr lang="ru-RU" sz="3200" dirty="0"/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3779912" y="1707654"/>
            <a:ext cx="0" cy="869363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4283968" y="1815666"/>
                <a:ext cx="4176464" cy="7988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/>
                  <a:t>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/>
                          </a:rPr>
                          <m:t>80∗75</m:t>
                        </m:r>
                      </m:num>
                      <m:den>
                        <m:r>
                          <a:rPr lang="en-US" sz="3200" b="0" i="1" smtClean="0">
                            <a:latin typeface="Cambria Math"/>
                          </a:rPr>
                          <m:t>25</m:t>
                        </m:r>
                      </m:den>
                    </m:f>
                  </m:oMath>
                </a14:m>
                <a:endParaRPr lang="ru-RU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83968" y="2420888"/>
                <a:ext cx="4176464" cy="798873"/>
              </a:xfrm>
              <a:prstGeom prst="rect">
                <a:avLst/>
              </a:prstGeom>
              <a:blipFill>
                <a:blip r:embed="rId4"/>
                <a:stretch>
                  <a:fillRect l="-3796" b="-122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7" name="TextBox 26"/>
          <p:cNvSpPr txBox="1"/>
          <p:nvPr/>
        </p:nvSpPr>
        <p:spPr>
          <a:xfrm>
            <a:off x="5868144" y="1491630"/>
            <a:ext cx="98223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sz="2400" dirty="0" smtClean="0"/>
          </a:p>
          <a:p>
            <a:r>
              <a:rPr lang="en-US" sz="2400" dirty="0" smtClean="0"/>
              <a:t>= 240</a:t>
            </a:r>
            <a:endParaRPr lang="ru-RU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1691680" y="429994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26806" y="4203948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156176" y="4191930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1</a:t>
            </a:r>
            <a:endParaRPr lang="ru-RU" b="1" dirty="0">
              <a:solidFill>
                <a:srgbClr val="0070C0"/>
              </a:solidFill>
            </a:endParaRP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 flipV="1">
            <a:off x="4499993" y="4083918"/>
            <a:ext cx="503331" cy="1620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>
            <a:stCxn id="30" idx="1"/>
          </p:cNvCxnSpPr>
          <p:nvPr/>
        </p:nvCxnSpPr>
        <p:spPr>
          <a:xfrm flipH="1" flipV="1">
            <a:off x="5588496" y="4144212"/>
            <a:ext cx="567680" cy="2323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076056" y="39219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70C0"/>
                </a:solidFill>
              </a:rPr>
              <a:t>3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652120" y="3165816"/>
            <a:ext cx="13092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</a:rPr>
              <a:t>X=720</a:t>
            </a:r>
            <a:endParaRPr lang="ru-RU" sz="2800" b="1" dirty="0">
              <a:solidFill>
                <a:srgbClr val="0070C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763689" y="3165816"/>
            <a:ext cx="795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240</a:t>
            </a:r>
            <a:endParaRPr lang="ru-RU" sz="2400" b="1" dirty="0">
              <a:solidFill>
                <a:srgbClr val="0070C0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 flipH="1">
            <a:off x="755576" y="3813888"/>
            <a:ext cx="414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2)</a:t>
            </a:r>
            <a:endParaRPr lang="ru-RU" dirty="0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flipH="1">
            <a:off x="7164288" y="3489852"/>
            <a:ext cx="72008" cy="92371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7236296" y="3651870"/>
                <a:ext cx="2294128" cy="11435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b="1" dirty="0" smtClean="0">
                    <a:solidFill>
                      <a:srgbClr val="0070C0"/>
                    </a:solidFill>
                  </a:rPr>
                  <a:t>X=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𝟑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  <a:ea typeface="Cambria Math"/>
                          </a:rPr>
                          <m:t>𝟐𝟒𝟎</m:t>
                        </m:r>
                      </m:num>
                      <m:den>
                        <m:r>
                          <a:rPr lang="en-US" sz="2800" b="1" i="1" smtClean="0">
                            <a:solidFill>
                              <a:srgbClr val="0070C0"/>
                            </a:solidFill>
                            <a:latin typeface="Cambria Math"/>
                          </a:rPr>
                          <m:t>𝟏</m:t>
                        </m:r>
                      </m:den>
                    </m:f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=</m:t>
                    </m:r>
                    <m:r>
                      <a:rPr lang="en-US" sz="2800" b="1" i="1" smtClean="0">
                        <a:solidFill>
                          <a:srgbClr val="0070C0"/>
                        </a:solidFill>
                        <a:latin typeface="Cambria Math"/>
                      </a:rPr>
                      <m:t>𝟕𝟐𝟎</m:t>
                    </m:r>
                  </m:oMath>
                </a14:m>
                <a:endParaRPr lang="ru-RU" sz="2800" b="1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6296" y="4869160"/>
                <a:ext cx="2294128" cy="1143518"/>
              </a:xfrm>
              <a:prstGeom prst="rect">
                <a:avLst/>
              </a:prstGeom>
              <a:blipFill>
                <a:blip r:embed="rId5"/>
                <a:stretch>
                  <a:fillRect l="-531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91880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622</TotalTime>
  <Words>606</Words>
  <Application>Microsoft Office PowerPoint</Application>
  <PresentationFormat>Экран (16:9)</PresentationFormat>
  <Paragraphs>111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Cambria Math</vt:lpstr>
      <vt:lpstr>OpenSans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Гулзинат</dc:creator>
  <cp:lastModifiedBy>Пользователь</cp:lastModifiedBy>
  <cp:revision>71</cp:revision>
  <dcterms:created xsi:type="dcterms:W3CDTF">2020-08-26T13:26:59Z</dcterms:created>
  <dcterms:modified xsi:type="dcterms:W3CDTF">2020-09-14T06:39:04Z</dcterms:modified>
</cp:coreProperties>
</file>