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3"/>
  </p:notesMasterIdLst>
  <p:sldIdLst>
    <p:sldId id="258" r:id="rId2"/>
    <p:sldId id="264" r:id="rId3"/>
    <p:sldId id="270" r:id="rId4"/>
    <p:sldId id="286" r:id="rId5"/>
    <p:sldId id="289" r:id="rId6"/>
    <p:sldId id="288" r:id="rId7"/>
    <p:sldId id="287" r:id="rId8"/>
    <p:sldId id="269" r:id="rId9"/>
    <p:sldId id="268" r:id="rId10"/>
    <p:sldId id="267" r:id="rId11"/>
    <p:sldId id="280" r:id="rId12"/>
    <p:sldId id="279" r:id="rId13"/>
    <p:sldId id="278" r:id="rId14"/>
    <p:sldId id="283" r:id="rId15"/>
    <p:sldId id="285" r:id="rId16"/>
    <p:sldId id="292" r:id="rId17"/>
    <p:sldId id="294" r:id="rId18"/>
    <p:sldId id="295" r:id="rId19"/>
    <p:sldId id="296" r:id="rId20"/>
    <p:sldId id="293" r:id="rId21"/>
    <p:sldId id="297" r:id="rId2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62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55720-341D-4FCB-A424-972F52ED1043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60B70-A938-4D13-B670-9CEFE571F7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31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60B70-A938-4D13-B670-9CEFE571F71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43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8917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9929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8956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342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548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9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38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48075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5014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417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4296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145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7308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3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9/14/2020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21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20902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131840" y="0"/>
            <a:ext cx="4551881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Kimyo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3651871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7" y="1643191"/>
            <a:ext cx="859162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81" lvl="0" algn="ctr" defTabSz="1935419">
              <a:spcBef>
                <a:spcPts val="241"/>
              </a:spcBef>
              <a:defRPr/>
            </a:pP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Mavzu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:</a:t>
            </a:r>
            <a:r>
              <a:rPr lang="uz-Cyrl-UZ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br>
              <a:rPr lang="uz-Cyrl-UZ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</a:b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Kuchli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va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kuchsiz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elektrolitlar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.</a:t>
            </a:r>
            <a:r>
              <a:rPr lang="uz-Cyrl-UZ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Elektrolitlarning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dissotsiyalanish</a:t>
            </a:r>
            <a:r>
              <a:rPr lang="en-US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Times New Roman"/>
                <a:ea typeface="Times New Roman"/>
              </a:rPr>
              <a:t>darajasi</a:t>
            </a:r>
            <a:r>
              <a:rPr lang="uz-Cyrl-UZ" sz="4400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.</a:t>
            </a:r>
            <a:endParaRPr lang="uz-Cyrl-UZ" sz="4000" b="1" kern="0" spc="2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411510"/>
            <a:ext cx="1132114" cy="727011"/>
          </a:xfrm>
          <a:prstGeom prst="rect">
            <a:avLst/>
          </a:prstGeom>
        </p:spPr>
      </p:pic>
      <p:sp>
        <p:nvSpPr>
          <p:cNvPr id="9" name="object 14">
            <a:extLst/>
          </p:cNvPr>
          <p:cNvSpPr/>
          <p:nvPr/>
        </p:nvSpPr>
        <p:spPr>
          <a:xfrm flipH="1">
            <a:off x="882256" y="483519"/>
            <a:ext cx="449384" cy="50405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0" name="object 15">
            <a:extLst/>
          </p:cNvPr>
          <p:cNvSpPr/>
          <p:nvPr/>
        </p:nvSpPr>
        <p:spPr>
          <a:xfrm>
            <a:off x="971600" y="771550"/>
            <a:ext cx="273844" cy="1679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1" name="object 12">
            <a:extLst/>
          </p:cNvPr>
          <p:cNvSpPr/>
          <p:nvPr/>
        </p:nvSpPr>
        <p:spPr>
          <a:xfrm>
            <a:off x="1331640" y="483518"/>
            <a:ext cx="339329" cy="45124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2" name="object 11">
            <a:extLst/>
          </p:cNvPr>
          <p:cNvSpPr/>
          <p:nvPr/>
        </p:nvSpPr>
        <p:spPr>
          <a:xfrm>
            <a:off x="1259632" y="339502"/>
            <a:ext cx="180975" cy="37266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381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37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18455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795886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1620445"/>
            <a:ext cx="4950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111111"/>
                </a:solidFill>
                <a:latin typeface="Arial"/>
              </a:rPr>
              <a:t>Н</a:t>
            </a:r>
            <a:r>
              <a:rPr lang="ru-RU" sz="3200" b="1" baseline="-25000" dirty="0">
                <a:solidFill>
                  <a:srgbClr val="111111"/>
                </a:solidFill>
                <a:latin typeface="Arial"/>
              </a:rPr>
              <a:t>3</a:t>
            </a:r>
            <a:r>
              <a:rPr lang="ru-RU" sz="3200" b="1" dirty="0">
                <a:solidFill>
                  <a:srgbClr val="111111"/>
                </a:solidFill>
                <a:latin typeface="Arial"/>
              </a:rPr>
              <a:t>РО</a:t>
            </a:r>
            <a:r>
              <a:rPr lang="ru-RU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ru-RU" sz="3200" b="1" dirty="0">
                <a:solidFill>
                  <a:srgbClr val="111111"/>
                </a:solidFill>
                <a:latin typeface="Arial"/>
              </a:rPr>
              <a:t> ⇄ </a:t>
            </a:r>
            <a:endParaRPr lang="en-US" sz="3200" b="1" dirty="0" smtClean="0">
              <a:solidFill>
                <a:srgbClr val="111111"/>
              </a:solidFill>
              <a:latin typeface="Arial"/>
            </a:endParaRPr>
          </a:p>
          <a:p>
            <a:pPr lvl="0"/>
            <a:r>
              <a:rPr lang="ru-RU" sz="3200" b="1" dirty="0" smtClean="0">
                <a:solidFill>
                  <a:srgbClr val="111111"/>
                </a:solidFill>
                <a:latin typeface="Arial"/>
              </a:rPr>
              <a:t>Н</a:t>
            </a:r>
            <a:r>
              <a:rPr lang="ru-RU" sz="3200" b="1" baseline="-25000" dirty="0" smtClean="0">
                <a:solidFill>
                  <a:srgbClr val="111111"/>
                </a:solidFill>
                <a:latin typeface="Arial"/>
              </a:rPr>
              <a:t>2</a:t>
            </a:r>
            <a:r>
              <a:rPr lang="ru-RU" sz="3200" b="1" dirty="0" smtClean="0">
                <a:solidFill>
                  <a:srgbClr val="111111"/>
                </a:solidFill>
                <a:latin typeface="Arial"/>
              </a:rPr>
              <a:t>РО</a:t>
            </a:r>
            <a:r>
              <a:rPr lang="ru-RU" sz="3200" b="1" baseline="-25000" dirty="0" smtClean="0">
                <a:solidFill>
                  <a:srgbClr val="111111"/>
                </a:solidFill>
                <a:latin typeface="Arial"/>
              </a:rPr>
              <a:t>4</a:t>
            </a:r>
            <a:r>
              <a:rPr lang="ru-RU" sz="3200" b="1" dirty="0">
                <a:solidFill>
                  <a:srgbClr val="111111"/>
                </a:solidFill>
                <a:latin typeface="Arial"/>
              </a:rPr>
              <a:t> </a:t>
            </a:r>
            <a:r>
              <a:rPr lang="ru-RU" sz="3200" b="1" dirty="0" smtClean="0">
                <a:solidFill>
                  <a:srgbClr val="111111"/>
                </a:solidFill>
                <a:latin typeface="Arial"/>
              </a:rPr>
              <a:t>⇄</a:t>
            </a:r>
            <a:r>
              <a:rPr lang="ru-RU" sz="3200" b="1" dirty="0">
                <a:solidFill>
                  <a:prstClr val="black"/>
                </a:solidFill>
              </a:rPr>
              <a:t/>
            </a:r>
            <a:br>
              <a:rPr lang="ru-RU" sz="3200" b="1" dirty="0">
                <a:solidFill>
                  <a:prstClr val="black"/>
                </a:solidFill>
              </a:rPr>
            </a:br>
            <a:r>
              <a:rPr lang="ru-RU" sz="3200" b="1" dirty="0">
                <a:solidFill>
                  <a:srgbClr val="111111"/>
                </a:solidFill>
                <a:latin typeface="Arial"/>
              </a:rPr>
              <a:t>Н</a:t>
            </a:r>
            <a:r>
              <a:rPr lang="ru-RU" sz="3200" b="1" baseline="-25000" dirty="0">
                <a:solidFill>
                  <a:srgbClr val="111111"/>
                </a:solidFill>
                <a:latin typeface="Arial"/>
              </a:rPr>
              <a:t>2</a:t>
            </a:r>
            <a:r>
              <a:rPr lang="ru-RU" sz="3200" b="1" dirty="0">
                <a:solidFill>
                  <a:srgbClr val="111111"/>
                </a:solidFill>
                <a:latin typeface="Arial"/>
              </a:rPr>
              <a:t>РО</a:t>
            </a:r>
            <a:r>
              <a:rPr lang="ru-RU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ru-RU" sz="3200" b="1" dirty="0">
                <a:solidFill>
                  <a:srgbClr val="111111"/>
                </a:solidFill>
                <a:latin typeface="Arial"/>
              </a:rPr>
              <a:t> ⇄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7705" y="3029927"/>
            <a:ext cx="577182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>
                <a:solidFill>
                  <a:srgbClr val="111111"/>
                </a:solidFill>
                <a:latin typeface="Arial"/>
              </a:rPr>
              <a:t>KOH </a:t>
            </a:r>
            <a:r>
              <a:rPr lang="en-US" sz="3200" b="1" dirty="0" smtClean="0">
                <a:solidFill>
                  <a:srgbClr val="111111"/>
                </a:solidFill>
                <a:latin typeface="Arial"/>
              </a:rPr>
              <a:t>⇄</a:t>
            </a:r>
            <a:endParaRPr lang="ru-RU" sz="3200" b="1" dirty="0">
              <a:solidFill>
                <a:srgbClr val="111111"/>
              </a:solidFill>
              <a:latin typeface="Arial"/>
            </a:endParaRPr>
          </a:p>
          <a:p>
            <a:pPr lvl="0"/>
            <a:r>
              <a:rPr lang="en-US" sz="3200" b="1" dirty="0">
                <a:solidFill>
                  <a:srgbClr val="111111"/>
                </a:solidFill>
                <a:latin typeface="Arial"/>
              </a:rPr>
              <a:t>NH</a:t>
            </a:r>
            <a:r>
              <a:rPr lang="en-US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en-US" sz="3200" b="1" dirty="0">
                <a:solidFill>
                  <a:srgbClr val="111111"/>
                </a:solidFill>
                <a:latin typeface="Arial"/>
              </a:rPr>
              <a:t>OH ⇄ </a:t>
            </a:r>
            <a:endParaRPr lang="ru-RU" sz="3200" b="1" dirty="0">
              <a:solidFill>
                <a:srgbClr val="111111"/>
              </a:solidFill>
              <a:latin typeface="Arial"/>
            </a:endParaRPr>
          </a:p>
          <a:p>
            <a:pPr lvl="0"/>
            <a:r>
              <a:rPr lang="pl-PL" sz="3200" b="1" dirty="0">
                <a:solidFill>
                  <a:srgbClr val="111111"/>
                </a:solidFill>
                <a:latin typeface="Arial"/>
              </a:rPr>
              <a:t>(NH</a:t>
            </a:r>
            <a:r>
              <a:rPr lang="pl-PL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pl-PL" sz="3200" b="1" dirty="0">
                <a:solidFill>
                  <a:srgbClr val="111111"/>
                </a:solidFill>
                <a:latin typeface="Arial"/>
              </a:rPr>
              <a:t>)</a:t>
            </a:r>
            <a:r>
              <a:rPr lang="pl-PL" sz="3200" b="1" baseline="-25000" dirty="0">
                <a:solidFill>
                  <a:srgbClr val="111111"/>
                </a:solidFill>
                <a:latin typeface="Arial"/>
              </a:rPr>
              <a:t>2</a:t>
            </a:r>
            <a:r>
              <a:rPr lang="pl-PL" sz="3200" b="1" dirty="0">
                <a:solidFill>
                  <a:srgbClr val="111111"/>
                </a:solidFill>
                <a:latin typeface="Arial"/>
              </a:rPr>
              <a:t>SO</a:t>
            </a:r>
            <a:r>
              <a:rPr lang="pl-PL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pl-PL" sz="3200" b="1" dirty="0">
                <a:solidFill>
                  <a:srgbClr val="111111"/>
                </a:solidFill>
                <a:latin typeface="Arial"/>
              </a:rPr>
              <a:t> </a:t>
            </a:r>
            <a:r>
              <a:rPr lang="pl-PL" sz="3200" b="1" dirty="0" smtClean="0">
                <a:solidFill>
                  <a:srgbClr val="111111"/>
                </a:solidFill>
                <a:latin typeface="Arial"/>
              </a:rPr>
              <a:t>⇄ </a:t>
            </a:r>
            <a:endParaRPr lang="ru-RU" sz="3200" b="1" dirty="0">
              <a:solidFill>
                <a:srgbClr val="111111"/>
              </a:solidFill>
              <a:latin typeface="Arial"/>
            </a:endParaRPr>
          </a:p>
          <a:p>
            <a:pPr lvl="0"/>
            <a:r>
              <a:rPr lang="pl-PL" sz="3200" b="1" dirty="0">
                <a:solidFill>
                  <a:srgbClr val="111111"/>
                </a:solidFill>
                <a:latin typeface="Arial"/>
              </a:rPr>
              <a:t>Na</a:t>
            </a:r>
            <a:r>
              <a:rPr lang="pl-PL" sz="3200" b="1" baseline="-25000" dirty="0">
                <a:solidFill>
                  <a:srgbClr val="111111"/>
                </a:solidFill>
                <a:latin typeface="Arial"/>
              </a:rPr>
              <a:t>3</a:t>
            </a:r>
            <a:r>
              <a:rPr lang="pl-PL" sz="3200" b="1" dirty="0">
                <a:solidFill>
                  <a:srgbClr val="111111"/>
                </a:solidFill>
                <a:latin typeface="Arial"/>
              </a:rPr>
              <a:t>PO</a:t>
            </a:r>
            <a:r>
              <a:rPr lang="pl-PL" sz="3200" b="1" baseline="-25000" dirty="0">
                <a:solidFill>
                  <a:srgbClr val="111111"/>
                </a:solidFill>
                <a:latin typeface="Arial"/>
              </a:rPr>
              <a:t>4</a:t>
            </a:r>
            <a:r>
              <a:rPr lang="pl-PL" sz="3200" b="1" dirty="0">
                <a:solidFill>
                  <a:srgbClr val="111111"/>
                </a:solidFill>
                <a:latin typeface="Arial"/>
              </a:rPr>
              <a:t> ⇄ 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3415" y="339502"/>
            <a:ext cx="34467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8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-1116" y="2385"/>
            <a:ext cx="9130904" cy="11292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39902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1620445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>
                <a:solidFill>
                  <a:srgbClr val="000000"/>
                </a:solidFill>
                <a:latin typeface="OpenSans"/>
              </a:rPr>
              <a:t>1) H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3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⇆ H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+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+ H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2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-</a:t>
            </a:r>
            <a:endParaRPr lang="pt-BR" sz="3600" dirty="0">
              <a:solidFill>
                <a:srgbClr val="000000"/>
              </a:solidFill>
              <a:latin typeface="OpenSans"/>
            </a:endParaRPr>
          </a:p>
          <a:p>
            <a:r>
              <a:rPr lang="pt-BR" sz="3600" b="1" dirty="0">
                <a:solidFill>
                  <a:srgbClr val="000000"/>
                </a:solidFill>
                <a:latin typeface="OpenSans"/>
              </a:rPr>
              <a:t>2) H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2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-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⇆ H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+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+ HPO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2-</a:t>
            </a:r>
            <a:endParaRPr lang="pt-BR" sz="3600" dirty="0">
              <a:solidFill>
                <a:srgbClr val="000000"/>
              </a:solidFill>
              <a:latin typeface="OpenSans"/>
            </a:endParaRPr>
          </a:p>
          <a:p>
            <a:r>
              <a:rPr lang="pt-BR" sz="3600" b="1" dirty="0">
                <a:solidFill>
                  <a:srgbClr val="000000"/>
                </a:solidFill>
                <a:latin typeface="OpenSans"/>
              </a:rPr>
              <a:t>3) HPO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2-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⇆ H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+</a:t>
            </a:r>
            <a:r>
              <a:rPr lang="pt-BR" sz="3600" b="1" dirty="0">
                <a:solidFill>
                  <a:srgbClr val="000000"/>
                </a:solidFill>
                <a:latin typeface="OpenSans"/>
              </a:rPr>
              <a:t> + PO</a:t>
            </a:r>
            <a:r>
              <a:rPr lang="pt-BR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pt-BR" sz="3600" b="1" baseline="30000" dirty="0">
                <a:solidFill>
                  <a:srgbClr val="000000"/>
                </a:solidFill>
                <a:latin typeface="OpenSans"/>
              </a:rPr>
              <a:t>3-</a:t>
            </a:r>
            <a:endParaRPr lang="pt-BR" sz="3600" b="0" i="0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193688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4)</a:t>
            </a:r>
            <a:r>
              <a:rPr lang="en-US" sz="3600" b="1" dirty="0" err="1" smtClean="0">
                <a:solidFill>
                  <a:srgbClr val="000000"/>
                </a:solidFill>
                <a:latin typeface="OpenSans"/>
              </a:rPr>
              <a:t>NaCl</a:t>
            </a:r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 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= Na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+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 + Cl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-</a:t>
            </a:r>
            <a:endParaRPr lang="en-US" sz="3600" dirty="0">
              <a:solidFill>
                <a:srgbClr val="000000"/>
              </a:solidFill>
              <a:latin typeface="OpenSans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5)NH</a:t>
            </a:r>
            <a:r>
              <a:rPr lang="en-US" sz="3600" b="1" baseline="-25000" dirty="0" smtClean="0">
                <a:solidFill>
                  <a:srgbClr val="000000"/>
                </a:solidFill>
                <a:latin typeface="OpenSans"/>
              </a:rPr>
              <a:t>4</a:t>
            </a:r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NO</a:t>
            </a:r>
            <a:r>
              <a:rPr lang="en-US" sz="3600" b="1" baseline="-25000" dirty="0" smtClean="0">
                <a:solidFill>
                  <a:srgbClr val="000000"/>
                </a:solidFill>
                <a:latin typeface="OpenSans"/>
              </a:rPr>
              <a:t>3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 = NH</a:t>
            </a:r>
            <a:r>
              <a:rPr lang="en-US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+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 + NO</a:t>
            </a:r>
            <a:r>
              <a:rPr lang="en-US" sz="3600" b="1" baseline="-25000" dirty="0">
                <a:solidFill>
                  <a:srgbClr val="000000"/>
                </a:solidFill>
                <a:latin typeface="OpenSans"/>
              </a:rPr>
              <a:t>3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-</a:t>
            </a:r>
            <a:endParaRPr lang="en-US" sz="3600" dirty="0">
              <a:solidFill>
                <a:srgbClr val="000000"/>
              </a:solidFill>
              <a:latin typeface="OpenSans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6)Al</a:t>
            </a:r>
            <a:r>
              <a:rPr lang="en-US" sz="3600" b="1" baseline="-25000" dirty="0" smtClean="0">
                <a:solidFill>
                  <a:srgbClr val="000000"/>
                </a:solidFill>
                <a:latin typeface="OpenSans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(SO</a:t>
            </a:r>
            <a:r>
              <a:rPr lang="en-US" sz="3600" b="1" baseline="-25000" dirty="0" smtClean="0">
                <a:solidFill>
                  <a:srgbClr val="000000"/>
                </a:solidFill>
                <a:latin typeface="OpenSans"/>
              </a:rPr>
              <a:t>4</a:t>
            </a:r>
            <a:r>
              <a:rPr lang="en-US" sz="3600" b="1" dirty="0" smtClean="0">
                <a:solidFill>
                  <a:srgbClr val="000000"/>
                </a:solidFill>
                <a:latin typeface="OpenSans"/>
              </a:rPr>
              <a:t>)</a:t>
            </a:r>
            <a:r>
              <a:rPr lang="en-US" sz="3600" b="1" baseline="-25000" dirty="0" smtClean="0">
                <a:solidFill>
                  <a:srgbClr val="000000"/>
                </a:solidFill>
                <a:latin typeface="OpenSans"/>
              </a:rPr>
              <a:t>3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 = 2Al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3+</a:t>
            </a:r>
            <a:r>
              <a:rPr lang="en-US" sz="3600" b="1" dirty="0">
                <a:solidFill>
                  <a:srgbClr val="000000"/>
                </a:solidFill>
                <a:latin typeface="OpenSans"/>
              </a:rPr>
              <a:t> + 3SO</a:t>
            </a:r>
            <a:r>
              <a:rPr lang="en-US" sz="3600" b="1" baseline="-25000" dirty="0">
                <a:solidFill>
                  <a:srgbClr val="000000"/>
                </a:solidFill>
                <a:latin typeface="OpenSans"/>
              </a:rPr>
              <a:t>4</a:t>
            </a:r>
            <a:r>
              <a:rPr lang="en-US" sz="3600" b="1" baseline="30000" dirty="0">
                <a:solidFill>
                  <a:srgbClr val="000000"/>
                </a:solidFill>
                <a:latin typeface="OpenSans"/>
              </a:rPr>
              <a:t>2-</a:t>
            </a:r>
            <a:endParaRPr lang="en-US" sz="3600" b="0" i="0" dirty="0"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23478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8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0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065" y="123478"/>
            <a:ext cx="86284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dissotsilanish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30% - 100%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dissotsilanish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 = 0 – 30 %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1066" y="1815666"/>
            <a:ext cx="87834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qatorlarda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1) CH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COOH, NH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HNO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AlCl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Al (OH)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HF, Zn(OH)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OH, 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CaCl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HNO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CuSO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939902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8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7691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3" y="3597865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050851"/>
            <a:ext cx="81675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arenR"/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CH3COOH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NH4OH,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HNO2 </a:t>
            </a:r>
          </a:p>
          <a:p>
            <a:pPr lvl="0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H2SO3, NH4OH,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H2CO3 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82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3543859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131590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endParaRPr lang="en-US" sz="28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litiy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455"/>
            <a:ext cx="9144000" cy="11131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008" y="195486"/>
            <a:ext cx="89289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r>
              <a:rPr lang="en-US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qatorini</a:t>
            </a:r>
            <a:r>
              <a:rPr lang="en-US" sz="4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endParaRPr lang="ru-RU" sz="4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40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9130904" cy="11315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396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3705877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707654"/>
            <a:ext cx="60486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nitrat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sulfat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kalsiy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xlorid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litiy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sulfat</a:t>
            </a:r>
            <a:endParaRPr lang="ru-RU" sz="4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5656" y="339502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273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Dissotsiatsiyalangan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konstantasi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dissotsiatsiyalanish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konstantasi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endParaRPr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9622"/>
            <a:ext cx="3966245" cy="96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507854"/>
            <a:ext cx="8064896" cy="1264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>
              <a:spcAft>
                <a:spcPts val="0"/>
              </a:spcAft>
            </a:pP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 — </a:t>
            </a:r>
            <a:r>
              <a:rPr lang="ru-RU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dissotsiatsiyalanish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konstantasi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275"/>
              </a:lnSpc>
              <a:spcAft>
                <a:spcPts val="0"/>
              </a:spcAft>
            </a:pPr>
            <a:r>
              <a:rPr lang="ru-RU" sz="1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[H</a:t>
            </a:r>
            <a:r>
              <a:rPr lang="en-US" sz="8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—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ionlarining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konsentratsiyasi</a:t>
            </a:r>
            <a:r>
              <a:rPr lang="en-US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65"/>
              </a:lnSpc>
              <a:spcAft>
                <a:spcPts val="0"/>
              </a:spcAft>
            </a:pPr>
            <a:r>
              <a:rPr lang="en-US" sz="12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[CH</a:t>
            </a:r>
            <a:r>
              <a:rPr lang="en-US" sz="2000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COO</a:t>
            </a:r>
            <a:r>
              <a:rPr lang="en-US" sz="8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—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atsetat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ionlarining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molyar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konsentratsiyasi</a:t>
            </a:r>
            <a:endParaRPr lang="en-US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[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</a:t>
            </a:r>
            <a:r>
              <a:rPr lang="en-US" sz="2000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COOH] —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sirka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molekulalari</a:t>
            </a:r>
            <a:r>
              <a:rPr lang="en-US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konsentratsiya</a:t>
            </a:r>
            <a:r>
              <a:rPr lang="en-US" sz="1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</a:t>
            </a:r>
            <a:r>
              <a:rPr lang="en-US" sz="1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2499742"/>
                <a:ext cx="878497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17500" algn="just">
                  <a:spcAft>
                    <a:spcPts val="0"/>
                  </a:spcAft>
                </a:pP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Muvozanat </a:t>
                </a:r>
                <a:r>
                  <a:rPr lang="en-US" dirty="0" err="1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paytidagi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𝑯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 err="1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𝑪𝑯𝑪𝑶𝑶</m:t>
                        </m:r>
                      </m:e>
                      <m:sup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800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–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ionlar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konsentratsiya­larining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ko‘paytmasini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­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sirka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kislota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konsentratsiyasiga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nisbati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sirka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kislotaning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dissotsiatsiyalanish</a:t>
                </a:r>
                <a:r>
                  <a:rPr lang="en-US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konstantasidir</a:t>
                </a:r>
                <a:r>
                  <a:rPr lang="en-US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</a:t>
                </a:r>
                <a:endParaRPr lang="ru-RU" sz="1050" dirty="0">
                  <a:solidFill>
                    <a:srgbClr val="0070C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99742"/>
                <a:ext cx="8784976" cy="923330"/>
              </a:xfrm>
              <a:prstGeom prst="rect">
                <a:avLst/>
              </a:prstGeom>
              <a:blipFill>
                <a:blip r:embed="rId3"/>
                <a:stretch>
                  <a:fillRect t="-3289" r="-555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867894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88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2385"/>
            <a:ext cx="9168264" cy="11292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defRPr/>
            </a:pP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M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irka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kislota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dissotsiatsiyalanganda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0,001 M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vodorod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ioni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0,001 M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atsetat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ionlariga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dissotsiatsiyalandi</a:t>
            </a:r>
            <a:r>
              <a:rPr lang="en-US" sz="2400" dirty="0">
                <a:solidFill>
                  <a:schemeClr val="bg1"/>
                </a:solidFill>
                <a:latin typeface="Times New Roman"/>
                <a:cs typeface="Arial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dissotsiatsiyalanish</a:t>
            </a:r>
            <a:r>
              <a:rPr lang="ru-RU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konstantasi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ni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aniqlang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91630"/>
            <a:ext cx="3678213" cy="895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71600" y="2643758"/>
                <a:ext cx="6727996" cy="1216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70C0"/>
                    </a:solidFill>
                  </a:rPr>
                  <a:t>K=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𝟎𝟎𝟏</m:t>
                        </m:r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𝟎𝟎𝟏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𝟎𝟓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4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4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𝟏𝟎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sup>
                    </m:sSup>
                  </m:oMath>
                </a14:m>
                <a:endParaRPr lang="ru-RU" sz="4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2643758"/>
                <a:ext cx="6727996" cy="1216295"/>
              </a:xfrm>
              <a:prstGeom prst="rect">
                <a:avLst/>
              </a:prstGeom>
              <a:blipFill>
                <a:blip r:embed="rId3"/>
                <a:stretch>
                  <a:fillRect l="-4076" b="-90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723878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48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37360" y="2385"/>
            <a:ext cx="9130904" cy="12012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91680" y="2139702"/>
                <a:ext cx="5886400" cy="13159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70C0"/>
                    </a:solidFill>
                  </a:rPr>
                  <a:t>K=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["/>
                            <m:endChr m:val="]"/>
                            <m:ctrlP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𝑯</m:t>
                                </m:r>
                              </m:e>
                              <m:sup>
                                <m: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𝑯𝑪𝑶𝑶</m:t>
                                </m:r>
                              </m:e>
                              <m:sup>
                                <m:r>
                                  <a:rPr lang="en-US" sz="4800" b="1" i="1" smtClean="0">
                                    <a:solidFill>
                                      <a:srgbClr val="0070C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</m:sup>
                            </m:sSup>
                          </m:e>
                        </m:d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8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𝑯𝑪𝑶𝑶𝑯</m:t>
                            </m:r>
                          </m:e>
                        </m:d>
                      </m:den>
                    </m:f>
                    <m:r>
                      <a:rPr lang="en-US" sz="4800" b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4800" b="1" i="0" smtClean="0">
                        <a:solidFill>
                          <a:srgbClr val="0070C0"/>
                        </a:solidFill>
                        <a:latin typeface="Cambria Math"/>
                      </a:rPr>
                      <m:t>?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139702"/>
                <a:ext cx="5886400" cy="1315938"/>
              </a:xfrm>
              <a:prstGeom prst="rect">
                <a:avLst/>
              </a:prstGeom>
              <a:blipFill>
                <a:blip r:embed="rId2"/>
                <a:stretch>
                  <a:fillRect l="-4767" b="-6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-20538"/>
                <a:ext cx="885698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 M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chumoli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dissotsiatsiyalanganda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0,0064 M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ioni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0,0064 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sz="2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white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𝐻𝐶𝑂</m:t>
                        </m:r>
                      </m:e>
                      <m:sup>
                        <m:r>
                          <a:rPr lang="ar-AE" sz="2400" i="1">
                            <a:solidFill>
                              <a:prstClr val="white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ar-AE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ionlariga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dissotsiatsiyalandi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dissotsiatsiyalanish</a:t>
                </a:r>
                <a:r>
                  <a:rPr lang="en-US" sz="24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konstantasini</a:t>
                </a:r>
                <a:r>
                  <a:rPr lang="en-US" sz="2400" dirty="0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aniqlang</a:t>
                </a:r>
                <a:r>
                  <a:rPr lang="en-US" sz="24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-20538"/>
                <a:ext cx="8856984" cy="1200329"/>
              </a:xfrm>
              <a:prstGeom prst="rect">
                <a:avLst/>
              </a:prstGeom>
              <a:blipFill>
                <a:blip r:embed="rId3"/>
                <a:stretch>
                  <a:fillRect l="-413" t="-3553" r="-344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723878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383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37360" y="2385"/>
            <a:ext cx="9130904" cy="12012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9513" y="2139703"/>
                <a:ext cx="8640960" cy="1216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70C0"/>
                    </a:solidFill>
                  </a:rPr>
                  <a:t>K=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𝟎𝟎𝟔𝟒</m:t>
                        </m:r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𝟎𝟎𝟔𝟒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4800" b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4800" b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4800" b="1" i="0" smtClean="0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4800" b="1" i="0" smtClean="0">
                        <a:solidFill>
                          <a:srgbClr val="0070C0"/>
                        </a:solidFill>
                        <a:latin typeface="Cambria Math"/>
                      </a:rPr>
                      <m:t>𝟎𝟒𝟖</m:t>
                    </m:r>
                    <m:r>
                      <a:rPr lang="en-US" sz="48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×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𝟏𝟎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</m:oMath>
                </a14:m>
                <a:endParaRPr lang="ru-RU" sz="4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2139703"/>
                <a:ext cx="8640960" cy="1216295"/>
              </a:xfrm>
              <a:prstGeom prst="rect">
                <a:avLst/>
              </a:prstGeom>
              <a:blipFill>
                <a:blip r:embed="rId2"/>
                <a:stretch>
                  <a:fillRect l="-3173" b="-8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513" y="-20538"/>
                <a:ext cx="885698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0,2 M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chumoli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dissotsiatsiyalanganda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0,0064 M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ioni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0,0064 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prstClr val="white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𝐻𝐶𝑂</m:t>
                        </m:r>
                      </m:e>
                      <m:sup>
                        <m:r>
                          <a:rPr lang="en-US" sz="2400" i="1">
                            <a:solidFill>
                              <a:prstClr val="white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ionlariga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dissotsiatsiyalandi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dissotsiatsiyalanish</a:t>
                </a:r>
                <a:r>
                  <a:rPr lang="ru-RU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konstantasi</a:t>
                </a:r>
                <a:r>
                  <a:rPr lang="en-US" sz="2400" dirty="0" err="1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ni</a:t>
                </a:r>
                <a:r>
                  <a:rPr lang="en-US" sz="2400" dirty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solidFill>
                      <a:prstClr val="white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aniqlang</a:t>
                </a:r>
                <a:r>
                  <a:rPr lang="en-US" sz="2400" dirty="0" smtClean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-20538"/>
                <a:ext cx="8856983" cy="1200329"/>
              </a:xfrm>
              <a:prstGeom prst="rect">
                <a:avLst/>
              </a:prstGeom>
              <a:blipFill>
                <a:blip r:embed="rId3"/>
                <a:stretch>
                  <a:fillRect l="-344" t="-3553" r="-41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867894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92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4000" b="1" dirty="0" smtClean="0">
              <a:solidFill>
                <a:schemeClr val="bg1"/>
              </a:solidFill>
              <a:latin typeface="Times New Roman"/>
              <a:ea typeface="Times New Roman"/>
              <a:cs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Dissotsiatsiyalanish</a:t>
            </a:r>
            <a:r>
              <a:rPr lang="ru-RU" sz="4000" b="1" dirty="0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darajasi</a:t>
            </a:r>
            <a:endParaRPr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907" y="3831739"/>
            <a:ext cx="117157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9" y="2715766"/>
            <a:ext cx="7488832" cy="2326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dissotsiatsiyalanish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</a:t>
            </a:r>
            <a:r>
              <a:rPr lang="en-US" sz="20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2000" b="1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20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n-</a:t>
            </a:r>
            <a:r>
              <a:rPr lang="en-US" sz="2000" b="1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dissotsiatsiyalangan</a:t>
            </a:r>
            <a:r>
              <a:rPr lang="en-US" sz="2000" b="1" i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molekulalar</a:t>
            </a:r>
            <a:r>
              <a:rPr lang="en-US" sz="2000" b="1" i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soni</a:t>
            </a:r>
            <a:endParaRPr lang="en-US" sz="2000" b="1" i="1" dirty="0" smtClean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N-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mole­kula­larining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­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endParaRPr lang="uz-Cyrl-UZ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" marR="12700" indent="288290" algn="just">
              <a:lnSpc>
                <a:spcPct val="113000"/>
              </a:lnSpc>
              <a:spcAft>
                <a:spcPts val="0"/>
              </a:spcAft>
            </a:pP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Dissotsiatsiyalanish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gacha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birlik­larda</a:t>
            </a:r>
            <a:r>
              <a:rPr lang="en-US" sz="2000" u="sng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0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100 %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gacha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birliklarda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u="sng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ifodalanadi</a:t>
            </a:r>
            <a:r>
              <a:rPr lang="en-US" sz="2000" u="sng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000" u="sng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87624" y="1642695"/>
                <a:ext cx="2572399" cy="1073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48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4800" b="1" dirty="0" smtClean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𝑵</m:t>
                        </m:r>
                      </m:den>
                    </m:f>
                  </m:oMath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1642695"/>
                <a:ext cx="2572399" cy="1073884"/>
              </a:xfrm>
              <a:prstGeom prst="rect">
                <a:avLst/>
              </a:prstGeom>
              <a:blipFill rotWithShape="1">
                <a:blip r:embed="rId3"/>
                <a:stretch>
                  <a:fillRect l="-10900" t="-3955" b="-152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19873" y="1545636"/>
                <a:ext cx="547260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2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l-GR" sz="5400" b="1" dirty="0">
                    <a:solidFill>
                      <a:srgbClr val="0070C0"/>
                    </a:solidFill>
                  </a:rPr>
                  <a:t>α</a:t>
                </a:r>
                <a:r>
                  <a:rPr lang="en-US" sz="5400" b="1" dirty="0" smtClean="0">
                    <a:solidFill>
                      <a:srgbClr val="0070C0"/>
                    </a:solidFill>
                  </a:rPr>
                  <a:t>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𝑵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rgbClr val="0070C0"/>
                    </a:solidFill>
                  </a:rPr>
                  <a:t> ×100%</a:t>
                </a:r>
                <a:endParaRPr lang="ru-RU" sz="105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3" y="1545636"/>
                <a:ext cx="5472607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116" t="-2551" b="-193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55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/>
          </p:cNvPr>
          <p:cNvSpPr/>
          <p:nvPr/>
        </p:nvSpPr>
        <p:spPr>
          <a:xfrm>
            <a:off x="-14783" y="1712"/>
            <a:ext cx="9130904" cy="9138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lvl="0" algn="ctr"/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Dissotsiatsiyala­nish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­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konstantasi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qan­cha</a:t>
            </a:r>
            <a:r>
              <a:rPr lang="en-US" sz="2400" dirty="0" smtClean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katta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bo‘lsa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elektrolit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shuncha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kuchli</a:t>
            </a:r>
            <a:r>
              <a:rPr lang="en-US" sz="2400" dirty="0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/>
                <a:ea typeface="Times New Roman"/>
                <a:cs typeface="Arial"/>
              </a:rPr>
              <a:t>dissotsiatsiyalanadi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75606"/>
            <a:ext cx="8521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Dissotsiatsiyalanish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konstantasi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erituvchi</a:t>
            </a:r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867894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16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093369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059582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dissotsiyalanmagan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ta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2400" b="1" dirty="0" smtClean="0">
                <a:solidFill>
                  <a:srgbClr val="0070C0"/>
                </a:solidFill>
              </a:rPr>
              <a:t> </a:t>
            </a:r>
            <a:r>
              <a:rPr lang="el-GR" sz="2400" b="1" dirty="0">
                <a:solidFill>
                  <a:srgbClr val="002060"/>
                </a:solidFill>
              </a:rPr>
              <a:t>α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80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88"/>
            <a:ext cx="9163082" cy="1039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63082" cy="10562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2211710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dissotsiyalanmagan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ta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931790"/>
            <a:ext cx="17604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l-GR" sz="2400" b="1" dirty="0">
                <a:solidFill>
                  <a:srgbClr val="0070C0"/>
                </a:solidFill>
              </a:rPr>
              <a:t> </a:t>
            </a:r>
            <a:r>
              <a:rPr lang="el-GR" sz="2400" b="1" dirty="0">
                <a:solidFill>
                  <a:srgbClr val="002060"/>
                </a:solidFill>
              </a:rPr>
              <a:t>α</a:t>
            </a:r>
            <a:r>
              <a:rPr lang="el-GR" sz="2400" b="1" dirty="0">
                <a:solidFill>
                  <a:srgbClr val="0070C0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=75%). 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435846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eritmasida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960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ion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eritmadagi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dissotsiyalanmagan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fosfat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sz="2400" b="1" dirty="0" smtClean="0">
                <a:solidFill>
                  <a:srgbClr val="0070C0"/>
                </a:solidFill>
              </a:rPr>
              <a:t> </a:t>
            </a:r>
            <a:r>
              <a:rPr lang="el-GR" sz="2400" b="1" dirty="0">
                <a:solidFill>
                  <a:srgbClr val="002060"/>
                </a:solidFill>
              </a:rPr>
              <a:t>α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=30%).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33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345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279400" algn="ctr"/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hisoblanadi</a:t>
            </a:r>
            <a:r>
              <a:rPr lang="en-US" sz="4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7" y="4191930"/>
            <a:ext cx="883543" cy="791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874" y="1689520"/>
            <a:ext cx="8519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Dissotsiatsiyalanish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suyultirilgan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eritmalarda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qiymatga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en-US" sz="28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2800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2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875" y="3165816"/>
            <a:ext cx="85196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Barcha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ba’zi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noorganik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kislotalar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(H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HClO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S, HNO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SiO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HClO</a:t>
            </a:r>
            <a:r>
              <a:rPr lang="en-US" sz="2400" b="1" baseline="-250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b.q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ammoniy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metallarning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gidroksidlari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kuchsiz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56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3476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eritilgan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ta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ionlarga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ajragan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dissotsiatsiyalanish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dirty="0" smtClean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38294"/>
            <a:ext cx="1224135" cy="1081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7" y="3212722"/>
                <a:ext cx="8136903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48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4800" b="1" dirty="0">
                    <a:solidFill>
                      <a:srgbClr val="0070C0"/>
                    </a:solidFill>
                  </a:rPr>
                  <a:t>%</a:t>
                </a:r>
                <a:r>
                  <a:rPr lang="en-US" sz="4800" b="1" dirty="0" smtClean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𝟒𝟎</m:t>
                        </m:r>
                      </m:den>
                    </m:f>
                  </m:oMath>
                </a14:m>
                <a:r>
                  <a:rPr lang="en-US" sz="4800" b="1" dirty="0" smtClean="0">
                    <a:solidFill>
                      <a:srgbClr val="0070C0"/>
                    </a:solidFill>
                  </a:rPr>
                  <a:t>=0,05×100=5%</a:t>
                </a:r>
                <a:r>
                  <a:rPr lang="en-US" sz="1000" b="1" dirty="0" smtClean="0">
                    <a:solidFill>
                      <a:srgbClr val="0070C0"/>
                    </a:solidFill>
                  </a:rPr>
                  <a:t> </a:t>
                </a:r>
                <a:endParaRPr lang="ru-RU" sz="1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7" y="3212722"/>
                <a:ext cx="8136903" cy="1159228"/>
              </a:xfrm>
              <a:prstGeom prst="rect">
                <a:avLst/>
              </a:prstGeom>
              <a:blipFill rotWithShape="1">
                <a:blip r:embed="rId3"/>
                <a:stretch>
                  <a:fillRect l="-3446" b="-1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63892"/>
            <a:ext cx="3744416" cy="88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27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eritilgan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 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molekulasidan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ionlarga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ajragan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elektrolitning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dissotsiatsiyalanish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darajasini</a:t>
            </a:r>
            <a:r>
              <a:rPr lang="en-US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000" b="1" dirty="0" smtClean="0">
              <a:solidFill>
                <a:prstClr val="white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938294"/>
            <a:ext cx="1331640" cy="120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927883"/>
                <a:ext cx="9144000" cy="2444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15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11500" b="1" dirty="0">
                    <a:solidFill>
                      <a:srgbClr val="0070C0"/>
                    </a:solidFill>
                  </a:rPr>
                  <a:t>%</a:t>
                </a:r>
                <a:r>
                  <a:rPr lang="en-US" sz="11500" b="1" dirty="0" smtClean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</m:num>
                      <m:den>
                        <m:r>
                          <a:rPr lang="en-US" sz="115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𝑵</m:t>
                        </m:r>
                      </m:den>
                    </m:f>
                  </m:oMath>
                </a14:m>
                <a:r>
                  <a:rPr lang="en-US" sz="11500" b="1" dirty="0" smtClean="0">
                    <a:solidFill>
                      <a:srgbClr val="0070C0"/>
                    </a:solidFill>
                  </a:rPr>
                  <a:t>  =</a:t>
                </a:r>
                <a14:m>
                  <m:oMath xmlns:m="http://schemas.openxmlformats.org/officeDocument/2006/math">
                    <m:r>
                      <a:rPr lang="en-US" sz="115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1500" b="1" i="1" smtClean="0">
                        <a:solidFill>
                          <a:srgbClr val="0070C0"/>
                        </a:solidFill>
                        <a:latin typeface="Cambria Math"/>
                      </a:rPr>
                      <m:t>?</m:t>
                    </m:r>
                  </m:oMath>
                </a14:m>
                <a:endParaRPr lang="ru-RU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27883"/>
                <a:ext cx="9144000" cy="2444067"/>
              </a:xfrm>
              <a:prstGeom prst="rect">
                <a:avLst/>
              </a:prstGeom>
              <a:blipFill rotWithShape="1">
                <a:blip r:embed="rId3"/>
                <a:stretch>
                  <a:fillRect t="-6983" b="-18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03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eritilgan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elektrolitning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680 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molekulasidan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2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32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elektrolitning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dissotsiatsiyalanish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darajasini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endParaRPr lang="en-US" sz="3200" b="1" dirty="0" smtClean="0">
              <a:solidFill>
                <a:prstClr val="white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55576" y="1995686"/>
                <a:ext cx="9144000" cy="1159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4800" b="1" dirty="0" smtClean="0">
                    <a:solidFill>
                      <a:srgbClr val="0070C0"/>
                    </a:solidFill>
                  </a:rPr>
                  <a:t>α</a:t>
                </a:r>
                <a:r>
                  <a:rPr lang="en-US" sz="4800" b="1" dirty="0">
                    <a:solidFill>
                      <a:srgbClr val="0070C0"/>
                    </a:solidFill>
                  </a:rPr>
                  <a:t>%</a:t>
                </a:r>
                <a:r>
                  <a:rPr lang="en-US" sz="4800" b="1" dirty="0" smtClean="0">
                    <a:solidFill>
                      <a:srgbClr val="0070C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𝟒𝟎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𝟔𝟖𝟎</m:t>
                        </m:r>
                      </m:den>
                    </m:f>
                  </m:oMath>
                </a14:m>
                <a:r>
                  <a:rPr lang="en-US" sz="4800" b="1" dirty="0" smtClean="0">
                    <a:solidFill>
                      <a:srgbClr val="0070C0"/>
                    </a:solidFill>
                  </a:rPr>
                  <a:t>=0,35×100=35%</a:t>
                </a:r>
                <a:r>
                  <a:rPr lang="en-US" sz="1000" b="1" dirty="0" smtClean="0">
                    <a:solidFill>
                      <a:srgbClr val="0070C0"/>
                    </a:solidFill>
                  </a:rPr>
                  <a:t> </a:t>
                </a:r>
                <a:endParaRPr lang="ru-RU" sz="1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995686"/>
                <a:ext cx="9144000" cy="1159485"/>
              </a:xfrm>
              <a:prstGeom prst="rect">
                <a:avLst/>
              </a:prstGeom>
              <a:blipFill>
                <a:blip r:embed="rId2"/>
                <a:stretch>
                  <a:fillRect l="-3067" b="-13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867894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352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3096" y="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Elektrolitik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dissotsiatsiyalanish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darajasi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80%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elektrolitning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eritmasida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ta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molekuladan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nechtasi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ionlarga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ajragan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holatda</a:t>
            </a:r>
            <a:r>
              <a:rPr lang="en-US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 smtClean="0">
              <a:solidFill>
                <a:prstClr val="white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939902"/>
            <a:ext cx="1171575" cy="105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7" y="2859782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u="sng" dirty="0" smtClean="0">
                <a:solidFill>
                  <a:srgbClr val="0070C0"/>
                </a:solidFill>
              </a:rPr>
              <a:t>N=</a:t>
            </a:r>
            <a:r>
              <a:rPr lang="el-GR" sz="6600" b="1" u="sng" dirty="0" smtClean="0">
                <a:solidFill>
                  <a:srgbClr val="0070C0"/>
                </a:solidFill>
              </a:rPr>
              <a:t>α</a:t>
            </a:r>
            <a:r>
              <a:rPr lang="en-US" sz="6600" b="1" u="sng" dirty="0" smtClean="0">
                <a:solidFill>
                  <a:srgbClr val="0070C0"/>
                </a:solidFill>
              </a:rPr>
              <a:t>%×n</a:t>
            </a:r>
            <a:endParaRPr lang="en-US" sz="6600" b="1" u="sng" dirty="0">
              <a:solidFill>
                <a:srgbClr val="0070C0"/>
              </a:solidFill>
            </a:endParaRPr>
          </a:p>
          <a:p>
            <a:r>
              <a:rPr lang="en-US" sz="6600" b="1" dirty="0" smtClean="0">
                <a:solidFill>
                  <a:srgbClr val="0070C0"/>
                </a:solidFill>
              </a:rPr>
              <a:t>N=0,80 </a:t>
            </a:r>
            <a:r>
              <a:rPr lang="en-US" sz="6600" b="1" dirty="0">
                <a:solidFill>
                  <a:srgbClr val="0070C0"/>
                </a:solidFill>
              </a:rPr>
              <a:t>× </a:t>
            </a:r>
            <a:r>
              <a:rPr lang="en-US" sz="6600" b="1" dirty="0" smtClean="0">
                <a:solidFill>
                  <a:srgbClr val="0070C0"/>
                </a:solidFill>
              </a:rPr>
              <a:t>10=8</a:t>
            </a:r>
            <a:endParaRPr lang="ru-RU" sz="1200" b="1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61660"/>
            <a:ext cx="5461184" cy="128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11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i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3200" i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3200" i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konsentratsiyadagi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eritmalarda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amalda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ion­larga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to‘la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dissotsiatsiyalanadi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2" name="Picture 6" descr="D:\23.05.13-домашние документы\Виртуальные лекции 28.07.11\Химия\анимашки ... разное\animated-gifs-atoms-2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479" y="4299942"/>
            <a:ext cx="827707" cy="741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707654"/>
            <a:ext cx="9036496" cy="1897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6200" lvl="0">
              <a:lnSpc>
                <a:spcPct val="111000"/>
              </a:lnSpc>
              <a:spcAft>
                <a:spcPts val="0"/>
              </a:spcAft>
              <a:tabLst>
                <a:tab pos="228600" algn="l"/>
                <a:tab pos="660400" algn="l"/>
              </a:tabLst>
            </a:pP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Dissotsiatsiyalanish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darajasi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nisbatan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elektrolitlar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deb </a:t>
            </a: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  <a:p>
            <a:pPr marL="342900" marR="76200" lvl="0" indent="-342900">
              <a:lnSpc>
                <a:spcPct val="111000"/>
              </a:lnSpc>
              <a:spcAft>
                <a:spcPts val="0"/>
              </a:spcAft>
              <a:buFont typeface="Arial"/>
              <a:buChar char=""/>
              <a:tabLst>
                <a:tab pos="228600" algn="l"/>
                <a:tab pos="660400" algn="l"/>
              </a:tabLst>
            </a:pPr>
            <a:endParaRPr lang="ru-RU" sz="105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2970" y="3603669"/>
            <a:ext cx="8723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Ko‘pchilik</a:t>
            </a:r>
            <a:r>
              <a:rPr lang="ru-RU" sz="24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</a:t>
            </a:r>
            <a:r>
              <a:rPr lang="ru-RU" sz="24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ru-RU" sz="2400" b="1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NaCl</a:t>
            </a:r>
            <a:r>
              <a:rPr lang="ru-RU" sz="24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KNO</a:t>
            </a:r>
            <a:r>
              <a:rPr lang="ru-RU" sz="2800" b="1" baseline="-250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Ba(NO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FeSO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(HClO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HNO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HI)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ishqorlar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KOH, Ca(OH)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Ba(OH)</a:t>
            </a:r>
            <a:r>
              <a:rPr lang="en-US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elektrolitlar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8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2383" y="2385"/>
            <a:ext cx="9130904" cy="161806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sulfatning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dissotsiyalanmagan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80 ta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eritmadagi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sonini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hisoblang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=75%</a:t>
            </a:r>
            <a:endParaRPr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3608" y="3597864"/>
                <a:ext cx="18002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/>
                            </a:rPr>
                            <m:t>𝑺𝑶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797152"/>
                <a:ext cx="1800200" cy="830997"/>
              </a:xfrm>
              <a:prstGeom prst="rect">
                <a:avLst/>
              </a:prstGeom>
              <a:blipFill>
                <a:blip r:embed="rId2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3131840" y="3867894"/>
            <a:ext cx="5115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563888" y="3489852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2K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5292080" y="3543858"/>
            <a:ext cx="882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+</a:t>
            </a:r>
            <a:endParaRPr lang="ru-RU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 rot="10647527" flipH="1" flipV="1">
                <a:off x="5814382" y="3391659"/>
                <a:ext cx="360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latin typeface="Cambria Math"/>
                            </a:rPr>
                            <m:t>𝑺𝑶</m:t>
                          </m:r>
                        </m:e>
                        <m:sub>
                          <m:r>
                            <a:rPr lang="en-US" sz="4800" b="1" i="1" smtClean="0">
                              <a:latin typeface="Cambria Math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647527" flipH="1" flipV="1">
                <a:off x="5814382" y="4660710"/>
                <a:ext cx="360040" cy="830997"/>
              </a:xfrm>
              <a:prstGeom prst="rect">
                <a:avLst/>
              </a:prstGeom>
              <a:blipFill>
                <a:blip r:embed="rId3"/>
                <a:stretch>
                  <a:fillRect r="-19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 rot="10966321" flipH="1" flipV="1">
            <a:off x="6813544" y="3397411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-2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4355976" y="3381840"/>
            <a:ext cx="154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+</a:t>
            </a:r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99592" y="1761660"/>
            <a:ext cx="2586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1)80-------25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  X---------75</a:t>
            </a:r>
            <a:endParaRPr lang="ru-RU" sz="32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3779912" y="1707654"/>
            <a:ext cx="0" cy="86936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283968" y="1815666"/>
                <a:ext cx="4176464" cy="798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80∗75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25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2420888"/>
                <a:ext cx="4176464" cy="798873"/>
              </a:xfrm>
              <a:prstGeom prst="rect">
                <a:avLst/>
              </a:prstGeom>
              <a:blipFill>
                <a:blip r:embed="rId4"/>
                <a:stretch>
                  <a:fillRect l="-3796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5868144" y="1491630"/>
            <a:ext cx="9822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sz="2400" dirty="0" smtClean="0"/>
          </a:p>
          <a:p>
            <a:r>
              <a:rPr lang="en-US" sz="2400" dirty="0" smtClean="0"/>
              <a:t>= 240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1691680" y="42999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1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26806" y="42039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2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56176" y="419193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1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4499993" y="4083918"/>
            <a:ext cx="503331" cy="162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30" idx="1"/>
          </p:cNvCxnSpPr>
          <p:nvPr/>
        </p:nvCxnSpPr>
        <p:spPr>
          <a:xfrm flipH="1" flipV="1">
            <a:off x="5588496" y="4144212"/>
            <a:ext cx="567680" cy="232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076056" y="39219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3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52120" y="3165816"/>
            <a:ext cx="1309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X=720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763689" y="3165816"/>
            <a:ext cx="795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240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flipH="1">
            <a:off x="755576" y="3813888"/>
            <a:ext cx="41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2)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7164288" y="3489852"/>
            <a:ext cx="72008" cy="9237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236296" y="3651870"/>
                <a:ext cx="2294128" cy="1143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70C0"/>
                    </a:solidFill>
                  </a:rPr>
                  <a:t>X=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×</m:t>
                        </m:r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𝟐𝟒𝟎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</a:rPr>
                      <m:t>𝟕𝟐𝟎</m:t>
                    </m:r>
                  </m:oMath>
                </a14:m>
                <a:endParaRPr lang="ru-RU" sz="2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4869160"/>
                <a:ext cx="2294128" cy="1143518"/>
              </a:xfrm>
              <a:prstGeom prst="rect">
                <a:avLst/>
              </a:prstGeom>
              <a:blipFill>
                <a:blip r:embed="rId5"/>
                <a:stretch>
                  <a:fillRect l="-5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188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606</Words>
  <Application>Microsoft Office PowerPoint</Application>
  <PresentationFormat>Экран (16:9)</PresentationFormat>
  <Paragraphs>111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 Math</vt:lpstr>
      <vt:lpstr>OpenSans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Пользователь</cp:lastModifiedBy>
  <cp:revision>71</cp:revision>
  <dcterms:created xsi:type="dcterms:W3CDTF">2020-08-26T13:26:59Z</dcterms:created>
  <dcterms:modified xsi:type="dcterms:W3CDTF">2020-09-14T06:39:04Z</dcterms:modified>
</cp:coreProperties>
</file>