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90" r:id="rId4"/>
    <p:sldId id="291" r:id="rId5"/>
    <p:sldId id="289" r:id="rId6"/>
    <p:sldId id="265" r:id="rId7"/>
    <p:sldId id="292" r:id="rId8"/>
    <p:sldId id="271" r:id="rId9"/>
    <p:sldId id="270" r:id="rId10"/>
    <p:sldId id="266" r:id="rId11"/>
    <p:sldId id="277" r:id="rId12"/>
    <p:sldId id="284" r:id="rId13"/>
    <p:sldId id="286" r:id="rId14"/>
    <p:sldId id="294" r:id="rId15"/>
    <p:sldId id="299" r:id="rId16"/>
    <p:sldId id="298" r:id="rId17"/>
    <p:sldId id="297" r:id="rId18"/>
    <p:sldId id="296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10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37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74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69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13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90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75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8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20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61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93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9/2/2020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526258" y="2660654"/>
            <a:ext cx="8150198" cy="3261467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r>
              <a:rPr lang="uz-Latn-UZ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avzu</a:t>
            </a:r>
            <a:r>
              <a:rPr lang="uz-Latn-UZ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918" algn="ctr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dissotsiatsiyalanish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nazariyasi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noelektrolitlar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endParaRPr lang="en-US" sz="3600" dirty="0" smtClean="0">
              <a:solidFill>
                <a:prstClr val="black"/>
              </a:solidFill>
            </a:endParaRPr>
          </a:p>
          <a:p>
            <a:pPr marL="38918" algn="ctr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918" algn="ctr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r>
              <a:rPr lang="uz-Cyrl-U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Ganiyeva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Muratbayevna</a:t>
            </a:r>
            <a:endParaRPr lang="uz-Cyrl-U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597357" y="2060848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689969" y="4477932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388271" y="476254"/>
            <a:ext cx="4839913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</a:t>
            </a:r>
            <a:r>
              <a:rPr lang="en-US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17032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548680"/>
            <a:ext cx="17801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72220" y="2160592"/>
            <a:ext cx="272653" cy="13401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81066" y="4509120"/>
            <a:ext cx="263808" cy="13751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388271" y="476254"/>
            <a:ext cx="2587229" cy="2493425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Kimyo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338142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" y="116633"/>
            <a:ext cx="9250136" cy="65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388271" y="476254"/>
            <a:ext cx="4407865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800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338142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4257" y="2636912"/>
            <a:ext cx="81468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qaysilari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kumush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xlorid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o‘yuvchi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suyuq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kislorod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yodning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spirtdagi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eritmasi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Elektrolitik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dissotsilanish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nazariyasi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nazariyani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1887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S.Arrenius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yaratgan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quyidagilardan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74" y="2160592"/>
            <a:ext cx="8591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zaryadli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elektrolitik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dissotsiasiya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zaryadli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katodga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zaryadli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anodga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kationlar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anionlar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Dissotsiasiya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jarayondir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388271" y="476254"/>
            <a:ext cx="5992041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Arrenius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nazariyasining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kamchiligi</a:t>
            </a:r>
            <a:endParaRPr lang="uz-Cyrl-UZ" sz="4000" kern="0" spc="2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24" y="744537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547" y="2348880"/>
            <a:ext cx="8439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Erituvchi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erigan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zarrachalarining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o’zaro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ta’sirlashuvini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olmaydi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Vaholanki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eritmada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ionlar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gidratlangan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marL="38100" algn="ctr">
              <a:lnSpc>
                <a:spcPct val="114000"/>
              </a:lnSpc>
              <a:spcAft>
                <a:spcPts val="0"/>
              </a:spcAft>
            </a:pP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tuzi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qattiq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holatda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elektr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tokini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o‘tkaz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­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maydi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Suvda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eritilganda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esa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ionlarga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ajraladi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Buning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sababi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16059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Osh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kristallari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bog‘lanishli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tugunlarida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207449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83566" y="5273519"/>
            <a:ext cx="8136906" cy="92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3000"/>
              </a:lnSpc>
              <a:spcAft>
                <a:spcPts val="0"/>
              </a:spcAft>
              <a:tabLst>
                <a:tab pos="565150" algn="l"/>
              </a:tabLst>
            </a:pPr>
            <a:r>
              <a:rPr lang="en-US" sz="2400" dirty="0" err="1">
                <a:latin typeface="Times New Roman"/>
                <a:ea typeface="Times New Roman"/>
                <a:cs typeface="Arial"/>
              </a:rPr>
              <a:t>Suv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molekulasi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esa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qutbli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kovalent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bog‘lanishli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modda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bo‘lib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endParaRPr lang="en-US" sz="2400" dirty="0" smtClean="0">
              <a:latin typeface="Times New Roman"/>
              <a:ea typeface="Times New Roman"/>
              <a:cs typeface="Arial"/>
            </a:endParaRPr>
          </a:p>
          <a:p>
            <a:pPr lvl="0" algn="ctr">
              <a:lnSpc>
                <a:spcPct val="113000"/>
              </a:lnSpc>
              <a:spcAft>
                <a:spcPts val="0"/>
              </a:spcAft>
              <a:tabLst>
                <a:tab pos="565150" algn="l"/>
              </a:tabLst>
            </a:pPr>
            <a:r>
              <a:rPr lang="en-US" sz="2400" dirty="0" err="1" smtClean="0">
                <a:latin typeface="Times New Roman"/>
                <a:ea typeface="Times New Roman"/>
                <a:cs typeface="Arial"/>
              </a:rPr>
              <a:t>rasmda</a:t>
            </a:r>
            <a:r>
              <a:rPr lang="en-US" sz="24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ko‘rsatilgandek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tuzilgan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ru-RU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8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lvl="0" algn="ctr">
              <a:lnSpc>
                <a:spcPct val="113000"/>
              </a:lnSpc>
              <a:spcAft>
                <a:spcPts val="0"/>
              </a:spcAft>
              <a:tabLst>
                <a:tab pos="544830" algn="l"/>
              </a:tabLst>
            </a:pP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Osh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tuzi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suvda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eritilganda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36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pPr lvl="0" algn="ctr">
              <a:lnSpc>
                <a:spcPct val="113000"/>
              </a:lnSpc>
              <a:spcAft>
                <a:spcPts val="0"/>
              </a:spcAft>
              <a:tabLst>
                <a:tab pos="54483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rasmda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tasvirlangan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sxema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asosida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dissotsiatsiyalanadi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ru-RU" sz="2400" dirty="0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72220" y="2160592"/>
            <a:ext cx="272653" cy="13401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81066" y="4509120"/>
            <a:ext cx="263808" cy="13751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23834"/>
            <a:ext cx="927135" cy="11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Demak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eritmada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kristallari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qutblangan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molekulalari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gidratlangan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ionlarni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72220" y="2160592"/>
            <a:ext cx="272653" cy="13401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81066" y="4509120"/>
            <a:ext cx="263808" cy="13751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6" y="827443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84294"/>
            <a:ext cx="716063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Tuzlar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ishqorlar</a:t>
            </a:r>
            <a:endParaRPr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43040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160593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ishqorlar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suyultirilganda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suyultirilganda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zarrachalarning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tebranma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kuchayib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bog‘lanish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zaiflashib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elektrolit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qutblangan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molekulalardir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600" dirty="0"/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eriganda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ajraladi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tuzlar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ishqorlarning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erishida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hodisadan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0650"/>
            <a:ext cx="6543349" cy="8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61" y="2642295"/>
            <a:ext cx="555624" cy="12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30650"/>
            <a:ext cx="216023" cy="10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78904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Vodorod</a:t>
            </a:r>
            <a:r>
              <a:rPr lang="en-US" sz="2400" dirty="0"/>
              <a:t> </a:t>
            </a:r>
            <a:r>
              <a:rPr lang="en-US" sz="2400" dirty="0" err="1"/>
              <a:t>xlorid</a:t>
            </a:r>
            <a:r>
              <a:rPr lang="en-US" sz="2400" dirty="0"/>
              <a:t> </a:t>
            </a:r>
            <a:r>
              <a:rPr lang="en-US" sz="2400" dirty="0" err="1"/>
              <a:t>suvda</a:t>
            </a:r>
            <a:r>
              <a:rPr lang="en-US" sz="2400" dirty="0"/>
              <a:t> </a:t>
            </a:r>
            <a:r>
              <a:rPr lang="en-US" sz="2400" dirty="0" err="1"/>
              <a:t>eriganda</a:t>
            </a:r>
            <a:r>
              <a:rPr lang="en-US" sz="2400" dirty="0"/>
              <a:t> </a:t>
            </a:r>
            <a:r>
              <a:rPr lang="en-US" sz="2400" dirty="0" err="1"/>
              <a:t>molekulasidagi</a:t>
            </a:r>
            <a:r>
              <a:rPr lang="en-US" sz="2400" dirty="0"/>
              <a:t> </a:t>
            </a:r>
            <a:r>
              <a:rPr lang="en-US" sz="2400" dirty="0" err="1"/>
              <a:t>vodorod</a:t>
            </a:r>
            <a:r>
              <a:rPr lang="en-US" sz="2400" dirty="0"/>
              <a:t> </a:t>
            </a:r>
            <a:r>
              <a:rPr lang="en-US" sz="2400" dirty="0" err="1"/>
              <a:t>elektronini</a:t>
            </a:r>
            <a:r>
              <a:rPr lang="en-US" sz="2400" dirty="0"/>
              <a:t> </a:t>
            </a:r>
            <a:r>
              <a:rPr lang="en-US" sz="2400" dirty="0" err="1"/>
              <a:t>qoldirib</a:t>
            </a:r>
            <a:r>
              <a:rPr lang="en-US" sz="2400" dirty="0"/>
              <a:t>,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molekulasiga</a:t>
            </a:r>
            <a:r>
              <a:rPr lang="en-US" sz="2400" dirty="0"/>
              <a:t> </a:t>
            </a:r>
            <a:r>
              <a:rPr lang="en-US" sz="2400" dirty="0" err="1"/>
              <a:t>ko‘chib</a:t>
            </a:r>
            <a:r>
              <a:rPr lang="en-US" sz="2400" dirty="0"/>
              <a:t> </a:t>
            </a:r>
            <a:r>
              <a:rPr lang="en-US" sz="2400" dirty="0" err="1"/>
              <a:t>o‘tadi</a:t>
            </a:r>
            <a:r>
              <a:rPr lang="en-US" sz="2400" dirty="0"/>
              <a:t>. </a:t>
            </a:r>
            <a:r>
              <a:rPr lang="en-US" sz="2400" dirty="0" err="1"/>
              <a:t>Natijada</a:t>
            </a:r>
            <a:r>
              <a:rPr lang="en-US" sz="2400" dirty="0"/>
              <a:t> </a:t>
            </a:r>
            <a:r>
              <a:rPr lang="en-US" sz="2400" dirty="0" err="1"/>
              <a:t>xlorda</a:t>
            </a:r>
            <a:r>
              <a:rPr lang="en-US" sz="2400" dirty="0"/>
              <a:t> 1 ta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ortiqcha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err="1"/>
              <a:t>xlor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1 ta proton (</a:t>
            </a:r>
            <a:r>
              <a:rPr lang="en-US" sz="2400" dirty="0" err="1"/>
              <a:t>vodorod</a:t>
            </a:r>
            <a:r>
              <a:rPr lang="en-US" sz="2400" dirty="0"/>
              <a:t> </a:t>
            </a:r>
            <a:r>
              <a:rPr lang="en-US" sz="2400" dirty="0" err="1"/>
              <a:t>atomining</a:t>
            </a:r>
            <a:r>
              <a:rPr lang="en-US" sz="2400" dirty="0"/>
              <a:t> </a:t>
            </a:r>
            <a:r>
              <a:rPr lang="en-US" sz="2400" dirty="0" err="1"/>
              <a:t>yadrosi</a:t>
            </a:r>
            <a:r>
              <a:rPr lang="en-US" sz="2400" dirty="0"/>
              <a:t>) </a:t>
            </a:r>
            <a:r>
              <a:rPr lang="en-US" sz="2400" dirty="0" err="1"/>
              <a:t>qo‘shilgan</a:t>
            </a:r>
            <a:r>
              <a:rPr lang="en-US" sz="2400" dirty="0"/>
              <a:t> H3O+ (</a:t>
            </a:r>
            <a:r>
              <a:rPr lang="en-US" sz="2400" dirty="0" err="1"/>
              <a:t>gidroksoniy</a:t>
            </a:r>
            <a:r>
              <a:rPr lang="en-US" sz="2400" dirty="0"/>
              <a:t>)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. </a:t>
            </a:r>
            <a:r>
              <a:rPr lang="en-US" sz="2400" dirty="0" err="1"/>
              <a:t>Demak</a:t>
            </a:r>
            <a:r>
              <a:rPr lang="en-US" sz="2400" dirty="0"/>
              <a:t>, </a:t>
            </a:r>
            <a:r>
              <a:rPr lang="en-US" sz="2400" dirty="0" err="1"/>
              <a:t>suvda</a:t>
            </a:r>
            <a:r>
              <a:rPr lang="en-US" sz="2400" dirty="0"/>
              <a:t> </a:t>
            </a:r>
            <a:r>
              <a:rPr lang="en-US" sz="2400" dirty="0" err="1"/>
              <a:t>HCl</a:t>
            </a:r>
            <a:r>
              <a:rPr lang="en-US" sz="2400" dirty="0"/>
              <a:t>, </a:t>
            </a:r>
            <a:r>
              <a:rPr lang="en-US" sz="2400" dirty="0" err="1"/>
              <a:t>HBr</a:t>
            </a:r>
            <a:r>
              <a:rPr lang="en-US" sz="2400" dirty="0"/>
              <a:t>, H</a:t>
            </a:r>
            <a:r>
              <a:rPr lang="en-US" dirty="0"/>
              <a:t>2</a:t>
            </a:r>
            <a:r>
              <a:rPr lang="en-US" sz="2400" dirty="0"/>
              <a:t>S, HNO</a:t>
            </a:r>
            <a:r>
              <a:rPr lang="en-US" dirty="0"/>
              <a:t>3</a:t>
            </a:r>
            <a:r>
              <a:rPr lang="en-US" sz="2400" dirty="0"/>
              <a:t> , H</a:t>
            </a:r>
            <a:r>
              <a:rPr lang="en-US" dirty="0"/>
              <a:t>2</a:t>
            </a:r>
            <a:r>
              <a:rPr lang="en-US" sz="2400" dirty="0"/>
              <a:t>SO</a:t>
            </a:r>
            <a:r>
              <a:rPr lang="en-US" dirty="0"/>
              <a:t>4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kislotalar</a:t>
            </a:r>
            <a:r>
              <a:rPr lang="en-US" sz="2400" dirty="0"/>
              <a:t> </a:t>
            </a:r>
            <a:r>
              <a:rPr lang="en-US" sz="2400" dirty="0" err="1" smtClean="0"/>
              <a:t>eriganda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1600" dirty="0"/>
              <a:t>3</a:t>
            </a:r>
            <a:r>
              <a:rPr lang="en-US" sz="2400" dirty="0"/>
              <a:t> O+ (</a:t>
            </a:r>
            <a:r>
              <a:rPr lang="en-US" sz="2400" dirty="0" err="1"/>
              <a:t>gidroksoniy</a:t>
            </a:r>
            <a:r>
              <a:rPr lang="en-US" sz="2400" dirty="0"/>
              <a:t>)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: H</a:t>
            </a:r>
            <a:r>
              <a:rPr lang="en-US" dirty="0"/>
              <a:t>3</a:t>
            </a:r>
            <a:r>
              <a:rPr lang="en-US" sz="2400" dirty="0"/>
              <a:t> O+ </a:t>
            </a:r>
            <a:r>
              <a:rPr lang="en-US" sz="2400" dirty="0" smtClean="0"/>
              <a:t>→</a:t>
            </a:r>
            <a:r>
              <a:rPr lang="en-US" sz="2400" dirty="0"/>
              <a:t>H+ + H</a:t>
            </a:r>
            <a:r>
              <a:rPr lang="en-US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O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Gidroksoniy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vodorod</a:t>
            </a:r>
            <a:r>
              <a:rPr lang="en-US" sz="2400" dirty="0"/>
              <a:t> </a:t>
            </a:r>
            <a:r>
              <a:rPr lang="en-US" sz="2400" dirty="0" err="1"/>
              <a:t>ionini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83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060848"/>
            <a:ext cx="8694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1.Kaliy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71" y="0"/>
            <a:ext cx="9163571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57825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lektrolitik dissotsiatsiyalanish nazariyasi. 8 - sin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1921204"/>
            <a:ext cx="2448272" cy="14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2204864"/>
            <a:ext cx="5004048" cy="4653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34888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1887 </a:t>
            </a:r>
            <a:r>
              <a:rPr lang="en-US" sz="2800" dirty="0" err="1"/>
              <a:t>yilda</a:t>
            </a:r>
            <a:r>
              <a:rPr lang="en-US" sz="2800" dirty="0"/>
              <a:t> </a:t>
            </a:r>
            <a:r>
              <a:rPr lang="en-US" sz="2800" dirty="0" err="1"/>
              <a:t>shved</a:t>
            </a:r>
            <a:r>
              <a:rPr lang="en-US" sz="2800" dirty="0"/>
              <a:t> </a:t>
            </a:r>
            <a:r>
              <a:rPr lang="en-US" sz="2800" dirty="0" err="1"/>
              <a:t>olimi</a:t>
            </a:r>
            <a:endParaRPr lang="en-US" sz="2800" dirty="0"/>
          </a:p>
          <a:p>
            <a:r>
              <a:rPr lang="en-US" sz="2800" dirty="0"/>
              <a:t>Svante </a:t>
            </a:r>
            <a:r>
              <a:rPr lang="en-US" sz="2800" dirty="0" err="1"/>
              <a:t>Arrenius</a:t>
            </a:r>
            <a:r>
              <a:rPr lang="en-US" sz="2800" dirty="0"/>
              <a:t> </a:t>
            </a:r>
            <a:r>
              <a:rPr lang="en-US" sz="2800" dirty="0" err="1"/>
              <a:t>o’zining</a:t>
            </a:r>
            <a:r>
              <a:rPr lang="en-US" sz="2800" dirty="0"/>
              <a:t> </a:t>
            </a:r>
            <a:r>
              <a:rPr lang="en-US" sz="2800" dirty="0" err="1"/>
              <a:t>dissotsiyatsiyalanish</a:t>
            </a:r>
            <a:r>
              <a:rPr lang="en-US" sz="2800" dirty="0"/>
              <a:t> </a:t>
            </a:r>
            <a:r>
              <a:rPr lang="en-US" sz="2800" dirty="0" err="1"/>
              <a:t>nazariyasi</a:t>
            </a:r>
            <a:endParaRPr lang="en-US" sz="2800" dirty="0"/>
          </a:p>
          <a:p>
            <a:r>
              <a:rPr lang="en-US" sz="2800" dirty="0" err="1"/>
              <a:t>bo’yicha</a:t>
            </a:r>
            <a:r>
              <a:rPr lang="en-US" sz="2800" dirty="0"/>
              <a:t> </a:t>
            </a:r>
            <a:r>
              <a:rPr lang="en-US" sz="2800" dirty="0" err="1"/>
              <a:t>ilmiy</a:t>
            </a:r>
            <a:r>
              <a:rPr lang="en-US" sz="2800" dirty="0"/>
              <a:t> </a:t>
            </a:r>
            <a:r>
              <a:rPr lang="en-US" sz="2800" dirty="0" err="1"/>
              <a:t>ishlar</a:t>
            </a:r>
            <a:r>
              <a:rPr lang="en-US" sz="2800" dirty="0"/>
              <a:t> </a:t>
            </a:r>
            <a:r>
              <a:rPr lang="en-US" sz="2800" dirty="0" err="1"/>
              <a:t>olib</a:t>
            </a:r>
            <a:r>
              <a:rPr lang="en-US" sz="2800" dirty="0"/>
              <a:t> </a:t>
            </a:r>
            <a:r>
              <a:rPr lang="en-US" sz="2800" dirty="0" err="1"/>
              <a:t>borgan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8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444873" y="116632"/>
            <a:ext cx="8015560" cy="1508540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Metallarning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elektr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tokini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o‘tkazish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xususiyati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borligini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siz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yaxshi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bilasiz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sz="32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3200" b="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Boshqa</a:t>
            </a:r>
            <a:r>
              <a:rPr lang="en-US" sz="3200" b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moddalar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elektr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tokini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o‘tkazadimi</a:t>
            </a:r>
            <a:r>
              <a:rPr lang="en-US" sz="3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lang="ru-RU" sz="32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945828" cy="11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874" y="2348880"/>
            <a:ext cx="8688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213250" y="116632"/>
            <a:ext cx="7627143" cy="1780410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ekektr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o`tkazish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881" defTabSz="1935419">
              <a:spcBef>
                <a:spcPts val="241"/>
              </a:spcBef>
              <a:defRPr/>
            </a:pP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eritib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eritmaga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tushirib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lampochkani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yonishini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spc="2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kuzatamiz</a:t>
            </a:r>
            <a:r>
              <a:rPr lang="en-US" sz="2800" b="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2800" b="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67" y="584200"/>
            <a:ext cx="5857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8" y="2179739"/>
            <a:ext cx="6688923" cy="37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182491" cy="30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37312"/>
            <a:ext cx="8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6237312"/>
            <a:ext cx="8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asmda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tasvirlanganidek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elektrodlarini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tuziga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34888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Lampochka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yonmaydi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elektrodlarini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tushiramiz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lampochka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yonmadi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o‘tkazmaydi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31623"/>
            <a:ext cx="4063355" cy="22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o‘tkazmasligiga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noelektrolitlarga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bo‘linadi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259" y="2160592"/>
            <a:ext cx="83248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Eritmalar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suyuqlanmalarda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ajraladigan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o'tkazadigan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Eritmalar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suyuqlanmalarda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ajralmaydigan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o‘tkazmaydigan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noelektrolitlar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84" y="2996952"/>
            <a:ext cx="1830680" cy="1396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10" y="5194331"/>
            <a:ext cx="1588654" cy="1189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21" y="5194331"/>
            <a:ext cx="1187486" cy="1187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11824"/>
            <a:ext cx="733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56145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691680" y="254357"/>
            <a:ext cx="6877047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b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Kuchli</a:t>
            </a:r>
            <a:r>
              <a:rPr lang="en-US" sz="40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va</a:t>
            </a:r>
            <a:r>
              <a:rPr lang="en-US" sz="40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kuchsiz</a:t>
            </a:r>
            <a:r>
              <a:rPr lang="en-US" sz="40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</a:t>
            </a:r>
            <a:r>
              <a:rPr lang="ru-RU" sz="4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en-US" sz="4000" b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ktrolitlarga</a:t>
            </a:r>
            <a:r>
              <a:rPr lang="en-US" sz="4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misollar</a:t>
            </a:r>
            <a:r>
              <a:rPr lang="en-US" sz="4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z-Cyrl-UZ" sz="19900" kern="0" spc="2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26259" y="89693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99600"/>
            <a:ext cx="693516" cy="8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739" y="2160593"/>
            <a:ext cx="8109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Kuchli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ktrolitlarga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misollar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a)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kislotalar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HCl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HBr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HNO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HClO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HJ.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asoslar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KOH,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LiOH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Ca(OH)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Ba(OH)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c)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tuzlar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suvda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eriydigan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tuzlar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Q`rtacha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kuchli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ktrolitlarga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misollar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HF, 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Mg(OH)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Kuchsiz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ktrolitlarga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misollar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kislotalar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HCN, HNO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S, 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asoslar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Be(OH)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Al(OH)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Fe(OH)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Fe(OH)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NH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OH, Cu(OH)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Zn(OH)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Pb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Sn(OH)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2383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Elektrolitlarning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eriganda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ionlarga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ajralishi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elektrolitik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dissotsilanish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72220" y="2160592"/>
            <a:ext cx="272653" cy="13401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81066" y="4509120"/>
            <a:ext cx="263808" cy="13751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8733804" y="1011359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63" y="-298205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2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3096" y="3180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388271" y="476254"/>
            <a:ext cx="2587229" cy="2493425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Kimyo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782243" y="584200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873921" y="896938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915591" y="1255713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312970" y="832644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66739" y="11795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338142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2" y="-140452"/>
            <a:ext cx="8352234" cy="673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6334780"/>
            <a:ext cx="25459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elektrolit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798" y="2153966"/>
            <a:ext cx="2545983" cy="629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97" y="-147731"/>
            <a:ext cx="9130903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Elektrolitlar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eritilganda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yaxshilab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suyuqlantirilganda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tokini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o`tkazadi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586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Пользователь</cp:lastModifiedBy>
  <cp:revision>39</cp:revision>
  <dcterms:created xsi:type="dcterms:W3CDTF">2020-08-26T13:20:01Z</dcterms:created>
  <dcterms:modified xsi:type="dcterms:W3CDTF">2020-09-02T16:22:00Z</dcterms:modified>
</cp:coreProperties>
</file>