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90" r:id="rId4"/>
    <p:sldId id="291" r:id="rId5"/>
    <p:sldId id="289" r:id="rId6"/>
    <p:sldId id="265" r:id="rId7"/>
    <p:sldId id="292" r:id="rId8"/>
    <p:sldId id="271" r:id="rId9"/>
    <p:sldId id="270" r:id="rId10"/>
    <p:sldId id="266" r:id="rId11"/>
    <p:sldId id="277" r:id="rId12"/>
    <p:sldId id="284" r:id="rId13"/>
    <p:sldId id="286" r:id="rId14"/>
    <p:sldId id="294" r:id="rId15"/>
    <p:sldId id="299" r:id="rId16"/>
    <p:sldId id="298" r:id="rId17"/>
    <p:sldId id="297" r:id="rId18"/>
    <p:sldId id="296" r:id="rId19"/>
    <p:sldId id="29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E38628-1236-411D-9FEF-FD28E8519AF9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76CE6C1-1E73-4BDD-B487-7DA062CAE0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5103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018433-755E-48CD-A2D0-51EC26381201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1247B16B-0928-41B6-B279-A2B5DB595D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6378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4C88F9-6342-4653-B7BF-05A2BF24DFBF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8C1B561-1207-4BDF-8496-155C6E127F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2749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64DAC7-BFC0-4B32-8E20-5608C2627610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79280FC-159F-4BC3-AB1E-448F525F49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4696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3FECC4-BB78-4887-BF70-BDD8B95D3607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8007E1D3-748A-49B4-888C-FE161430A0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213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55AF05-F52E-44AF-8AF3-BB4E602D0222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46E45C8-7FFF-4452-AA46-65F1285F5C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1909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C69198-12F0-497B-8C7D-7A87E618C5D7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1439DC9-57AB-4C28-A45A-E303DB6EC1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6757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E0C7CE-1072-4078-8185-2D7055351519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492B986F-8458-465E-A8F1-8604EA7BF9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6487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72075-C10C-4E09-A199-8F71CE5CDE4E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E6BF7478-1EEF-467D-83FB-E15DD6C57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0204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D2142-ADCF-4BD0-9163-2B683D24CA78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9D06353-2199-4C98-8316-087539CE62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992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8610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17D4F2-2C5A-4A95-AE0B-7156D7DFF251}" type="datetimeFigureOut">
              <a:rPr lang="en-US"/>
              <a:pPr>
                <a:defRPr/>
              </a:pPr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131A9C3-1917-4C2A-B40E-0336E1F72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5931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>
                <a:cs typeface="Arial" pitchFamily="34" charset="0"/>
              </a:rPr>
              <a:pPr>
                <a:defRPr/>
              </a:pPr>
              <a:t>9/2/2020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6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526258" y="2660654"/>
            <a:ext cx="8150198" cy="3261467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 eaLnBrk="0" fontAlgn="base" hangingPunct="0">
              <a:lnSpc>
                <a:spcPts val="4132"/>
              </a:lnSpc>
              <a:spcBef>
                <a:spcPts val="233"/>
              </a:spcBef>
              <a:spcAft>
                <a:spcPct val="0"/>
              </a:spcAft>
              <a:defRPr/>
            </a:pPr>
            <a:r>
              <a:rPr lang="uz-Latn-UZ" alt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avzu</a:t>
            </a:r>
            <a:r>
              <a:rPr lang="uz-Latn-UZ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918" algn="ctr" eaLnBrk="0" fontAlgn="base" hangingPunct="0">
              <a:lnSpc>
                <a:spcPts val="4132"/>
              </a:lnSpc>
              <a:spcBef>
                <a:spcPts val="233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Elektrolitik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dissotsiatsiyalanish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nazariyasi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Elektrolitlar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noelektrolitlar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endParaRPr lang="en-US" sz="3600" dirty="0" smtClean="0">
              <a:solidFill>
                <a:prstClr val="black"/>
              </a:solidFill>
            </a:endParaRPr>
          </a:p>
          <a:p>
            <a:pPr marL="38918" algn="ctr" eaLnBrk="0" fontAlgn="base" hangingPunct="0">
              <a:lnSpc>
                <a:spcPts val="4132"/>
              </a:lnSpc>
              <a:spcBef>
                <a:spcPts val="233"/>
              </a:spcBef>
              <a:spcAft>
                <a:spcPct val="0"/>
              </a:spcAft>
              <a:defRPr/>
            </a:pPr>
            <a:endParaRPr lang="en-US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918" algn="ctr" eaLnBrk="0" fontAlgn="base" hangingPunct="0">
              <a:lnSpc>
                <a:spcPts val="4132"/>
              </a:lnSpc>
              <a:spcBef>
                <a:spcPts val="233"/>
              </a:spcBef>
              <a:spcAft>
                <a:spcPct val="0"/>
              </a:spcAft>
              <a:defRPr/>
            </a:pPr>
            <a:r>
              <a:rPr lang="uz-Cyrl-U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O‘qituvchi: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Ganiyeva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Shoira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Muratbayevna</a:t>
            </a:r>
            <a:endParaRPr lang="uz-Cyrl-UZ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597357" y="2060848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689969" y="4477932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388271" y="476254"/>
            <a:ext cx="4839913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Kimy</a:t>
            </a:r>
            <a:r>
              <a:rPr lang="en-US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3" y="584200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1" y="896938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1255713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26259" y="896938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11795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717032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4248" y="548680"/>
            <a:ext cx="1780186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2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72220" y="2160592"/>
            <a:ext cx="272653" cy="13401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81066" y="4509120"/>
            <a:ext cx="263808" cy="13751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388271" y="476254"/>
            <a:ext cx="2587229" cy="2493425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Kimyo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3" y="584200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1" y="896938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1255713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26259" y="896938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11795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31" y="338142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" y="116633"/>
            <a:ext cx="9250136" cy="65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27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388271" y="476254"/>
            <a:ext cx="4407865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3" y="584200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1" y="896938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1255713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26259" y="896938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11795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31" y="338142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4257" y="2636912"/>
            <a:ext cx="814684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qaysilari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tokini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o‘tkazadi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spirt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sulfat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kislota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kumush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xlorid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o‘yuvchi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natriy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suyuq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kislorod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yodning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spirtdagi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eritmasi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43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Elektrolitik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dissotsilanish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nazariyasi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nazariyani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1887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yilda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S.Arrenius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yaratgan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mohiyati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quyidagilardan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4874" y="2160592"/>
            <a:ext cx="85916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Elektrolitlar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eriganda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elektrolitik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dissotsiasiya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katodga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anodga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tortiladi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kationlar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Dissotsiasiya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jarayondir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58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388271" y="476254"/>
            <a:ext cx="5992041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Arrenius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nazariyasining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kamchiligi</a:t>
            </a:r>
            <a:endParaRPr lang="uz-Cyrl-UZ" sz="4000" kern="0" spc="2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3" y="584200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1" y="896938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1255713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26259" y="896938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11795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24" y="744537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8547" y="2348880"/>
            <a:ext cx="84399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Erituvchi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erigan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zarrachalarining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o’zaro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ta’sirlashuvini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hisobga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olmaydi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Vaholanki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eritmada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gidratlangan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58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38100" algn="ctr">
              <a:lnSpc>
                <a:spcPct val="114000"/>
              </a:lnSpc>
              <a:spcAft>
                <a:spcPts val="0"/>
              </a:spcAft>
            </a:pP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sh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tuzi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qattiq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holatda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elektr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tokini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o‘tkaz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­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maydi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Suvda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eritilganda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esa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ionlarga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ajraladi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Buning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sababi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160593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Osh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kristallari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bog‘lanishli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kristall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panjara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tugunlarida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8960"/>
            <a:ext cx="8207449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683566" y="5273519"/>
            <a:ext cx="8136906" cy="927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3000"/>
              </a:lnSpc>
              <a:spcAft>
                <a:spcPts val="0"/>
              </a:spcAft>
              <a:tabLst>
                <a:tab pos="565150" algn="l"/>
              </a:tabLst>
            </a:pPr>
            <a:r>
              <a:rPr lang="en-US" sz="2400" dirty="0" err="1">
                <a:latin typeface="Times New Roman"/>
                <a:ea typeface="Times New Roman"/>
                <a:cs typeface="Arial"/>
              </a:rPr>
              <a:t>Suv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molekulasi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esa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qutbli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kovalent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bog‘lanishli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modda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bo‘lib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, </a:t>
            </a:r>
            <a:endParaRPr lang="en-US" sz="2400" dirty="0" smtClean="0">
              <a:latin typeface="Times New Roman"/>
              <a:ea typeface="Times New Roman"/>
              <a:cs typeface="Arial"/>
            </a:endParaRPr>
          </a:p>
          <a:p>
            <a:pPr lvl="0" algn="ctr">
              <a:lnSpc>
                <a:spcPct val="113000"/>
              </a:lnSpc>
              <a:spcAft>
                <a:spcPts val="0"/>
              </a:spcAft>
              <a:tabLst>
                <a:tab pos="565150" algn="l"/>
              </a:tabLst>
            </a:pPr>
            <a:r>
              <a:rPr lang="en-US" sz="2400" dirty="0" err="1" smtClean="0">
                <a:latin typeface="Times New Roman"/>
                <a:ea typeface="Times New Roman"/>
                <a:cs typeface="Arial"/>
              </a:rPr>
              <a:t>rasmda</a:t>
            </a:r>
            <a:r>
              <a:rPr lang="en-US" sz="2400" dirty="0" smtClean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ko‘rsatilgandek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Times New Roman"/>
                <a:ea typeface="Times New Roman"/>
                <a:cs typeface="Arial"/>
              </a:rPr>
              <a:t>tuzilgan</a:t>
            </a:r>
            <a:r>
              <a:rPr lang="en-US" sz="2400" dirty="0">
                <a:latin typeface="Times New Roman"/>
                <a:ea typeface="Times New Roman"/>
                <a:cs typeface="Arial"/>
              </a:rPr>
              <a:t>.</a:t>
            </a:r>
            <a:endParaRPr lang="ru-RU" sz="16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880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lvl="0" algn="ctr">
              <a:lnSpc>
                <a:spcPct val="113000"/>
              </a:lnSpc>
              <a:spcAft>
                <a:spcPts val="0"/>
              </a:spcAft>
              <a:tabLst>
                <a:tab pos="544830" algn="l"/>
              </a:tabLst>
            </a:pP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Osh </a:t>
            </a:r>
            <a:r>
              <a:rPr lang="en-US" sz="36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tuzi</a:t>
            </a: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suvda</a:t>
            </a: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eritilganda</a:t>
            </a: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endParaRPr lang="en-US" sz="3600" dirty="0" smtClean="0">
              <a:solidFill>
                <a:schemeClr val="bg1"/>
              </a:solidFill>
              <a:latin typeface="Times New Roman"/>
              <a:ea typeface="Times New Roman"/>
              <a:cs typeface="Arial"/>
            </a:endParaRPr>
          </a:p>
          <a:p>
            <a:pPr lvl="0" algn="ctr">
              <a:lnSpc>
                <a:spcPct val="113000"/>
              </a:lnSpc>
              <a:spcAft>
                <a:spcPts val="0"/>
              </a:spcAft>
              <a:tabLst>
                <a:tab pos="544830" algn="l"/>
              </a:tabLst>
            </a:pPr>
            <a:r>
              <a:rPr lang="en-US" sz="3600" dirty="0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rasmda</a:t>
            </a: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tasvirlangan</a:t>
            </a: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sxema</a:t>
            </a: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asosida</a:t>
            </a: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dissotsiatsiyalanadi</a:t>
            </a:r>
            <a:r>
              <a:rPr lang="en-US" sz="36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ru-RU" sz="2400" dirty="0">
              <a:solidFill>
                <a:schemeClr val="bg1"/>
              </a:solidFill>
              <a:ea typeface="Calibri"/>
              <a:cs typeface="Arial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72220" y="2160592"/>
            <a:ext cx="272653" cy="13401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81066" y="4509120"/>
            <a:ext cx="263808" cy="13751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-223834"/>
            <a:ext cx="927135" cy="110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9144000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30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Demak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eritmada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kristallari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suvning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qutblangan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molekulalari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erib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gidratlangan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ionlarni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endParaRPr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72220" y="2160592"/>
            <a:ext cx="272653" cy="13401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81066" y="4509120"/>
            <a:ext cx="263808" cy="13751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6" y="827443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alt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884294"/>
            <a:ext cx="7160631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30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6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Tuzlar</a:t>
            </a: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ishqorlar</a:t>
            </a:r>
            <a:endParaRPr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743040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2160593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Elektrolitlar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ishqorlar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suyultirilganda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suyultirilganda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tebranma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zaiflashib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elektrolit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osonlik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30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Kislotalar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qutblangan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molekulalardir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3600" dirty="0"/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eriganda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ajraladi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ammo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tuzlar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ishqorlarning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erishida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hodisadan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30650"/>
            <a:ext cx="6543349" cy="84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161" y="2642295"/>
            <a:ext cx="555624" cy="122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30650"/>
            <a:ext cx="216023" cy="103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3789040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Vodorod</a:t>
            </a:r>
            <a:r>
              <a:rPr lang="en-US" sz="2400" dirty="0"/>
              <a:t> </a:t>
            </a:r>
            <a:r>
              <a:rPr lang="en-US" sz="2400" dirty="0" err="1"/>
              <a:t>xlorid</a:t>
            </a:r>
            <a:r>
              <a:rPr lang="en-US" sz="2400" dirty="0"/>
              <a:t> </a:t>
            </a:r>
            <a:r>
              <a:rPr lang="en-US" sz="2400" dirty="0" err="1"/>
              <a:t>suvda</a:t>
            </a:r>
            <a:r>
              <a:rPr lang="en-US" sz="2400" dirty="0"/>
              <a:t> </a:t>
            </a:r>
            <a:r>
              <a:rPr lang="en-US" sz="2400" dirty="0" err="1"/>
              <a:t>eriganda</a:t>
            </a:r>
            <a:r>
              <a:rPr lang="en-US" sz="2400" dirty="0"/>
              <a:t> </a:t>
            </a:r>
            <a:r>
              <a:rPr lang="en-US" sz="2400" dirty="0" err="1"/>
              <a:t>molekulasidagi</a:t>
            </a:r>
            <a:r>
              <a:rPr lang="en-US" sz="2400" dirty="0"/>
              <a:t> </a:t>
            </a:r>
            <a:r>
              <a:rPr lang="en-US" sz="2400" dirty="0" err="1"/>
              <a:t>vodorod</a:t>
            </a:r>
            <a:r>
              <a:rPr lang="en-US" sz="2400" dirty="0"/>
              <a:t> </a:t>
            </a:r>
            <a:r>
              <a:rPr lang="en-US" sz="2400" dirty="0" err="1"/>
              <a:t>elektronini</a:t>
            </a:r>
            <a:r>
              <a:rPr lang="en-US" sz="2400" dirty="0"/>
              <a:t> </a:t>
            </a:r>
            <a:r>
              <a:rPr lang="en-US" sz="2400" dirty="0" err="1"/>
              <a:t>qoldirib</a:t>
            </a:r>
            <a:r>
              <a:rPr lang="en-US" sz="2400" dirty="0"/>
              <a:t>,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molekulasiga</a:t>
            </a:r>
            <a:r>
              <a:rPr lang="en-US" sz="2400" dirty="0"/>
              <a:t> </a:t>
            </a:r>
            <a:r>
              <a:rPr lang="en-US" sz="2400" dirty="0" err="1"/>
              <a:t>ko‘chib</a:t>
            </a:r>
            <a:r>
              <a:rPr lang="en-US" sz="2400" dirty="0"/>
              <a:t> </a:t>
            </a:r>
            <a:r>
              <a:rPr lang="en-US" sz="2400" dirty="0" err="1"/>
              <a:t>o‘tadi</a:t>
            </a:r>
            <a:r>
              <a:rPr lang="en-US" sz="2400" dirty="0"/>
              <a:t>. </a:t>
            </a:r>
            <a:r>
              <a:rPr lang="en-US" sz="2400" dirty="0" err="1"/>
              <a:t>Natijada</a:t>
            </a:r>
            <a:r>
              <a:rPr lang="en-US" sz="2400" dirty="0"/>
              <a:t> </a:t>
            </a:r>
            <a:r>
              <a:rPr lang="en-US" sz="2400" dirty="0" err="1"/>
              <a:t>xlorda</a:t>
            </a:r>
            <a:r>
              <a:rPr lang="en-US" sz="2400" dirty="0"/>
              <a:t> 1 ta </a:t>
            </a:r>
            <a:r>
              <a:rPr lang="en-US" sz="2400" dirty="0" err="1"/>
              <a:t>elektron</a:t>
            </a:r>
            <a:r>
              <a:rPr lang="en-US" sz="2400" dirty="0"/>
              <a:t> </a:t>
            </a:r>
            <a:r>
              <a:rPr lang="en-US" sz="2400" dirty="0" err="1"/>
              <a:t>ortiqcha</a:t>
            </a:r>
            <a:r>
              <a:rPr lang="en-US" sz="2400" dirty="0"/>
              <a:t> </a:t>
            </a:r>
            <a:r>
              <a:rPr lang="en-US" sz="2400" dirty="0" err="1"/>
              <a:t>bo‘lgan</a:t>
            </a:r>
            <a:r>
              <a:rPr lang="en-US" sz="2400" dirty="0"/>
              <a:t> </a:t>
            </a:r>
            <a:r>
              <a:rPr lang="en-US" sz="2400" dirty="0" err="1"/>
              <a:t>xlor</a:t>
            </a:r>
            <a:r>
              <a:rPr lang="en-US" sz="2400" dirty="0"/>
              <a:t> </a:t>
            </a:r>
            <a:r>
              <a:rPr lang="en-US" sz="2400" dirty="0" err="1"/>
              <a:t>ioni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1 ta proton (</a:t>
            </a:r>
            <a:r>
              <a:rPr lang="en-US" sz="2400" dirty="0" err="1"/>
              <a:t>vodorod</a:t>
            </a:r>
            <a:r>
              <a:rPr lang="en-US" sz="2400" dirty="0"/>
              <a:t> </a:t>
            </a:r>
            <a:r>
              <a:rPr lang="en-US" sz="2400" dirty="0" err="1"/>
              <a:t>atomining</a:t>
            </a:r>
            <a:r>
              <a:rPr lang="en-US" sz="2400" dirty="0"/>
              <a:t> </a:t>
            </a:r>
            <a:r>
              <a:rPr lang="en-US" sz="2400" dirty="0" err="1"/>
              <a:t>yadrosi</a:t>
            </a:r>
            <a:r>
              <a:rPr lang="en-US" sz="2400" dirty="0"/>
              <a:t>) </a:t>
            </a:r>
            <a:r>
              <a:rPr lang="en-US" sz="2400" dirty="0" err="1"/>
              <a:t>qo‘shilgan</a:t>
            </a:r>
            <a:r>
              <a:rPr lang="en-US" sz="2400" dirty="0"/>
              <a:t> H3O+ (</a:t>
            </a:r>
            <a:r>
              <a:rPr lang="en-US" sz="2400" dirty="0" err="1"/>
              <a:t>gidroksoniy</a:t>
            </a:r>
            <a:r>
              <a:rPr lang="en-US" sz="2400" dirty="0"/>
              <a:t>) </a:t>
            </a:r>
            <a:r>
              <a:rPr lang="en-US" sz="2400" dirty="0" err="1"/>
              <a:t>ioni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bo‘ladi</a:t>
            </a:r>
            <a:r>
              <a:rPr lang="en-US" sz="2400" dirty="0"/>
              <a:t>. </a:t>
            </a:r>
            <a:r>
              <a:rPr lang="en-US" sz="2400" dirty="0" err="1"/>
              <a:t>Demak</a:t>
            </a:r>
            <a:r>
              <a:rPr lang="en-US" sz="2400" dirty="0"/>
              <a:t>, </a:t>
            </a:r>
            <a:r>
              <a:rPr lang="en-US" sz="2400" dirty="0" err="1"/>
              <a:t>suvda</a:t>
            </a:r>
            <a:r>
              <a:rPr lang="en-US" sz="2400" dirty="0"/>
              <a:t> </a:t>
            </a:r>
            <a:r>
              <a:rPr lang="en-US" sz="2400" dirty="0" err="1"/>
              <a:t>HCl</a:t>
            </a:r>
            <a:r>
              <a:rPr lang="en-US" sz="2400" dirty="0"/>
              <a:t>, </a:t>
            </a:r>
            <a:r>
              <a:rPr lang="en-US" sz="2400" dirty="0" err="1"/>
              <a:t>HBr</a:t>
            </a:r>
            <a:r>
              <a:rPr lang="en-US" sz="2400" dirty="0"/>
              <a:t>, H</a:t>
            </a:r>
            <a:r>
              <a:rPr lang="en-US" dirty="0"/>
              <a:t>2</a:t>
            </a:r>
            <a:r>
              <a:rPr lang="en-US" sz="2400" dirty="0"/>
              <a:t>S, HNO</a:t>
            </a:r>
            <a:r>
              <a:rPr lang="en-US" dirty="0"/>
              <a:t>3</a:t>
            </a:r>
            <a:r>
              <a:rPr lang="en-US" sz="2400" dirty="0"/>
              <a:t> , H</a:t>
            </a:r>
            <a:r>
              <a:rPr lang="en-US" dirty="0"/>
              <a:t>2</a:t>
            </a:r>
            <a:r>
              <a:rPr lang="en-US" sz="2400" dirty="0"/>
              <a:t>SO</a:t>
            </a:r>
            <a:r>
              <a:rPr lang="en-US" dirty="0"/>
              <a:t>4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kislotalar</a:t>
            </a:r>
            <a:r>
              <a:rPr lang="en-US" sz="2400" dirty="0"/>
              <a:t> </a:t>
            </a:r>
            <a:r>
              <a:rPr lang="en-US" sz="2400" dirty="0" err="1" smtClean="0"/>
              <a:t>eriganda</a:t>
            </a:r>
            <a:endParaRPr lang="en-US" sz="2400" dirty="0" smtClean="0"/>
          </a:p>
          <a:p>
            <a:r>
              <a:rPr lang="en-US" sz="2400" dirty="0" smtClean="0"/>
              <a:t> </a:t>
            </a:r>
            <a:r>
              <a:rPr lang="en-US" sz="2400" dirty="0"/>
              <a:t>H</a:t>
            </a:r>
            <a:r>
              <a:rPr lang="en-US" sz="1600" dirty="0"/>
              <a:t>3</a:t>
            </a:r>
            <a:r>
              <a:rPr lang="en-US" sz="2400" dirty="0"/>
              <a:t> O+ (</a:t>
            </a:r>
            <a:r>
              <a:rPr lang="en-US" sz="2400" dirty="0" err="1"/>
              <a:t>gidroksoniy</a:t>
            </a:r>
            <a:r>
              <a:rPr lang="en-US" sz="2400" dirty="0"/>
              <a:t>) </a:t>
            </a:r>
            <a:r>
              <a:rPr lang="en-US" sz="2400" dirty="0" err="1"/>
              <a:t>ioni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bo‘ladi</a:t>
            </a:r>
            <a:r>
              <a:rPr lang="en-US" sz="2400" dirty="0"/>
              <a:t>: H</a:t>
            </a:r>
            <a:r>
              <a:rPr lang="en-US" dirty="0"/>
              <a:t>3</a:t>
            </a:r>
            <a:r>
              <a:rPr lang="en-US" sz="2400" dirty="0"/>
              <a:t> O+ </a:t>
            </a:r>
            <a:r>
              <a:rPr lang="en-US" sz="2400" dirty="0" smtClean="0"/>
              <a:t>→</a:t>
            </a:r>
            <a:r>
              <a:rPr lang="en-US" sz="2400" dirty="0"/>
              <a:t>H+ + H</a:t>
            </a:r>
            <a:r>
              <a:rPr lang="en-US" dirty="0"/>
              <a:t>2</a:t>
            </a:r>
            <a:r>
              <a:rPr lang="en-US" sz="2400" dirty="0"/>
              <a:t> </a:t>
            </a:r>
            <a:r>
              <a:rPr lang="en-US" sz="2400" dirty="0" smtClean="0"/>
              <a:t>O</a:t>
            </a:r>
          </a:p>
          <a:p>
            <a:r>
              <a:rPr lang="en-US" sz="2400" dirty="0" smtClean="0"/>
              <a:t> </a:t>
            </a:r>
            <a:r>
              <a:rPr lang="en-US" sz="2400" dirty="0" err="1"/>
              <a:t>Gidroksoniy</a:t>
            </a:r>
            <a:r>
              <a:rPr lang="en-US" sz="2400" dirty="0"/>
              <a:t> </a:t>
            </a:r>
            <a:r>
              <a:rPr lang="en-US" sz="2400" dirty="0" err="1"/>
              <a:t>ioni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vodorod</a:t>
            </a:r>
            <a:r>
              <a:rPr lang="en-US" sz="2400" dirty="0"/>
              <a:t> </a:t>
            </a:r>
            <a:r>
              <a:rPr lang="en-US" sz="2400" dirty="0" err="1"/>
              <a:t>ionini</a:t>
            </a:r>
            <a:r>
              <a:rPr lang="en-US" sz="2400" dirty="0"/>
              <a:t>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8830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085184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060848"/>
            <a:ext cx="86942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1.Kaliy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zaharli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zaharli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571" y="0"/>
            <a:ext cx="9163571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0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3" y="584200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1" y="896938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1255713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26259" y="896938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11795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7825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Elektrolitik dissotsiatsiyalanish nazariyasi. 8 - sin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6832" y="1921204"/>
            <a:ext cx="2448272" cy="144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9952" y="2204864"/>
            <a:ext cx="5004048" cy="46531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2348880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1887 </a:t>
            </a:r>
            <a:r>
              <a:rPr lang="en-US" sz="2800" dirty="0" err="1"/>
              <a:t>yilda</a:t>
            </a:r>
            <a:r>
              <a:rPr lang="en-US" sz="2800" dirty="0"/>
              <a:t> </a:t>
            </a:r>
            <a:r>
              <a:rPr lang="en-US" sz="2800" dirty="0" err="1"/>
              <a:t>shved</a:t>
            </a:r>
            <a:r>
              <a:rPr lang="en-US" sz="2800" dirty="0"/>
              <a:t> </a:t>
            </a:r>
            <a:r>
              <a:rPr lang="en-US" sz="2800" dirty="0" err="1"/>
              <a:t>olimi</a:t>
            </a:r>
            <a:endParaRPr lang="en-US" sz="2800" dirty="0"/>
          </a:p>
          <a:p>
            <a:r>
              <a:rPr lang="en-US" sz="2800" dirty="0"/>
              <a:t>Svante </a:t>
            </a:r>
            <a:r>
              <a:rPr lang="en-US" sz="2800" dirty="0" err="1"/>
              <a:t>Arrenius</a:t>
            </a:r>
            <a:r>
              <a:rPr lang="en-US" sz="2800" dirty="0"/>
              <a:t> </a:t>
            </a:r>
            <a:r>
              <a:rPr lang="en-US" sz="2800" dirty="0" err="1"/>
              <a:t>o’zining</a:t>
            </a:r>
            <a:r>
              <a:rPr lang="en-US" sz="2800" dirty="0"/>
              <a:t> </a:t>
            </a:r>
            <a:r>
              <a:rPr lang="en-US" sz="2800" dirty="0" err="1"/>
              <a:t>dissotsiyatsiyalanish</a:t>
            </a:r>
            <a:r>
              <a:rPr lang="en-US" sz="2800" dirty="0"/>
              <a:t> </a:t>
            </a:r>
            <a:r>
              <a:rPr lang="en-US" sz="2800" dirty="0" err="1"/>
              <a:t>nazariyasi</a:t>
            </a:r>
            <a:endParaRPr lang="en-US" sz="2800" dirty="0"/>
          </a:p>
          <a:p>
            <a:r>
              <a:rPr lang="en-US" sz="2800" dirty="0" err="1"/>
              <a:t>bo’yicha</a:t>
            </a:r>
            <a:r>
              <a:rPr lang="en-US" sz="2800" dirty="0"/>
              <a:t> </a:t>
            </a:r>
            <a:r>
              <a:rPr lang="en-US" sz="2800" dirty="0" err="1"/>
              <a:t>ilmiy</a:t>
            </a:r>
            <a:r>
              <a:rPr lang="en-US" sz="2800" dirty="0"/>
              <a:t> </a:t>
            </a:r>
            <a:r>
              <a:rPr lang="en-US" sz="2800" dirty="0" err="1"/>
              <a:t>ishlar</a:t>
            </a:r>
            <a:r>
              <a:rPr lang="en-US" sz="2800" dirty="0"/>
              <a:t> </a:t>
            </a:r>
            <a:r>
              <a:rPr lang="en-US" sz="2800" dirty="0" err="1"/>
              <a:t>olib</a:t>
            </a:r>
            <a:r>
              <a:rPr lang="en-US" sz="2800" dirty="0"/>
              <a:t> </a:t>
            </a:r>
            <a:r>
              <a:rPr lang="en-US" sz="2800" dirty="0" err="1"/>
              <a:t>borgan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485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444873" y="116632"/>
            <a:ext cx="8015560" cy="1508540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Metallarning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elektr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tokini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o‘tkazish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xususiyati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borligini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siz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yaxshi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bilasiz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lang="en-US" sz="3200" b="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/>
            <a:r>
              <a:rPr lang="en-US" sz="3200" b="0" dirty="0" err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Boshqa</a:t>
            </a:r>
            <a:r>
              <a:rPr lang="en-US" sz="3200" b="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moddalar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ham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elektr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tokini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o‘tkazadimi</a:t>
            </a:r>
            <a:r>
              <a:rPr lang="en-US" sz="3200" b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lang="ru-RU" sz="3200" b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6633"/>
            <a:ext cx="945828" cy="113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4874" y="2348880"/>
            <a:ext cx="86884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bilish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46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213250" y="116632"/>
            <a:ext cx="7627143" cy="1780410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Tajriba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moddalarning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ekektr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tokini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o`tkazish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olamiz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6881" defTabSz="1935419">
              <a:spcBef>
                <a:spcPts val="241"/>
              </a:spcBef>
              <a:defRPr/>
            </a:pP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tuzini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eritib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,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eritmaga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tushirib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lampochkani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yonishini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kern="0" spc="21" dirty="0" err="1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kuzatamiz</a:t>
            </a:r>
            <a:r>
              <a:rPr lang="en-US" sz="2800" b="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z-Cyrl-UZ" sz="2800" b="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3" y="584200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1" y="896938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1255713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26259" y="896938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11795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767" y="584200"/>
            <a:ext cx="58578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8" y="2179739"/>
            <a:ext cx="6688923" cy="377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48880"/>
            <a:ext cx="3182491" cy="305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6237312"/>
            <a:ext cx="885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2160" y="6237312"/>
            <a:ext cx="885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9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asmda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tasvirlanganidek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yig‘ib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olamiz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asbob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elektrodlarini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quruq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tuziga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qo‘yamiz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2348880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Lampochka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yonmaydi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Asbobning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elektrodlarini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distillangan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tushiramiz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lampochka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yonmadi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quruq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distillangan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31623"/>
            <a:ext cx="4063355" cy="229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046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tokini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o‘tkazmasligiga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elektrolitlar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noelektrolitlarga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6259" y="2160592"/>
            <a:ext cx="832484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suyuqlanmalarda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ajraladigan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tokini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o'tkazadigan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elektrolitlar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Eritmalar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suyuqlanmalarda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ajralmaydigan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tokini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o‘tkazmaydigan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noelektrolitlar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884" y="2996952"/>
            <a:ext cx="1830680" cy="13961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910" y="5194331"/>
            <a:ext cx="1588654" cy="11899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821" y="5194331"/>
            <a:ext cx="1187486" cy="11874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311824"/>
            <a:ext cx="7334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27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56145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691680" y="254357"/>
            <a:ext cx="6877047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b="0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Kuchli</a:t>
            </a:r>
            <a:r>
              <a:rPr lang="en-US" sz="4000" b="0" dirty="0" smtClean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4000" b="0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va</a:t>
            </a:r>
            <a:r>
              <a:rPr lang="en-US" sz="4000" b="0" dirty="0" smtClean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4000" b="0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kuchsiz</a:t>
            </a:r>
            <a:r>
              <a:rPr lang="en-US" sz="4000" b="0" dirty="0" smtClean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4000" b="0" dirty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el</a:t>
            </a:r>
            <a:r>
              <a:rPr lang="ru-RU" sz="4000" b="0" dirty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</a:t>
            </a:r>
            <a:r>
              <a:rPr lang="en-US" sz="4000" b="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ktrolitlarga</a:t>
            </a:r>
            <a:r>
              <a:rPr lang="en-US" sz="4000" b="0" dirty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4000" b="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misollar</a:t>
            </a:r>
            <a:r>
              <a:rPr lang="en-US" sz="4000" b="0" dirty="0">
                <a:solidFill>
                  <a:prstClr val="white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uz-Cyrl-UZ" sz="19900" kern="0" spc="2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3" y="584200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1" y="896938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1255713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526259" y="896938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11795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099600"/>
            <a:ext cx="693516" cy="828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6739" y="2160593"/>
            <a:ext cx="81097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Kuchli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el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ktrolitlarga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misollar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a)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kislotalar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HCl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HBr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HNO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H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SO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HClO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HJ.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b)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asoslar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KOH,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NaOH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LiOH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Ca(OH)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Ba(OH)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c)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tuzlar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suvda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yaxshi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eriydigan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barcha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tuzlar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42900"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42900"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Q`rtacha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kuchli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el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ktrolitlarga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misollar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HF, H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PO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Mg(OH)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42900" algn="just"/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Kuchsiz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el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ktrolitlarga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misollar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42900"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a)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kislotalar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HCN, HNO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H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S, H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SO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H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SiO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,H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CO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342900"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b)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asoslar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Be(OH)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Al(OH)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Fe(OH)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Fe(OH)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NH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OH, Cu(OH)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Zn(OH)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Pb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Sn(OH)</a:t>
            </a:r>
            <a:r>
              <a:rPr lang="en-US" sz="240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9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Elektrolitlarning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eriganda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ajralishi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elektrolitik</a:t>
            </a:r>
            <a:r>
              <a:rPr 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dissotsilanish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72220" y="2160592"/>
            <a:ext cx="272653" cy="13401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81066" y="4509120"/>
            <a:ext cx="263808" cy="13751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8733804" y="1011359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963" y="-298205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465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27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3180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388271" y="476254"/>
            <a:ext cx="2587229" cy="2493425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Kimyo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782243" y="584200"/>
            <a:ext cx="180975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873921" y="896938"/>
            <a:ext cx="33932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915591" y="1255713"/>
            <a:ext cx="254794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312970" y="832644"/>
            <a:ext cx="355997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566739" y="1179513"/>
            <a:ext cx="273844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31" y="338142"/>
            <a:ext cx="1171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72" y="-140452"/>
            <a:ext cx="8352234" cy="673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6334780"/>
            <a:ext cx="254598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elektrolit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1798" y="2153966"/>
            <a:ext cx="2545983" cy="6296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097" y="-147731"/>
            <a:ext cx="9130903" cy="230832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Elektrolitlar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eritilganda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yaxshilab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suyuqlantirilganda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tokini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o`tkazadi</a:t>
            </a:r>
            <a:endParaRPr lang="en-US" sz="3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27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586</Words>
  <Application>Microsoft Office PowerPoint</Application>
  <PresentationFormat>Экран (4:3)</PresentationFormat>
  <Paragraphs>71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Пользователь</cp:lastModifiedBy>
  <cp:revision>39</cp:revision>
  <dcterms:created xsi:type="dcterms:W3CDTF">2020-08-26T13:20:01Z</dcterms:created>
  <dcterms:modified xsi:type="dcterms:W3CDTF">2020-09-02T16:22:00Z</dcterms:modified>
</cp:coreProperties>
</file>