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95" r:id="rId2"/>
    <p:sldId id="303" r:id="rId3"/>
    <p:sldId id="329" r:id="rId4"/>
    <p:sldId id="309" r:id="rId5"/>
    <p:sldId id="304" r:id="rId6"/>
    <p:sldId id="312" r:id="rId7"/>
    <p:sldId id="313" r:id="rId8"/>
    <p:sldId id="331" r:id="rId9"/>
    <p:sldId id="314" r:id="rId10"/>
    <p:sldId id="317" r:id="rId11"/>
    <p:sldId id="315" r:id="rId12"/>
    <p:sldId id="316" r:id="rId13"/>
    <p:sldId id="330" r:id="rId14"/>
    <p:sldId id="318" r:id="rId15"/>
    <p:sldId id="325" r:id="rId16"/>
    <p:sldId id="324" r:id="rId17"/>
    <p:sldId id="311" r:id="rId18"/>
    <p:sldId id="326" r:id="rId19"/>
    <p:sldId id="327" r:id="rId20"/>
    <p:sldId id="319" r:id="rId21"/>
    <p:sldId id="321" r:id="rId22"/>
    <p:sldId id="322" r:id="rId23"/>
    <p:sldId id="335" r:id="rId24"/>
    <p:sldId id="334" r:id="rId25"/>
    <p:sldId id="332" r:id="rId26"/>
    <p:sldId id="333" r:id="rId27"/>
    <p:sldId id="337" r:id="rId28"/>
    <p:sldId id="336" r:id="rId29"/>
    <p:sldId id="267" r:id="rId30"/>
    <p:sldId id="328" r:id="rId31"/>
  </p:sldIdLst>
  <p:sldSz cx="12192000" cy="6858000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>
      <p:cViewPr varScale="1">
        <p:scale>
          <a:sx n="79" d="100"/>
          <a:sy n="79" d="100"/>
        </p:scale>
        <p:origin x="17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B578A-0462-41AD-8AC4-5E2451F7D688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58719C2-35F5-44B7-B5A9-D1771B7F0D6B}">
      <dgm:prSet phldrT="[Текст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Qutbsiz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1EE99-3CD4-4B15-B7A8-8B691B107569}" type="parTrans" cxnId="{2E2C0EAD-A5BE-41A8-BDD4-1D7349CDA7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4AFA7-EAFC-44EC-808B-093115CFC69D}" type="sibTrans" cxnId="{2E2C0EAD-A5BE-41A8-BDD4-1D7349CDA735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5B255-D5B3-426D-A270-9873E093A96D}">
      <dgm:prSet phldrT="[Текст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Metallmaslar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boradi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C162D2-87A2-4C9E-894A-2158FE5CBBD8}" type="parTrans" cxnId="{935FBA4A-B2B6-4378-8D9F-EC34334018B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038DD3-FA32-4A6C-ADA6-0997729344EB}" type="sibTrans" cxnId="{935FBA4A-B2B6-4378-8D9F-EC34334018B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EA6CC7-11BC-4952-9AC4-5D49DA3A09C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Elektroman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-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fiyligi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5CB44-206F-4330-A897-1F9274A733AA}" type="parTrans" cxnId="{2A54741B-F630-4C9F-A096-F3BE88C55B8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1CADFF-A3AF-488B-A933-B12107D9621C}" type="sibTrans" cxnId="{2A54741B-F630-4C9F-A096-F3BE88C55B8D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E2F832-A5EE-4A1C-AC64-E4BA7CD5C609}">
      <dgm:prSet phldrT="[Текст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Qutbli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71ED1-060F-4D2E-A523-55902E4C9F73}" type="parTrans" cxnId="{B658547C-6E4B-4153-983B-914DF5C1CA1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41978-1D44-4A60-A873-D1237B1819E6}" type="sibTrans" cxnId="{B658547C-6E4B-4153-983B-914DF5C1CA1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8E19F4-ABFC-40D4-ACED-B7551E82DB40}">
      <dgm:prSet phldrT="[Текст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Metallmaslar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boradi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D43F9F-F3A7-4DAC-A5F2-008FB7B0CC58}" type="parTrans" cxnId="{E1041646-EAD6-40A2-BA37-59EF1EC990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7A900-AADD-41C7-8C35-924017D8576E}" type="sibTrans" cxnId="{E1041646-EAD6-40A2-BA37-59EF1EC990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50C99-1CC7-4C31-AC62-0844963D10C0}">
      <dgm:prSet phldrT="[Текст]" custT="1"/>
      <dgm:spPr/>
      <dgm:t>
        <a:bodyPr/>
        <a:lstStyle/>
        <a:p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Elektromanfiyligi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biroz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farq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8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4A2BE-58D3-42FA-8263-ADF1679FF515}" type="parTrans" cxnId="{B88E20A1-66A0-4FB6-9A1C-8AC1CD079BE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7B5869-77B3-4ED5-810D-76784D8ED732}" type="sibTrans" cxnId="{B88E20A1-66A0-4FB6-9A1C-8AC1CD079BE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34564C-73BA-492A-8415-FA1F4F99848F}" type="pres">
      <dgm:prSet presAssocID="{3C2B578A-0462-41AD-8AC4-5E2451F7D6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11C631-7990-472C-B7F0-A86A689C5FEF}" type="pres">
      <dgm:prSet presAssocID="{E58719C2-35F5-44B7-B5A9-D1771B7F0D6B}" presName="root" presStyleCnt="0"/>
      <dgm:spPr/>
      <dgm:t>
        <a:bodyPr/>
        <a:lstStyle/>
        <a:p>
          <a:endParaRPr lang="ru-RU"/>
        </a:p>
      </dgm:t>
    </dgm:pt>
    <dgm:pt modelId="{C71F4E1F-9F99-4B3F-A858-1EF04AED77B3}" type="pres">
      <dgm:prSet presAssocID="{E58719C2-35F5-44B7-B5A9-D1771B7F0D6B}" presName="rootComposite" presStyleCnt="0"/>
      <dgm:spPr/>
      <dgm:t>
        <a:bodyPr/>
        <a:lstStyle/>
        <a:p>
          <a:endParaRPr lang="ru-RU"/>
        </a:p>
      </dgm:t>
    </dgm:pt>
    <dgm:pt modelId="{4EAFB38E-3957-40FD-9F89-4C2C9805C94A}" type="pres">
      <dgm:prSet presAssocID="{E58719C2-35F5-44B7-B5A9-D1771B7F0D6B}" presName="rootText" presStyleLbl="node1" presStyleIdx="0" presStyleCnt="2"/>
      <dgm:spPr/>
      <dgm:t>
        <a:bodyPr/>
        <a:lstStyle/>
        <a:p>
          <a:endParaRPr lang="ru-RU"/>
        </a:p>
      </dgm:t>
    </dgm:pt>
    <dgm:pt modelId="{4B6B726B-F410-41B3-8BA4-ACBE81CBE7E5}" type="pres">
      <dgm:prSet presAssocID="{E58719C2-35F5-44B7-B5A9-D1771B7F0D6B}" presName="rootConnector" presStyleLbl="node1" presStyleIdx="0" presStyleCnt="2"/>
      <dgm:spPr/>
      <dgm:t>
        <a:bodyPr/>
        <a:lstStyle/>
        <a:p>
          <a:endParaRPr lang="ru-RU"/>
        </a:p>
      </dgm:t>
    </dgm:pt>
    <dgm:pt modelId="{A753880D-F1A7-44C4-B84F-4ADC1EA089CD}" type="pres">
      <dgm:prSet presAssocID="{E58719C2-35F5-44B7-B5A9-D1771B7F0D6B}" presName="childShape" presStyleCnt="0"/>
      <dgm:spPr/>
      <dgm:t>
        <a:bodyPr/>
        <a:lstStyle/>
        <a:p>
          <a:endParaRPr lang="ru-RU"/>
        </a:p>
      </dgm:t>
    </dgm:pt>
    <dgm:pt modelId="{A4C63AC1-8F16-4A5D-A59F-B9BB1B2D76A8}" type="pres">
      <dgm:prSet presAssocID="{08C162D2-87A2-4C9E-894A-2158FE5CBBD8}" presName="Name13" presStyleLbl="parChTrans1D2" presStyleIdx="0" presStyleCnt="4"/>
      <dgm:spPr/>
      <dgm:t>
        <a:bodyPr/>
        <a:lstStyle/>
        <a:p>
          <a:endParaRPr lang="ru-RU"/>
        </a:p>
      </dgm:t>
    </dgm:pt>
    <dgm:pt modelId="{74CF8944-E5BD-4146-900B-D6FE43E4FC2E}" type="pres">
      <dgm:prSet presAssocID="{9115B255-D5B3-426D-A270-9873E093A96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A3B01-C1F2-4978-A31F-76CB7147C9AC}" type="pres">
      <dgm:prSet presAssocID="{0295CB44-206F-4330-A897-1F9274A733AA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B56BC7E-8123-4B91-B32B-90233D7FBFA4}" type="pres">
      <dgm:prSet presAssocID="{9FEA6CC7-11BC-4952-9AC4-5D49DA3A09C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E8C55-1F76-41F1-AD8B-B4BFC5B02002}" type="pres">
      <dgm:prSet presAssocID="{C0E2F832-A5EE-4A1C-AC64-E4BA7CD5C609}" presName="root" presStyleCnt="0"/>
      <dgm:spPr/>
      <dgm:t>
        <a:bodyPr/>
        <a:lstStyle/>
        <a:p>
          <a:endParaRPr lang="ru-RU"/>
        </a:p>
      </dgm:t>
    </dgm:pt>
    <dgm:pt modelId="{95E89DBE-22EE-489C-8CA4-01598B15E5C6}" type="pres">
      <dgm:prSet presAssocID="{C0E2F832-A5EE-4A1C-AC64-E4BA7CD5C609}" presName="rootComposite" presStyleCnt="0"/>
      <dgm:spPr/>
      <dgm:t>
        <a:bodyPr/>
        <a:lstStyle/>
        <a:p>
          <a:endParaRPr lang="ru-RU"/>
        </a:p>
      </dgm:t>
    </dgm:pt>
    <dgm:pt modelId="{57FB2E80-5AD5-4CA4-8726-E80C741974DF}" type="pres">
      <dgm:prSet presAssocID="{C0E2F832-A5EE-4A1C-AC64-E4BA7CD5C609}" presName="rootText" presStyleLbl="node1" presStyleIdx="1" presStyleCnt="2"/>
      <dgm:spPr/>
      <dgm:t>
        <a:bodyPr/>
        <a:lstStyle/>
        <a:p>
          <a:endParaRPr lang="ru-RU"/>
        </a:p>
      </dgm:t>
    </dgm:pt>
    <dgm:pt modelId="{58F53A72-C1DB-4219-BDCE-9A40B8D97402}" type="pres">
      <dgm:prSet presAssocID="{C0E2F832-A5EE-4A1C-AC64-E4BA7CD5C609}" presName="rootConnector" presStyleLbl="node1" presStyleIdx="1" presStyleCnt="2"/>
      <dgm:spPr/>
      <dgm:t>
        <a:bodyPr/>
        <a:lstStyle/>
        <a:p>
          <a:endParaRPr lang="ru-RU"/>
        </a:p>
      </dgm:t>
    </dgm:pt>
    <dgm:pt modelId="{D761CA50-FED1-4D9C-A86A-62F0A856A658}" type="pres">
      <dgm:prSet presAssocID="{C0E2F832-A5EE-4A1C-AC64-E4BA7CD5C609}" presName="childShape" presStyleCnt="0"/>
      <dgm:spPr/>
      <dgm:t>
        <a:bodyPr/>
        <a:lstStyle/>
        <a:p>
          <a:endParaRPr lang="ru-RU"/>
        </a:p>
      </dgm:t>
    </dgm:pt>
    <dgm:pt modelId="{7B47D51F-4401-4050-9128-853A293DF803}" type="pres">
      <dgm:prSet presAssocID="{2BD43F9F-F3A7-4DAC-A5F2-008FB7B0CC58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6440CBA-6BEF-438C-97FF-03B8E4892406}" type="pres">
      <dgm:prSet presAssocID="{548E19F4-ABFC-40D4-ACED-B7551E82DB4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2B78D-171A-4E04-9613-B7E239EF0C02}" type="pres">
      <dgm:prSet presAssocID="{0D34A2BE-58D3-42FA-8263-ADF1679FF51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9BE633A-99ED-48BA-AFA2-FDDE75CED6B0}" type="pres">
      <dgm:prSet presAssocID="{88D50C99-1CC7-4C31-AC62-0844963D10C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5FBA4A-B2B6-4378-8D9F-EC34334018B2}" srcId="{E58719C2-35F5-44B7-B5A9-D1771B7F0D6B}" destId="{9115B255-D5B3-426D-A270-9873E093A96D}" srcOrd="0" destOrd="0" parTransId="{08C162D2-87A2-4C9E-894A-2158FE5CBBD8}" sibTransId="{73038DD3-FA32-4A6C-ADA6-0997729344EB}"/>
    <dgm:cxn modelId="{AB2DF9C2-6DDC-4D7E-8B2D-0BE5E080A169}" type="presOf" srcId="{0D34A2BE-58D3-42FA-8263-ADF1679FF515}" destId="{2732B78D-171A-4E04-9613-B7E239EF0C02}" srcOrd="0" destOrd="0" presId="urn:microsoft.com/office/officeart/2005/8/layout/hierarchy3"/>
    <dgm:cxn modelId="{08286C7F-7C9E-4C55-9018-E4635D78C8C4}" type="presOf" srcId="{08C162D2-87A2-4C9E-894A-2158FE5CBBD8}" destId="{A4C63AC1-8F16-4A5D-A59F-B9BB1B2D76A8}" srcOrd="0" destOrd="0" presId="urn:microsoft.com/office/officeart/2005/8/layout/hierarchy3"/>
    <dgm:cxn modelId="{BE43ACE8-12C3-45F1-97B0-5771642B87B8}" type="presOf" srcId="{E58719C2-35F5-44B7-B5A9-D1771B7F0D6B}" destId="{4EAFB38E-3957-40FD-9F89-4C2C9805C94A}" srcOrd="0" destOrd="0" presId="urn:microsoft.com/office/officeart/2005/8/layout/hierarchy3"/>
    <dgm:cxn modelId="{B658547C-6E4B-4153-983B-914DF5C1CA16}" srcId="{3C2B578A-0462-41AD-8AC4-5E2451F7D688}" destId="{C0E2F832-A5EE-4A1C-AC64-E4BA7CD5C609}" srcOrd="1" destOrd="0" parTransId="{BC871ED1-060F-4D2E-A523-55902E4C9F73}" sibTransId="{DA141978-1D44-4A60-A873-D1237B1819E6}"/>
    <dgm:cxn modelId="{A7F411E0-20F9-469A-98F6-D3A510AFBA6C}" type="presOf" srcId="{C0E2F832-A5EE-4A1C-AC64-E4BA7CD5C609}" destId="{58F53A72-C1DB-4219-BDCE-9A40B8D97402}" srcOrd="1" destOrd="0" presId="urn:microsoft.com/office/officeart/2005/8/layout/hierarchy3"/>
    <dgm:cxn modelId="{713E734B-5E88-4C0A-B4A9-B3F48FE25BD5}" type="presOf" srcId="{9115B255-D5B3-426D-A270-9873E093A96D}" destId="{74CF8944-E5BD-4146-900B-D6FE43E4FC2E}" srcOrd="0" destOrd="0" presId="urn:microsoft.com/office/officeart/2005/8/layout/hierarchy3"/>
    <dgm:cxn modelId="{2E2C0EAD-A5BE-41A8-BDD4-1D7349CDA735}" srcId="{3C2B578A-0462-41AD-8AC4-5E2451F7D688}" destId="{E58719C2-35F5-44B7-B5A9-D1771B7F0D6B}" srcOrd="0" destOrd="0" parTransId="{0901EE99-3CD4-4B15-B7A8-8B691B107569}" sibTransId="{64F4AFA7-EAFC-44EC-808B-093115CFC69D}"/>
    <dgm:cxn modelId="{A0C0E9AF-F8FD-401B-A9EA-4FC9CA5D9225}" type="presOf" srcId="{3C2B578A-0462-41AD-8AC4-5E2451F7D688}" destId="{B134564C-73BA-492A-8415-FA1F4F99848F}" srcOrd="0" destOrd="0" presId="urn:microsoft.com/office/officeart/2005/8/layout/hierarchy3"/>
    <dgm:cxn modelId="{4DE9B32C-8D7B-402A-8BFB-45B75360AAE8}" type="presOf" srcId="{548E19F4-ABFC-40D4-ACED-B7551E82DB40}" destId="{56440CBA-6BEF-438C-97FF-03B8E4892406}" srcOrd="0" destOrd="0" presId="urn:microsoft.com/office/officeart/2005/8/layout/hierarchy3"/>
    <dgm:cxn modelId="{2A54741B-F630-4C9F-A096-F3BE88C55B8D}" srcId="{E58719C2-35F5-44B7-B5A9-D1771B7F0D6B}" destId="{9FEA6CC7-11BC-4952-9AC4-5D49DA3A09C0}" srcOrd="1" destOrd="0" parTransId="{0295CB44-206F-4330-A897-1F9274A733AA}" sibTransId="{5A1CADFF-A3AF-488B-A933-B12107D9621C}"/>
    <dgm:cxn modelId="{E492C503-EB17-477C-A5D3-9D0350FC4B09}" type="presOf" srcId="{9FEA6CC7-11BC-4952-9AC4-5D49DA3A09C0}" destId="{9B56BC7E-8123-4B91-B32B-90233D7FBFA4}" srcOrd="0" destOrd="0" presId="urn:microsoft.com/office/officeart/2005/8/layout/hierarchy3"/>
    <dgm:cxn modelId="{B7F58FC2-EB4C-4456-804A-91CBD8DD8770}" type="presOf" srcId="{E58719C2-35F5-44B7-B5A9-D1771B7F0D6B}" destId="{4B6B726B-F410-41B3-8BA4-ACBE81CBE7E5}" srcOrd="1" destOrd="0" presId="urn:microsoft.com/office/officeart/2005/8/layout/hierarchy3"/>
    <dgm:cxn modelId="{B88E20A1-66A0-4FB6-9A1C-8AC1CD079BE0}" srcId="{C0E2F832-A5EE-4A1C-AC64-E4BA7CD5C609}" destId="{88D50C99-1CC7-4C31-AC62-0844963D10C0}" srcOrd="1" destOrd="0" parTransId="{0D34A2BE-58D3-42FA-8263-ADF1679FF515}" sibTransId="{2B7B5869-77B3-4ED5-810D-76784D8ED732}"/>
    <dgm:cxn modelId="{5D1699B3-7135-43EA-905B-3F70698ED230}" type="presOf" srcId="{2BD43F9F-F3A7-4DAC-A5F2-008FB7B0CC58}" destId="{7B47D51F-4401-4050-9128-853A293DF803}" srcOrd="0" destOrd="0" presId="urn:microsoft.com/office/officeart/2005/8/layout/hierarchy3"/>
    <dgm:cxn modelId="{E1041646-EAD6-40A2-BA37-59EF1EC99010}" srcId="{C0E2F832-A5EE-4A1C-AC64-E4BA7CD5C609}" destId="{548E19F4-ABFC-40D4-ACED-B7551E82DB40}" srcOrd="0" destOrd="0" parTransId="{2BD43F9F-F3A7-4DAC-A5F2-008FB7B0CC58}" sibTransId="{AEA7A900-AADD-41C7-8C35-924017D8576E}"/>
    <dgm:cxn modelId="{4B54F0CE-B50A-4857-A1C7-B1C1AF21AFDB}" type="presOf" srcId="{88D50C99-1CC7-4C31-AC62-0844963D10C0}" destId="{19BE633A-99ED-48BA-AFA2-FDDE75CED6B0}" srcOrd="0" destOrd="0" presId="urn:microsoft.com/office/officeart/2005/8/layout/hierarchy3"/>
    <dgm:cxn modelId="{04AA5379-61A3-4BFB-987D-6B73A02B21D4}" type="presOf" srcId="{C0E2F832-A5EE-4A1C-AC64-E4BA7CD5C609}" destId="{57FB2E80-5AD5-4CA4-8726-E80C741974DF}" srcOrd="0" destOrd="0" presId="urn:microsoft.com/office/officeart/2005/8/layout/hierarchy3"/>
    <dgm:cxn modelId="{3F927A06-7E17-489C-B983-31DDC927CDC0}" type="presOf" srcId="{0295CB44-206F-4330-A897-1F9274A733AA}" destId="{207A3B01-C1F2-4978-A31F-76CB7147C9AC}" srcOrd="0" destOrd="0" presId="urn:microsoft.com/office/officeart/2005/8/layout/hierarchy3"/>
    <dgm:cxn modelId="{D4E343E1-72DA-45EE-B0A7-15D5E4CD2AE5}" type="presParOf" srcId="{B134564C-73BA-492A-8415-FA1F4F99848F}" destId="{0611C631-7990-472C-B7F0-A86A689C5FEF}" srcOrd="0" destOrd="0" presId="urn:microsoft.com/office/officeart/2005/8/layout/hierarchy3"/>
    <dgm:cxn modelId="{7ECFBC63-0788-4D35-9A51-E0AF2F359A42}" type="presParOf" srcId="{0611C631-7990-472C-B7F0-A86A689C5FEF}" destId="{C71F4E1F-9F99-4B3F-A858-1EF04AED77B3}" srcOrd="0" destOrd="0" presId="urn:microsoft.com/office/officeart/2005/8/layout/hierarchy3"/>
    <dgm:cxn modelId="{0D5359F0-60B4-4F8B-89AA-9FD659938CD1}" type="presParOf" srcId="{C71F4E1F-9F99-4B3F-A858-1EF04AED77B3}" destId="{4EAFB38E-3957-40FD-9F89-4C2C9805C94A}" srcOrd="0" destOrd="0" presId="urn:microsoft.com/office/officeart/2005/8/layout/hierarchy3"/>
    <dgm:cxn modelId="{D64199BE-FBB4-4B84-B4FB-CE155266B117}" type="presParOf" srcId="{C71F4E1F-9F99-4B3F-A858-1EF04AED77B3}" destId="{4B6B726B-F410-41B3-8BA4-ACBE81CBE7E5}" srcOrd="1" destOrd="0" presId="urn:microsoft.com/office/officeart/2005/8/layout/hierarchy3"/>
    <dgm:cxn modelId="{583F6C6A-AE89-4809-8A3D-3655383E73E1}" type="presParOf" srcId="{0611C631-7990-472C-B7F0-A86A689C5FEF}" destId="{A753880D-F1A7-44C4-B84F-4ADC1EA089CD}" srcOrd="1" destOrd="0" presId="urn:microsoft.com/office/officeart/2005/8/layout/hierarchy3"/>
    <dgm:cxn modelId="{4284958C-E72A-4304-BCB0-EFA7AB9C0E76}" type="presParOf" srcId="{A753880D-F1A7-44C4-B84F-4ADC1EA089CD}" destId="{A4C63AC1-8F16-4A5D-A59F-B9BB1B2D76A8}" srcOrd="0" destOrd="0" presId="urn:microsoft.com/office/officeart/2005/8/layout/hierarchy3"/>
    <dgm:cxn modelId="{F5559D81-4963-42C8-A7BF-1E7E0FEBC9C1}" type="presParOf" srcId="{A753880D-F1A7-44C4-B84F-4ADC1EA089CD}" destId="{74CF8944-E5BD-4146-900B-D6FE43E4FC2E}" srcOrd="1" destOrd="0" presId="urn:microsoft.com/office/officeart/2005/8/layout/hierarchy3"/>
    <dgm:cxn modelId="{5ECD8405-2D0D-4E5C-B823-9D84631D8288}" type="presParOf" srcId="{A753880D-F1A7-44C4-B84F-4ADC1EA089CD}" destId="{207A3B01-C1F2-4978-A31F-76CB7147C9AC}" srcOrd="2" destOrd="0" presId="urn:microsoft.com/office/officeart/2005/8/layout/hierarchy3"/>
    <dgm:cxn modelId="{A8B4823F-7409-4E57-AEE3-19ED6E0101E8}" type="presParOf" srcId="{A753880D-F1A7-44C4-B84F-4ADC1EA089CD}" destId="{9B56BC7E-8123-4B91-B32B-90233D7FBFA4}" srcOrd="3" destOrd="0" presId="urn:microsoft.com/office/officeart/2005/8/layout/hierarchy3"/>
    <dgm:cxn modelId="{19E24B11-6892-4438-ADF3-78407D66D62E}" type="presParOf" srcId="{B134564C-73BA-492A-8415-FA1F4F99848F}" destId="{1A8E8C55-1F76-41F1-AD8B-B4BFC5B02002}" srcOrd="1" destOrd="0" presId="urn:microsoft.com/office/officeart/2005/8/layout/hierarchy3"/>
    <dgm:cxn modelId="{AB260E92-82D7-41ED-8C37-B92E8CFBBA89}" type="presParOf" srcId="{1A8E8C55-1F76-41F1-AD8B-B4BFC5B02002}" destId="{95E89DBE-22EE-489C-8CA4-01598B15E5C6}" srcOrd="0" destOrd="0" presId="urn:microsoft.com/office/officeart/2005/8/layout/hierarchy3"/>
    <dgm:cxn modelId="{CEEB91A9-923B-4FA7-BFA2-FC1196BC8495}" type="presParOf" srcId="{95E89DBE-22EE-489C-8CA4-01598B15E5C6}" destId="{57FB2E80-5AD5-4CA4-8726-E80C741974DF}" srcOrd="0" destOrd="0" presId="urn:microsoft.com/office/officeart/2005/8/layout/hierarchy3"/>
    <dgm:cxn modelId="{5057953C-7F0B-4EE0-A012-A46863C12D9A}" type="presParOf" srcId="{95E89DBE-22EE-489C-8CA4-01598B15E5C6}" destId="{58F53A72-C1DB-4219-BDCE-9A40B8D97402}" srcOrd="1" destOrd="0" presId="urn:microsoft.com/office/officeart/2005/8/layout/hierarchy3"/>
    <dgm:cxn modelId="{CA35A80F-20F4-4A8C-9B6E-87B788B50C8A}" type="presParOf" srcId="{1A8E8C55-1F76-41F1-AD8B-B4BFC5B02002}" destId="{D761CA50-FED1-4D9C-A86A-62F0A856A658}" srcOrd="1" destOrd="0" presId="urn:microsoft.com/office/officeart/2005/8/layout/hierarchy3"/>
    <dgm:cxn modelId="{755565E3-3ED1-443D-9C8D-31ABF03F7FB5}" type="presParOf" srcId="{D761CA50-FED1-4D9C-A86A-62F0A856A658}" destId="{7B47D51F-4401-4050-9128-853A293DF803}" srcOrd="0" destOrd="0" presId="urn:microsoft.com/office/officeart/2005/8/layout/hierarchy3"/>
    <dgm:cxn modelId="{33D0B5E1-588B-4DD2-B5B6-0BC5124DB987}" type="presParOf" srcId="{D761CA50-FED1-4D9C-A86A-62F0A856A658}" destId="{56440CBA-6BEF-438C-97FF-03B8E4892406}" srcOrd="1" destOrd="0" presId="urn:microsoft.com/office/officeart/2005/8/layout/hierarchy3"/>
    <dgm:cxn modelId="{ECB63FC8-F0E1-4326-9565-67AC22D65B39}" type="presParOf" srcId="{D761CA50-FED1-4D9C-A86A-62F0A856A658}" destId="{2732B78D-171A-4E04-9613-B7E239EF0C02}" srcOrd="2" destOrd="0" presId="urn:microsoft.com/office/officeart/2005/8/layout/hierarchy3"/>
    <dgm:cxn modelId="{7AB0158B-5918-44CF-86FE-4ECC240E91AC}" type="presParOf" srcId="{D761CA50-FED1-4D9C-A86A-62F0A856A658}" destId="{19BE633A-99ED-48BA-AFA2-FDDE75CED6B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AB23F-C610-4A9F-AAAD-E4F900569C3C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FAF0FC-BED0-48E4-BCCC-58B205D3725F}">
      <dgm:prSet custT="1"/>
      <dgm:spPr/>
      <dgm:t>
        <a:bodyPr/>
        <a:lstStyle/>
        <a:p>
          <a:pPr rtl="0"/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Kimyoviy bog‘ — ikki yoki undan ortiq atomlarning o‘zaro 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ta’sirlashuvidan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327E2-A343-457F-AF81-D4FEE7C6860C}" type="parTrans" cxnId="{E32850A4-3FE9-43B8-85C2-35A6D06A183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7748CF-77F4-48CE-9DB6-73FE654CEC10}" type="sibTrans" cxnId="{E32850A4-3FE9-43B8-85C2-35A6D06A183A}">
      <dgm:prSet custT="1"/>
      <dgm:spPr>
        <a:ln w="57150">
          <a:solidFill>
            <a:srgbClr val="002060"/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43C6C-2655-42D2-A97B-E4CD208EB354}">
      <dgm:prSet custT="1"/>
      <dgm:spPr/>
      <dgm:t>
        <a:bodyPr/>
        <a:lstStyle/>
        <a:p>
          <a:pPr rtl="0"/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yo‘nalganligi — molekulaning fazoviy strukturasini, </a:t>
          </a:r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shaklini  </a:t>
          </a:r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belgilaydi</a:t>
          </a:r>
          <a:r>
            <a: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D4698C-0B93-4592-A7D6-173F0886EAF8}" type="parTrans" cxnId="{D324C608-2E53-4B17-825C-9232F05EBA7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5C314C-1365-4D44-A090-BB36422775F4}" type="sibTrans" cxnId="{D324C608-2E53-4B17-825C-9232F05EBA7C}">
      <dgm:prSet custT="1"/>
      <dgm:spPr>
        <a:ln w="57150">
          <a:solidFill>
            <a:srgbClr val="002060"/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481A45-4D0B-4643-9159-AC31C5F209E9}">
      <dgm:prSet custT="1"/>
      <dgm:spPr/>
      <dgm:t>
        <a:bodyPr/>
        <a:lstStyle/>
        <a:p>
          <a:pPr rtl="0"/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qutbliligi — bog‘ o‘qi atrofida umumiy elektron juftining taqsimlanishi asimmetriyasi bilan belgilanadi.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2DD2E-8774-4DFA-B2E1-91912230F82D}" type="parTrans" cxnId="{A16F793B-8C15-4118-A10E-0F1149903C14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73036C-B7AF-4FE8-9220-DFD1B7D5D568}" type="sibTrans" cxnId="{A16F793B-8C15-4118-A10E-0F1149903C14}">
      <dgm:prSet custT="1"/>
      <dgm:spPr>
        <a:ln w="57150">
          <a:solidFill>
            <a:srgbClr val="002060"/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838051-77F6-4FF0-918E-0DF6AE431505}">
      <dgm:prSet custT="1"/>
      <dgm:spPr/>
      <dgm:t>
        <a:bodyPr/>
        <a:lstStyle/>
        <a:p>
          <a:pPr rtl="0"/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karraligi — atomlarni bog‘lab turuvchi elektron juftlar soni bilan aniqlanadi.</a:t>
          </a: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BEDADB-DFCA-48F0-9811-0A87B3A71AE1}" type="parTrans" cxnId="{D6D4B2B5-2EDE-46A2-B024-0DED1E00409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5E1016-6B1E-4EFB-8F3E-44073DDC20DA}" type="sibTrans" cxnId="{D6D4B2B5-2EDE-46A2-B024-0DED1E004097}">
      <dgm:prSet custT="1"/>
      <dgm:spPr>
        <a:ln w="57150">
          <a:solidFill>
            <a:srgbClr val="002060"/>
          </a:solidFill>
        </a:ln>
      </dgm:spPr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E5E35-F710-4EAE-B670-25758770AF9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uzunligi — atom yadrolari orasidagi </a:t>
          </a:r>
          <a:r>
            <a:rPr lang="uz-Latn-UZ" sz="20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masofaning </a:t>
          </a:r>
          <a:r>
            <a:rPr lang="uz-Latn-UZ" sz="2000" b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muvozanat </a:t>
          </a:r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holati (nm larda o‘lchanadi).</a:t>
          </a:r>
          <a:endParaRPr lang="ru-RU" sz="2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B34E1-8C20-4E59-AEDC-5F59B063A12B}" type="parTrans" cxnId="{70B07E55-4C35-4D91-92CC-FE3C2108B8B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EE5EC-5E6F-44B9-90BE-31D965A9862D}" type="sibTrans" cxnId="{70B07E55-4C35-4D91-92CC-FE3C2108B8BE}">
      <dgm:prSet custT="1"/>
      <dgm:spPr>
        <a:ln w="57150"/>
      </dgm:spPr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AAD6E-BB17-4FB1-8C91-0573FE835C6A}">
      <dgm:prSet custT="1"/>
      <dgm:spPr>
        <a:solidFill>
          <a:srgbClr val="00B0F0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Latn-UZ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energiyasi — bog‘ni uzish uchun bajariladigan ishga teng (kJ/mol larda o‘lchanadi).</a:t>
          </a:r>
          <a:endParaRPr lang="ru-RU" sz="2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64C57-05DA-47BF-9B6F-7CF20872EC96}" type="parTrans" cxnId="{06D17CD2-5393-47FE-9022-39696037F22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979140-050A-420B-9E2F-371A9A1B8F55}" type="sibTrans" cxnId="{06D17CD2-5393-47FE-9022-39696037F225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9DC98-3CB8-4883-881D-EDDB21588E0D}" type="pres">
      <dgm:prSet presAssocID="{296AB23F-C610-4A9F-AAAD-E4F900569C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E78E4-BE8A-4C59-A072-2DBEEBF69D13}" type="pres">
      <dgm:prSet presAssocID="{E3FAF0FC-BED0-48E4-BCCC-58B205D3725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5F781-63FF-4374-BF47-E4DAE940B518}" type="pres">
      <dgm:prSet presAssocID="{637748CF-77F4-48CE-9DB6-73FE654CEC10}" presName="sibTrans" presStyleLbl="sibTrans1D1" presStyleIdx="0" presStyleCnt="5"/>
      <dgm:spPr/>
      <dgm:t>
        <a:bodyPr/>
        <a:lstStyle/>
        <a:p>
          <a:endParaRPr lang="ru-RU"/>
        </a:p>
      </dgm:t>
    </dgm:pt>
    <dgm:pt modelId="{B6174709-FF0D-4639-9745-D4477BE95272}" type="pres">
      <dgm:prSet presAssocID="{637748CF-77F4-48CE-9DB6-73FE654CEC10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7FBD5A12-823C-4FFD-8F1A-455AA6E804BE}" type="pres">
      <dgm:prSet presAssocID="{16543C6C-2655-42D2-A97B-E4CD208EB3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7CBF1-1E99-4BC7-9FAD-D376B9E35CA8}" type="pres">
      <dgm:prSet presAssocID="{CC5C314C-1365-4D44-A090-BB36422775F4}" presName="sibTrans" presStyleLbl="sibTrans1D1" presStyleIdx="1" presStyleCnt="5"/>
      <dgm:spPr/>
      <dgm:t>
        <a:bodyPr/>
        <a:lstStyle/>
        <a:p>
          <a:endParaRPr lang="ru-RU"/>
        </a:p>
      </dgm:t>
    </dgm:pt>
    <dgm:pt modelId="{CAF4FAA6-7BB0-4813-B595-F94E31B6B85F}" type="pres">
      <dgm:prSet presAssocID="{CC5C314C-1365-4D44-A090-BB36422775F4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50F3F240-70F8-4902-BDB2-D4092FA8CD1A}" type="pres">
      <dgm:prSet presAssocID="{7D481A45-4D0B-4643-9159-AC31C5F209E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D5A1F-FC86-4FCF-A472-B76EAEF06520}" type="pres">
      <dgm:prSet presAssocID="{F073036C-B7AF-4FE8-9220-DFD1B7D5D568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B8C074D-06ED-4BF2-93D5-A88F8CA446BC}" type="pres">
      <dgm:prSet presAssocID="{F073036C-B7AF-4FE8-9220-DFD1B7D5D568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68FC4CE6-5B4E-444B-B03F-355F699F60A7}" type="pres">
      <dgm:prSet presAssocID="{7C838051-77F6-4FF0-918E-0DF6AE43150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69BD6-6784-4E86-B321-44EF44161308}" type="pres">
      <dgm:prSet presAssocID="{185E1016-6B1E-4EFB-8F3E-44073DDC20D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984D7D57-0AFF-428E-9866-E1EC2B7D06BB}" type="pres">
      <dgm:prSet presAssocID="{185E1016-6B1E-4EFB-8F3E-44073DDC20DA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08F80A5A-C6BE-48C5-ACA4-9F2203333A5A}" type="pres">
      <dgm:prSet presAssocID="{640E5E35-F710-4EAE-B670-25758770AF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D0FE9-DC3F-4EDE-A375-8E28194E8D38}" type="pres">
      <dgm:prSet presAssocID="{7CAEE5EC-5E6F-44B9-90BE-31D965A9862D}" presName="sibTrans" presStyleLbl="sibTrans1D1" presStyleIdx="4" presStyleCnt="5"/>
      <dgm:spPr/>
      <dgm:t>
        <a:bodyPr/>
        <a:lstStyle/>
        <a:p>
          <a:endParaRPr lang="ru-RU"/>
        </a:p>
      </dgm:t>
    </dgm:pt>
    <dgm:pt modelId="{D5CC16A0-B8F8-48EB-8813-B6E5437D4A6B}" type="pres">
      <dgm:prSet presAssocID="{7CAEE5EC-5E6F-44B9-90BE-31D965A9862D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4DF60082-C5AC-4FCE-BC8B-C6BE4B0E225F}" type="pres">
      <dgm:prSet presAssocID="{56EAAD6E-BB17-4FB1-8C91-0573FE835C6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DAC01C-A3EB-4298-9957-6B073C6C626D}" type="presOf" srcId="{7CAEE5EC-5E6F-44B9-90BE-31D965A9862D}" destId="{D5CC16A0-B8F8-48EB-8813-B6E5437D4A6B}" srcOrd="1" destOrd="0" presId="urn:microsoft.com/office/officeart/2005/8/layout/bProcess3"/>
    <dgm:cxn modelId="{6918B263-958D-4F03-B9F9-C95AACDB1A4C}" type="presOf" srcId="{CC5C314C-1365-4D44-A090-BB36422775F4}" destId="{CAF4FAA6-7BB0-4813-B595-F94E31B6B85F}" srcOrd="1" destOrd="0" presId="urn:microsoft.com/office/officeart/2005/8/layout/bProcess3"/>
    <dgm:cxn modelId="{79905FBF-C0F6-47EB-9CE2-9DB008B98E0D}" type="presOf" srcId="{16543C6C-2655-42D2-A97B-E4CD208EB354}" destId="{7FBD5A12-823C-4FFD-8F1A-455AA6E804BE}" srcOrd="0" destOrd="0" presId="urn:microsoft.com/office/officeart/2005/8/layout/bProcess3"/>
    <dgm:cxn modelId="{4A55B42A-25B6-420E-BCDD-C83760D3F7DE}" type="presOf" srcId="{E3FAF0FC-BED0-48E4-BCCC-58B205D3725F}" destId="{ADAE78E4-BE8A-4C59-A072-2DBEEBF69D13}" srcOrd="0" destOrd="0" presId="urn:microsoft.com/office/officeart/2005/8/layout/bProcess3"/>
    <dgm:cxn modelId="{D324C608-2E53-4B17-825C-9232F05EBA7C}" srcId="{296AB23F-C610-4A9F-AAAD-E4F900569C3C}" destId="{16543C6C-2655-42D2-A97B-E4CD208EB354}" srcOrd="1" destOrd="0" parTransId="{77D4698C-0B93-4592-A7D6-173F0886EAF8}" sibTransId="{CC5C314C-1365-4D44-A090-BB36422775F4}"/>
    <dgm:cxn modelId="{8D41A61E-8A50-4BED-9820-610F371EDB91}" type="presOf" srcId="{F073036C-B7AF-4FE8-9220-DFD1B7D5D568}" destId="{37BD5A1F-FC86-4FCF-A472-B76EAEF06520}" srcOrd="0" destOrd="0" presId="urn:microsoft.com/office/officeart/2005/8/layout/bProcess3"/>
    <dgm:cxn modelId="{E32850A4-3FE9-43B8-85C2-35A6D06A183A}" srcId="{296AB23F-C610-4A9F-AAAD-E4F900569C3C}" destId="{E3FAF0FC-BED0-48E4-BCCC-58B205D3725F}" srcOrd="0" destOrd="0" parTransId="{7C8327E2-A343-457F-AF81-D4FEE7C6860C}" sibTransId="{637748CF-77F4-48CE-9DB6-73FE654CEC10}"/>
    <dgm:cxn modelId="{64733BD9-0EF0-423D-8ED9-8CB793848B83}" type="presOf" srcId="{F073036C-B7AF-4FE8-9220-DFD1B7D5D568}" destId="{FB8C074D-06ED-4BF2-93D5-A88F8CA446BC}" srcOrd="1" destOrd="0" presId="urn:microsoft.com/office/officeart/2005/8/layout/bProcess3"/>
    <dgm:cxn modelId="{DBCE3EE7-71FD-4E20-9534-1D96F17146BB}" type="presOf" srcId="{7C838051-77F6-4FF0-918E-0DF6AE431505}" destId="{68FC4CE6-5B4E-444B-B03F-355F699F60A7}" srcOrd="0" destOrd="0" presId="urn:microsoft.com/office/officeart/2005/8/layout/bProcess3"/>
    <dgm:cxn modelId="{7C795A49-C00A-47E6-9F19-B34D8F4E9D76}" type="presOf" srcId="{7CAEE5EC-5E6F-44B9-90BE-31D965A9862D}" destId="{569D0FE9-DC3F-4EDE-A375-8E28194E8D38}" srcOrd="0" destOrd="0" presId="urn:microsoft.com/office/officeart/2005/8/layout/bProcess3"/>
    <dgm:cxn modelId="{898F7012-8B68-45BE-8021-73A4C2330679}" type="presOf" srcId="{296AB23F-C610-4A9F-AAAD-E4F900569C3C}" destId="{DC39DC98-3CB8-4883-881D-EDDB21588E0D}" srcOrd="0" destOrd="0" presId="urn:microsoft.com/office/officeart/2005/8/layout/bProcess3"/>
    <dgm:cxn modelId="{782BB1E9-B60A-487C-B906-1DCF8F2BCAE3}" type="presOf" srcId="{640E5E35-F710-4EAE-B670-25758770AF94}" destId="{08F80A5A-C6BE-48C5-ACA4-9F2203333A5A}" srcOrd="0" destOrd="0" presId="urn:microsoft.com/office/officeart/2005/8/layout/bProcess3"/>
    <dgm:cxn modelId="{1DBE2333-AF88-4643-B57D-EEE8DF55FDD2}" type="presOf" srcId="{185E1016-6B1E-4EFB-8F3E-44073DDC20DA}" destId="{C5C69BD6-6784-4E86-B321-44EF44161308}" srcOrd="0" destOrd="0" presId="urn:microsoft.com/office/officeart/2005/8/layout/bProcess3"/>
    <dgm:cxn modelId="{E66723FA-9E2A-4D08-A0C0-E0F3B81BB4E0}" type="presOf" srcId="{637748CF-77F4-48CE-9DB6-73FE654CEC10}" destId="{B6174709-FF0D-4639-9745-D4477BE95272}" srcOrd="1" destOrd="0" presId="urn:microsoft.com/office/officeart/2005/8/layout/bProcess3"/>
    <dgm:cxn modelId="{685884D6-2506-4FB4-974E-E36EEF93CC27}" type="presOf" srcId="{56EAAD6E-BB17-4FB1-8C91-0573FE835C6A}" destId="{4DF60082-C5AC-4FCE-BC8B-C6BE4B0E225F}" srcOrd="0" destOrd="0" presId="urn:microsoft.com/office/officeart/2005/8/layout/bProcess3"/>
    <dgm:cxn modelId="{70B07E55-4C35-4D91-92CC-FE3C2108B8BE}" srcId="{296AB23F-C610-4A9F-AAAD-E4F900569C3C}" destId="{640E5E35-F710-4EAE-B670-25758770AF94}" srcOrd="4" destOrd="0" parTransId="{0DDB34E1-8C20-4E59-AEDC-5F59B063A12B}" sibTransId="{7CAEE5EC-5E6F-44B9-90BE-31D965A9862D}"/>
    <dgm:cxn modelId="{0D569DC4-1A8B-45B3-AA4C-BD0507941F43}" type="presOf" srcId="{CC5C314C-1365-4D44-A090-BB36422775F4}" destId="{35A7CBF1-1E99-4BC7-9FAD-D376B9E35CA8}" srcOrd="0" destOrd="0" presId="urn:microsoft.com/office/officeart/2005/8/layout/bProcess3"/>
    <dgm:cxn modelId="{D6D4B2B5-2EDE-46A2-B024-0DED1E004097}" srcId="{296AB23F-C610-4A9F-AAAD-E4F900569C3C}" destId="{7C838051-77F6-4FF0-918E-0DF6AE431505}" srcOrd="3" destOrd="0" parTransId="{2ABEDADB-DFCA-48F0-9811-0A87B3A71AE1}" sibTransId="{185E1016-6B1E-4EFB-8F3E-44073DDC20DA}"/>
    <dgm:cxn modelId="{A16F793B-8C15-4118-A10E-0F1149903C14}" srcId="{296AB23F-C610-4A9F-AAAD-E4F900569C3C}" destId="{7D481A45-4D0B-4643-9159-AC31C5F209E9}" srcOrd="2" destOrd="0" parTransId="{1B12DD2E-8774-4DFA-B2E1-91912230F82D}" sibTransId="{F073036C-B7AF-4FE8-9220-DFD1B7D5D568}"/>
    <dgm:cxn modelId="{06D17CD2-5393-47FE-9022-39696037F225}" srcId="{296AB23F-C610-4A9F-AAAD-E4F900569C3C}" destId="{56EAAD6E-BB17-4FB1-8C91-0573FE835C6A}" srcOrd="5" destOrd="0" parTransId="{70F64C57-05DA-47BF-9B6F-7CF20872EC96}" sibTransId="{58979140-050A-420B-9E2F-371A9A1B8F55}"/>
    <dgm:cxn modelId="{FF272C0A-C2C1-4203-ABFA-D9AB9BF37FD1}" type="presOf" srcId="{7D481A45-4D0B-4643-9159-AC31C5F209E9}" destId="{50F3F240-70F8-4902-BDB2-D4092FA8CD1A}" srcOrd="0" destOrd="0" presId="urn:microsoft.com/office/officeart/2005/8/layout/bProcess3"/>
    <dgm:cxn modelId="{CC8CD7EA-F954-43F4-AEFC-C7F0D0830FD7}" type="presOf" srcId="{185E1016-6B1E-4EFB-8F3E-44073DDC20DA}" destId="{984D7D57-0AFF-428E-9866-E1EC2B7D06BB}" srcOrd="1" destOrd="0" presId="urn:microsoft.com/office/officeart/2005/8/layout/bProcess3"/>
    <dgm:cxn modelId="{1A947576-9B0F-4178-B3AB-AB72939532E6}" type="presOf" srcId="{637748CF-77F4-48CE-9DB6-73FE654CEC10}" destId="{9F75F781-63FF-4374-BF47-E4DAE940B518}" srcOrd="0" destOrd="0" presId="urn:microsoft.com/office/officeart/2005/8/layout/bProcess3"/>
    <dgm:cxn modelId="{BCBF1FD8-65DF-45C2-BD5F-9F2541437136}" type="presParOf" srcId="{DC39DC98-3CB8-4883-881D-EDDB21588E0D}" destId="{ADAE78E4-BE8A-4C59-A072-2DBEEBF69D13}" srcOrd="0" destOrd="0" presId="urn:microsoft.com/office/officeart/2005/8/layout/bProcess3"/>
    <dgm:cxn modelId="{54541C58-B837-413B-9503-867A822CD4B8}" type="presParOf" srcId="{DC39DC98-3CB8-4883-881D-EDDB21588E0D}" destId="{9F75F781-63FF-4374-BF47-E4DAE940B518}" srcOrd="1" destOrd="0" presId="urn:microsoft.com/office/officeart/2005/8/layout/bProcess3"/>
    <dgm:cxn modelId="{F7835B6C-9E29-46FE-93EB-B1B86B7DD375}" type="presParOf" srcId="{9F75F781-63FF-4374-BF47-E4DAE940B518}" destId="{B6174709-FF0D-4639-9745-D4477BE95272}" srcOrd="0" destOrd="0" presId="urn:microsoft.com/office/officeart/2005/8/layout/bProcess3"/>
    <dgm:cxn modelId="{87D8AC7B-BA43-4A64-8C1E-6CA7DF24BBF2}" type="presParOf" srcId="{DC39DC98-3CB8-4883-881D-EDDB21588E0D}" destId="{7FBD5A12-823C-4FFD-8F1A-455AA6E804BE}" srcOrd="2" destOrd="0" presId="urn:microsoft.com/office/officeart/2005/8/layout/bProcess3"/>
    <dgm:cxn modelId="{DF31D38E-2D7A-4118-BA5F-DD97E60482E2}" type="presParOf" srcId="{DC39DC98-3CB8-4883-881D-EDDB21588E0D}" destId="{35A7CBF1-1E99-4BC7-9FAD-D376B9E35CA8}" srcOrd="3" destOrd="0" presId="urn:microsoft.com/office/officeart/2005/8/layout/bProcess3"/>
    <dgm:cxn modelId="{EAAFDC0A-05C0-4F79-8CA9-1453A4B4442A}" type="presParOf" srcId="{35A7CBF1-1E99-4BC7-9FAD-D376B9E35CA8}" destId="{CAF4FAA6-7BB0-4813-B595-F94E31B6B85F}" srcOrd="0" destOrd="0" presId="urn:microsoft.com/office/officeart/2005/8/layout/bProcess3"/>
    <dgm:cxn modelId="{67BA8A9F-23F3-4F07-B372-E800840768F0}" type="presParOf" srcId="{DC39DC98-3CB8-4883-881D-EDDB21588E0D}" destId="{50F3F240-70F8-4902-BDB2-D4092FA8CD1A}" srcOrd="4" destOrd="0" presId="urn:microsoft.com/office/officeart/2005/8/layout/bProcess3"/>
    <dgm:cxn modelId="{5AB2BB73-6F31-4105-A1DE-34AAE9FA9C0A}" type="presParOf" srcId="{DC39DC98-3CB8-4883-881D-EDDB21588E0D}" destId="{37BD5A1F-FC86-4FCF-A472-B76EAEF06520}" srcOrd="5" destOrd="0" presId="urn:microsoft.com/office/officeart/2005/8/layout/bProcess3"/>
    <dgm:cxn modelId="{C2DB5FC3-5ABA-45FE-81AB-B48BF87BFFF0}" type="presParOf" srcId="{37BD5A1F-FC86-4FCF-A472-B76EAEF06520}" destId="{FB8C074D-06ED-4BF2-93D5-A88F8CA446BC}" srcOrd="0" destOrd="0" presId="urn:microsoft.com/office/officeart/2005/8/layout/bProcess3"/>
    <dgm:cxn modelId="{5314E302-8F73-45C0-B65B-8D6081699526}" type="presParOf" srcId="{DC39DC98-3CB8-4883-881D-EDDB21588E0D}" destId="{68FC4CE6-5B4E-444B-B03F-355F699F60A7}" srcOrd="6" destOrd="0" presId="urn:microsoft.com/office/officeart/2005/8/layout/bProcess3"/>
    <dgm:cxn modelId="{67238835-732A-404B-A4DC-6B64EC3FA069}" type="presParOf" srcId="{DC39DC98-3CB8-4883-881D-EDDB21588E0D}" destId="{C5C69BD6-6784-4E86-B321-44EF44161308}" srcOrd="7" destOrd="0" presId="urn:microsoft.com/office/officeart/2005/8/layout/bProcess3"/>
    <dgm:cxn modelId="{13EE19BF-8699-4954-8633-6AE08A8A0613}" type="presParOf" srcId="{C5C69BD6-6784-4E86-B321-44EF44161308}" destId="{984D7D57-0AFF-428E-9866-E1EC2B7D06BB}" srcOrd="0" destOrd="0" presId="urn:microsoft.com/office/officeart/2005/8/layout/bProcess3"/>
    <dgm:cxn modelId="{B84204AE-B7C2-4D6D-9832-C45CE1D0269D}" type="presParOf" srcId="{DC39DC98-3CB8-4883-881D-EDDB21588E0D}" destId="{08F80A5A-C6BE-48C5-ACA4-9F2203333A5A}" srcOrd="8" destOrd="0" presId="urn:microsoft.com/office/officeart/2005/8/layout/bProcess3"/>
    <dgm:cxn modelId="{C026205A-A87E-4D9D-B9F6-49477629FF79}" type="presParOf" srcId="{DC39DC98-3CB8-4883-881D-EDDB21588E0D}" destId="{569D0FE9-DC3F-4EDE-A375-8E28194E8D38}" srcOrd="9" destOrd="0" presId="urn:microsoft.com/office/officeart/2005/8/layout/bProcess3"/>
    <dgm:cxn modelId="{E93E17E4-BA2B-4B6D-9121-0A0FDA2A0BD8}" type="presParOf" srcId="{569D0FE9-DC3F-4EDE-A375-8E28194E8D38}" destId="{D5CC16A0-B8F8-48EB-8813-B6E5437D4A6B}" srcOrd="0" destOrd="0" presId="urn:microsoft.com/office/officeart/2005/8/layout/bProcess3"/>
    <dgm:cxn modelId="{B9EAF680-8949-4B82-80D0-1A76FF5EFC3C}" type="presParOf" srcId="{DC39DC98-3CB8-4883-881D-EDDB21588E0D}" destId="{4DF60082-C5AC-4FCE-BC8B-C6BE4B0E225F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FB38E-3957-40FD-9F89-4C2C9805C94A}">
      <dsp:nvSpPr>
        <dsp:cNvPr id="0" name=""/>
        <dsp:cNvSpPr/>
      </dsp:nvSpPr>
      <dsp:spPr>
        <a:xfrm>
          <a:off x="2340024" y="744"/>
          <a:ext cx="2796778" cy="1398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Qutbsiz</a:t>
          </a:r>
          <a:r>
            <a:rPr lang="en-US" sz="5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5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80981" y="41701"/>
        <a:ext cx="2714864" cy="1316475"/>
      </dsp:txXfrm>
    </dsp:sp>
    <dsp:sp modelId="{A4C63AC1-8F16-4A5D-A59F-B9BB1B2D76A8}">
      <dsp:nvSpPr>
        <dsp:cNvPr id="0" name=""/>
        <dsp:cNvSpPr/>
      </dsp:nvSpPr>
      <dsp:spPr>
        <a:xfrm>
          <a:off x="2619702" y="1399133"/>
          <a:ext cx="279677" cy="104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91"/>
              </a:lnTo>
              <a:lnTo>
                <a:pt x="279677" y="10487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CF8944-E5BD-4146-900B-D6FE43E4FC2E}">
      <dsp:nvSpPr>
        <dsp:cNvPr id="0" name=""/>
        <dsp:cNvSpPr/>
      </dsp:nvSpPr>
      <dsp:spPr>
        <a:xfrm>
          <a:off x="2899380" y="1748730"/>
          <a:ext cx="2237422" cy="1398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Metallmaslar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boradi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0337" y="1789687"/>
        <a:ext cx="2155508" cy="1316475"/>
      </dsp:txXfrm>
    </dsp:sp>
    <dsp:sp modelId="{207A3B01-C1F2-4978-A31F-76CB7147C9AC}">
      <dsp:nvSpPr>
        <dsp:cNvPr id="0" name=""/>
        <dsp:cNvSpPr/>
      </dsp:nvSpPr>
      <dsp:spPr>
        <a:xfrm>
          <a:off x="2619702" y="1399133"/>
          <a:ext cx="279677" cy="279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778"/>
              </a:lnTo>
              <a:lnTo>
                <a:pt x="279677" y="27967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BC7E-8123-4B91-B32B-90233D7FBFA4}">
      <dsp:nvSpPr>
        <dsp:cNvPr id="0" name=""/>
        <dsp:cNvSpPr/>
      </dsp:nvSpPr>
      <dsp:spPr>
        <a:xfrm>
          <a:off x="2899380" y="3496716"/>
          <a:ext cx="2237422" cy="1398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Elektroman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-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fiyligi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xil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0337" y="3537673"/>
        <a:ext cx="2155508" cy="1316475"/>
      </dsp:txXfrm>
    </dsp:sp>
    <dsp:sp modelId="{57FB2E80-5AD5-4CA4-8726-E80C741974DF}">
      <dsp:nvSpPr>
        <dsp:cNvPr id="0" name=""/>
        <dsp:cNvSpPr/>
      </dsp:nvSpPr>
      <dsp:spPr>
        <a:xfrm>
          <a:off x="5835997" y="744"/>
          <a:ext cx="2796778" cy="13983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Qutbli</a:t>
          </a:r>
          <a:endParaRPr lang="ru-RU" sz="5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76954" y="41701"/>
        <a:ext cx="2714864" cy="1316475"/>
      </dsp:txXfrm>
    </dsp:sp>
    <dsp:sp modelId="{7B47D51F-4401-4050-9128-853A293DF803}">
      <dsp:nvSpPr>
        <dsp:cNvPr id="0" name=""/>
        <dsp:cNvSpPr/>
      </dsp:nvSpPr>
      <dsp:spPr>
        <a:xfrm>
          <a:off x="6115675" y="1399133"/>
          <a:ext cx="279677" cy="1048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91"/>
              </a:lnTo>
              <a:lnTo>
                <a:pt x="279677" y="10487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40CBA-6BEF-438C-97FF-03B8E4892406}">
      <dsp:nvSpPr>
        <dsp:cNvPr id="0" name=""/>
        <dsp:cNvSpPr/>
      </dsp:nvSpPr>
      <dsp:spPr>
        <a:xfrm>
          <a:off x="6395352" y="1748730"/>
          <a:ext cx="2237422" cy="1398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Metallmaslar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boradi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6309" y="1789687"/>
        <a:ext cx="2155508" cy="1316475"/>
      </dsp:txXfrm>
    </dsp:sp>
    <dsp:sp modelId="{2732B78D-171A-4E04-9613-B7E239EF0C02}">
      <dsp:nvSpPr>
        <dsp:cNvPr id="0" name=""/>
        <dsp:cNvSpPr/>
      </dsp:nvSpPr>
      <dsp:spPr>
        <a:xfrm>
          <a:off x="6115675" y="1399133"/>
          <a:ext cx="279677" cy="279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6778"/>
              </a:lnTo>
              <a:lnTo>
                <a:pt x="279677" y="27967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E633A-99ED-48BA-AFA2-FDDE75CED6B0}">
      <dsp:nvSpPr>
        <dsp:cNvPr id="0" name=""/>
        <dsp:cNvSpPr/>
      </dsp:nvSpPr>
      <dsp:spPr>
        <a:xfrm>
          <a:off x="6395352" y="3496716"/>
          <a:ext cx="2237422" cy="1398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Elektromanfiyligi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biroz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farq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6309" y="3537673"/>
        <a:ext cx="2155508" cy="1316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5F781-63FF-4374-BF47-E4DAE940B518}">
      <dsp:nvSpPr>
        <dsp:cNvPr id="0" name=""/>
        <dsp:cNvSpPr/>
      </dsp:nvSpPr>
      <dsp:spPr>
        <a:xfrm>
          <a:off x="3229898" y="1463250"/>
          <a:ext cx="709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471" y="45720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6132" y="1505266"/>
        <a:ext cx="37003" cy="7407"/>
      </dsp:txXfrm>
    </dsp:sp>
    <dsp:sp modelId="{ADAE78E4-BE8A-4C59-A072-2DBEEBF69D13}">
      <dsp:nvSpPr>
        <dsp:cNvPr id="0" name=""/>
        <dsp:cNvSpPr/>
      </dsp:nvSpPr>
      <dsp:spPr>
        <a:xfrm>
          <a:off x="13997" y="543659"/>
          <a:ext cx="3217700" cy="19306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Kimyoviy bog‘ — ikki yoki undan ortiq atomlarning o‘zaro 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ta’sirlashuvidan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vujudga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97" y="543659"/>
        <a:ext cx="3217700" cy="1930620"/>
      </dsp:txXfrm>
    </dsp:sp>
    <dsp:sp modelId="{35A7CBF1-1E99-4BC7-9FAD-D376B9E35CA8}">
      <dsp:nvSpPr>
        <dsp:cNvPr id="0" name=""/>
        <dsp:cNvSpPr/>
      </dsp:nvSpPr>
      <dsp:spPr>
        <a:xfrm>
          <a:off x="7187670" y="1463250"/>
          <a:ext cx="709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471" y="45720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3904" y="1505266"/>
        <a:ext cx="37003" cy="7407"/>
      </dsp:txXfrm>
    </dsp:sp>
    <dsp:sp modelId="{7FBD5A12-823C-4FFD-8F1A-455AA6E804BE}">
      <dsp:nvSpPr>
        <dsp:cNvPr id="0" name=""/>
        <dsp:cNvSpPr/>
      </dsp:nvSpPr>
      <dsp:spPr>
        <a:xfrm>
          <a:off x="3971769" y="543659"/>
          <a:ext cx="3217700" cy="19306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yo‘nalganligi — molekulaning fazoviy strukturasini, </a:t>
          </a: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shaklini  </a:t>
          </a: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belgilaydi</a:t>
          </a:r>
          <a:r>
            <a:rPr lang="en-US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1769" y="543659"/>
        <a:ext cx="3217700" cy="1930620"/>
      </dsp:txXfrm>
    </dsp:sp>
    <dsp:sp modelId="{37BD5A1F-FC86-4FCF-A472-B76EAEF06520}">
      <dsp:nvSpPr>
        <dsp:cNvPr id="0" name=""/>
        <dsp:cNvSpPr/>
      </dsp:nvSpPr>
      <dsp:spPr>
        <a:xfrm>
          <a:off x="1622848" y="2472480"/>
          <a:ext cx="7915543" cy="709471"/>
        </a:xfrm>
        <a:custGeom>
          <a:avLst/>
          <a:gdLst/>
          <a:ahLst/>
          <a:cxnLst/>
          <a:rect l="0" t="0" r="0" b="0"/>
          <a:pathLst>
            <a:path>
              <a:moveTo>
                <a:pt x="7915543" y="0"/>
              </a:moveTo>
              <a:lnTo>
                <a:pt x="7915543" y="371835"/>
              </a:lnTo>
              <a:lnTo>
                <a:pt x="0" y="371835"/>
              </a:lnTo>
              <a:lnTo>
                <a:pt x="0" y="709471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1868" y="2823512"/>
        <a:ext cx="397503" cy="7407"/>
      </dsp:txXfrm>
    </dsp:sp>
    <dsp:sp modelId="{50F3F240-70F8-4902-BDB2-D4092FA8CD1A}">
      <dsp:nvSpPr>
        <dsp:cNvPr id="0" name=""/>
        <dsp:cNvSpPr/>
      </dsp:nvSpPr>
      <dsp:spPr>
        <a:xfrm>
          <a:off x="7929541" y="543659"/>
          <a:ext cx="3217700" cy="19306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qutbliligi — bog‘ o‘qi atrofida umumiy elektron juftining taqsimlanishi asimmetriyasi bilan belgilanadi.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9541" y="543659"/>
        <a:ext cx="3217700" cy="1930620"/>
      </dsp:txXfrm>
    </dsp:sp>
    <dsp:sp modelId="{C5C69BD6-6784-4E86-B321-44EF44161308}">
      <dsp:nvSpPr>
        <dsp:cNvPr id="0" name=""/>
        <dsp:cNvSpPr/>
      </dsp:nvSpPr>
      <dsp:spPr>
        <a:xfrm>
          <a:off x="3229898" y="4133941"/>
          <a:ext cx="709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471" y="45720"/>
              </a:lnTo>
            </a:path>
          </a:pathLst>
        </a:custGeom>
        <a:noFill/>
        <a:ln w="5715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66132" y="4175957"/>
        <a:ext cx="37003" cy="7407"/>
      </dsp:txXfrm>
    </dsp:sp>
    <dsp:sp modelId="{68FC4CE6-5B4E-444B-B03F-355F699F60A7}">
      <dsp:nvSpPr>
        <dsp:cNvPr id="0" name=""/>
        <dsp:cNvSpPr/>
      </dsp:nvSpPr>
      <dsp:spPr>
        <a:xfrm>
          <a:off x="13997" y="3214351"/>
          <a:ext cx="3217700" cy="19306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karraligi — atomlarni bog‘lab turuvchi elektron juftlar soni bilan aniqlanadi.</a:t>
          </a: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97" y="3214351"/>
        <a:ext cx="3217700" cy="1930620"/>
      </dsp:txXfrm>
    </dsp:sp>
    <dsp:sp modelId="{569D0FE9-DC3F-4EDE-A375-8E28194E8D38}">
      <dsp:nvSpPr>
        <dsp:cNvPr id="0" name=""/>
        <dsp:cNvSpPr/>
      </dsp:nvSpPr>
      <dsp:spPr>
        <a:xfrm>
          <a:off x="7187670" y="4133941"/>
          <a:ext cx="709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9471" y="45720"/>
              </a:lnTo>
            </a:path>
          </a:pathLst>
        </a:custGeom>
        <a:noFill/>
        <a:ln w="5715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3904" y="4175957"/>
        <a:ext cx="37003" cy="7407"/>
      </dsp:txXfrm>
    </dsp:sp>
    <dsp:sp modelId="{08F80A5A-C6BE-48C5-ACA4-9F2203333A5A}">
      <dsp:nvSpPr>
        <dsp:cNvPr id="0" name=""/>
        <dsp:cNvSpPr/>
      </dsp:nvSpPr>
      <dsp:spPr>
        <a:xfrm>
          <a:off x="3971769" y="3214351"/>
          <a:ext cx="3217700" cy="193062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uzunligi — atom yadrolari orasidagi </a:t>
          </a:r>
          <a:r>
            <a:rPr lang="uz-Latn-UZ" sz="20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masofaning </a:t>
          </a:r>
          <a:r>
            <a:rPr lang="uz-Latn-UZ" sz="2000" b="1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muvozanat </a:t>
          </a: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holati (nm larda o‘lchanadi).</a:t>
          </a:r>
          <a:endParaRPr lang="ru-RU" sz="2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71769" y="3214351"/>
        <a:ext cx="3217700" cy="1930620"/>
      </dsp:txXfrm>
    </dsp:sp>
    <dsp:sp modelId="{4DF60082-C5AC-4FCE-BC8B-C6BE4B0E225F}">
      <dsp:nvSpPr>
        <dsp:cNvPr id="0" name=""/>
        <dsp:cNvSpPr/>
      </dsp:nvSpPr>
      <dsp:spPr>
        <a:xfrm>
          <a:off x="7929541" y="3214351"/>
          <a:ext cx="3217700" cy="193062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Latn-UZ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	Bog‘ energiyasi — bog‘ni uzish uchun bajariladigan ishga teng (kJ/mol larda o‘lchanadi).</a:t>
          </a:r>
          <a:endParaRPr lang="ru-RU" sz="2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9541" y="3214351"/>
        <a:ext cx="3217700" cy="193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5141-7412-43E0-8C2E-98057F0B811D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E9FD1-B794-42F3-A468-E6474200E2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975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E9FD1-B794-42F3-A468-E6474200E2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1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2297E180-20FA-45D5-9E85-917FF58893E5}" type="slidenum">
              <a:rPr lang="ru-RU" smtClean="0"/>
              <a:pPr/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3279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E38628-1236-411D-9FEF-FD28E8519AF9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76CE6C1-1E73-4BDD-B487-7DA062CAE06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2756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018433-755E-48CD-A2D0-51EC26381201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1247B16B-0928-41B6-B279-A2B5DB595D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907689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4C88F9-6342-4653-B7BF-05A2BF24DFBF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8C1B561-1207-4BDF-8496-155C6E127F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2894386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64DAC7-BFC0-4B32-8E20-5608C2627610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079280FC-159F-4BC3-AB1E-448F525F496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19770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3FECC4-BB78-4887-BF70-BDD8B95D3607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8007E1D3-748A-49B4-888C-FE161430A0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1178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55AF05-F52E-44AF-8AF3-BB4E602D0222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46E45C8-7FFF-4452-AA46-65F1285F5C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839913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BC69198-12F0-497B-8C7D-7A87E618C5D7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1439DC9-57AB-4C28-A45A-E303DB6EC1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9669832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E0C7CE-1072-4078-8185-2D7055351519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492B986F-8458-465E-A8F1-8604EA7BF95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8200329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372075-C10C-4E09-A199-8F71CE5CDE4E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6BF7478-1EEF-467D-83FB-E15DD6C57A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2371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D2142-ADCF-4BD0-9163-2B683D24CA78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99D06353-2199-4C98-8316-087539CE62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49441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989306-F49C-4AA7-B61E-241DB122C520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A86B8616-0990-478D-BD26-FC7AAB6EF0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61467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317D4F2-2C5A-4A95-AE0B-7156D7DFF251}" type="datetimeFigureOut">
              <a:rPr lang="en-US"/>
              <a:pPr>
                <a:defRPr/>
              </a:pPr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6131A9C3-1917-4C2A-B40E-0336E1F72E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295716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CAE50FD-1E0C-4451-A1F6-94DE9BFC5702}" type="datetimeFigureOut">
              <a:rPr lang="en-US">
                <a:cs typeface="Arial" pitchFamily="34" charset="0"/>
              </a:rPr>
              <a:pPr>
                <a:defRPr/>
              </a:pPr>
              <a:t>9/2/2020</a:t>
            </a:fld>
            <a:endParaRPr lang="en-US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31AC78-F6D3-4C47-8A1E-0E96136D8BD2}" type="slidenum">
              <a:rPr lang="en-US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7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file:///G:\&#1057;&#1090;&#1088;.%20&#1072;&#1090;&#1086;&#1084;&#1072;,%20&#1093;&#1080;&#1084;.%20&#1089;&#1074;\3_3_5_%20&#1052;&#1077;&#1090;&#1086;&#1076;%20&#1074;&#1072;&#1083;&#1077;&#1085;&#1090;&#1085;&#1099;&#1093;%20&#1089;&#1074;&#1103;&#1079;&#1077;&#1081;%20(&#1052;&#1042;&#1057;).files\image3.13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0" y="-21205"/>
            <a:ext cx="12192000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706092" y="2398869"/>
            <a:ext cx="10153128" cy="2158601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eaLnBrk="0" fontAlgn="base" hangingPunct="0">
              <a:lnSpc>
                <a:spcPts val="4132"/>
              </a:lnSpc>
              <a:spcBef>
                <a:spcPts val="233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2639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>
                <a:solidFill>
                  <a:srgbClr val="2639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z-Latn-UZ" alt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uz-Latn-UZ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kern="0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400" b="1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bog‘lanishning</a:t>
            </a:r>
            <a:r>
              <a:rPr lang="en-US" sz="44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4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b="1" kern="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r>
              <a:rPr lang="en-US" sz="44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kern="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ionli</a:t>
            </a:r>
            <a:r>
              <a:rPr lang="en-US" sz="4400" b="1" kern="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kern="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bog‘lanishlar</a:t>
            </a:r>
            <a:endParaRPr lang="en-US" sz="4400" b="1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18" eaLnBrk="0" fontAlgn="base" hangingPunct="0">
              <a:lnSpc>
                <a:spcPts val="4132"/>
              </a:lnSpc>
              <a:spcBef>
                <a:spcPts val="233"/>
              </a:spcBef>
              <a:spcAft>
                <a:spcPct val="0"/>
              </a:spcAft>
              <a:defRPr/>
            </a:pPr>
            <a:endParaRPr lang="ru-RU" sz="20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551384" y="2620511"/>
            <a:ext cx="54530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550193" y="4959145"/>
            <a:ext cx="546497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2396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2">
            <a:extLst/>
          </p:cNvPr>
          <p:cNvSpPr txBox="1">
            <a:spLocks/>
          </p:cNvSpPr>
          <p:nvPr/>
        </p:nvSpPr>
        <p:spPr>
          <a:xfrm>
            <a:off x="2351584" y="310362"/>
            <a:ext cx="5093729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Kimy</a:t>
            </a:r>
            <a:r>
              <a:rPr lang="en-US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/>
          </p:cNvPr>
          <p:cNvSpPr/>
          <p:nvPr/>
        </p:nvSpPr>
        <p:spPr>
          <a:xfrm>
            <a:off x="901932" y="638157"/>
            <a:ext cx="180975" cy="496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" name="object 12">
            <a:extLst/>
          </p:cNvPr>
          <p:cNvSpPr/>
          <p:nvPr/>
        </p:nvSpPr>
        <p:spPr>
          <a:xfrm>
            <a:off x="1012482" y="872357"/>
            <a:ext cx="339329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bject 13">
            <a:extLst/>
          </p:cNvPr>
          <p:cNvSpPr/>
          <p:nvPr/>
        </p:nvSpPr>
        <p:spPr>
          <a:xfrm>
            <a:off x="1064786" y="1254171"/>
            <a:ext cx="254794" cy="18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object 14">
            <a:extLst/>
          </p:cNvPr>
          <p:cNvSpPr/>
          <p:nvPr/>
        </p:nvSpPr>
        <p:spPr>
          <a:xfrm>
            <a:off x="557505" y="780448"/>
            <a:ext cx="355997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object 15">
            <a:extLst/>
          </p:cNvPr>
          <p:cNvSpPr/>
          <p:nvPr/>
        </p:nvSpPr>
        <p:spPr>
          <a:xfrm>
            <a:off x="545927" y="1065213"/>
            <a:ext cx="273844" cy="265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sz="381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0492" name="Picture 6" descr="D:\23.05.13-домашние документы\Виртуальные лекции 28.07.11\Химия\анимашки ... разное\animated-gifs-atoms-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151204"/>
            <a:ext cx="1675631" cy="200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19536" y="5517232"/>
            <a:ext cx="5917646" cy="618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918" lvl="0" eaLnBrk="0" fontAlgn="base" hangingPunct="0">
              <a:lnSpc>
                <a:spcPts val="4132"/>
              </a:lnSpc>
              <a:spcBef>
                <a:spcPts val="233"/>
              </a:spcBef>
              <a:spcAft>
                <a:spcPct val="0"/>
              </a:spcAft>
              <a:defRPr/>
            </a:pPr>
            <a:r>
              <a:rPr lang="uz-Cyrl-UZ" sz="3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uz-Cyrl-UZ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Ganiyeva</a:t>
            </a:r>
            <a:r>
              <a:rPr lang="en-US" sz="3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Shoira</a:t>
            </a:r>
            <a:endParaRPr lang="uz-Cyrl-UZ" sz="36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416" y="548680"/>
            <a:ext cx="17801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77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</p:spPr>
        <p:txBody>
          <a:bodyPr/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3883872"/>
              </p:ext>
            </p:extLst>
          </p:nvPr>
        </p:nvGraphicFramePr>
        <p:xfrm>
          <a:off x="479376" y="1484784"/>
          <a:ext cx="1097280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7465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AFB38E-3957-40FD-9F89-4C2C9805C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EAFB38E-3957-40FD-9F89-4C2C9805C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EAFB38E-3957-40FD-9F89-4C2C9805C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4EAFB38E-3957-40FD-9F89-4C2C9805C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FB2E80-5AD5-4CA4-8726-E80C74197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57FB2E80-5AD5-4CA4-8726-E80C74197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57FB2E80-5AD5-4CA4-8726-E80C74197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57FB2E80-5AD5-4CA4-8726-E80C74197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C63AC1-8F16-4A5D-A59F-B9BB1B2D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4C63AC1-8F16-4A5D-A59F-B9BB1B2D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4C63AC1-8F16-4A5D-A59F-B9BB1B2D7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4C63AC1-8F16-4A5D-A59F-B9BB1B2D7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F8944-E5BD-4146-900B-D6FE43E4F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4CF8944-E5BD-4146-900B-D6FE43E4F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4CF8944-E5BD-4146-900B-D6FE43E4FC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4CF8944-E5BD-4146-900B-D6FE43E4FC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A3B01-C1F2-4978-A31F-76CB7147C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07A3B01-C1F2-4978-A31F-76CB7147C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07A3B01-C1F2-4978-A31F-76CB7147C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207A3B01-C1F2-4978-A31F-76CB7147C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56BC7E-8123-4B91-B32B-90233D7FB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B56BC7E-8123-4B91-B32B-90233D7FB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B56BC7E-8123-4B91-B32B-90233D7FB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9B56BC7E-8123-4B91-B32B-90233D7FB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47D51F-4401-4050-9128-853A293DF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B47D51F-4401-4050-9128-853A293DF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B47D51F-4401-4050-9128-853A293DF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7B47D51F-4401-4050-9128-853A293DF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40CBA-6BEF-438C-97FF-03B8E4892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6440CBA-6BEF-438C-97FF-03B8E4892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56440CBA-6BEF-438C-97FF-03B8E4892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6440CBA-6BEF-438C-97FF-03B8E4892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2B78D-171A-4E04-9613-B7E239EF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2732B78D-171A-4E04-9613-B7E239EF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2732B78D-171A-4E04-9613-B7E239EF0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2732B78D-171A-4E04-9613-B7E239EF0C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BE633A-99ED-48BA-AFA2-FDDE75CED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19BE633A-99ED-48BA-AFA2-FDDE75CED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19BE633A-99ED-48BA-AFA2-FDDE75CED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19BE633A-99ED-48BA-AFA2-FDDE75CED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  <a:solidFill>
            <a:srgbClr val="2846C8"/>
          </a:solidFill>
        </p:spPr>
        <p:txBody>
          <a:bodyPr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Qutbsiz kovalent bog‘lanish</a:t>
            </a:r>
            <a:endParaRPr lang="ru-RU" sz="5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Текст 6"/>
          <p:cNvSpPr>
            <a:spLocks noGrp="1"/>
          </p:cNvSpPr>
          <p:nvPr>
            <p:ph type="body" sz="half" idx="2"/>
          </p:nvPr>
        </p:nvSpPr>
        <p:spPr>
          <a:xfrm>
            <a:off x="119336" y="1052736"/>
            <a:ext cx="11752864" cy="380665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Elektromanfiyligi bir xil bo‘lgan atomlar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orasida umumiy elektron juftlari hosil bo‘lishi hisobiga vujudga keladigan kimyoviy bog‘lanish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uz-Latn-UZ" sz="4000" dirty="0" smtClean="0">
                <a:solidFill>
                  <a:srgbClr val="2846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qutbsiz kovalent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bog‘lanish deyiladi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4915592"/>
            <a:ext cx="3534736" cy="194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677317"/>
            <a:ext cx="2550444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1904" y="5229200"/>
            <a:ext cx="1350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N=3,07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952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4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4619" y="981681"/>
            <a:ext cx="10945216" cy="326464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Elektromanfiyliklari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atomlar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 hosil bo‘lgan kimyoviy bog‘lanish </a:t>
            </a:r>
            <a:r>
              <a:rPr lang="uz-Latn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qutbli kovalent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 deyiladi.</a:t>
            </a:r>
            <a:endParaRPr lang="ru-RU" sz="4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 smtClean="0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227" y="0"/>
            <a:ext cx="12192000" cy="908720"/>
          </a:xfrm>
          <a:solidFill>
            <a:srgbClr val="2846C8"/>
          </a:solidFill>
        </p:spPr>
        <p:txBody>
          <a:bodyPr/>
          <a:lstStyle/>
          <a:p>
            <a:pPr algn="ctr"/>
            <a:r>
              <a:rPr lang="en-US" sz="5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Qutbli kovalent bog‘lanish</a:t>
            </a:r>
            <a:endParaRPr lang="ru-RU" sz="54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1824" y="4329736"/>
            <a:ext cx="25971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PCl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4583831" y="5287328"/>
            <a:ext cx="504058" cy="1224136"/>
          </a:xfrm>
          <a:prstGeom prst="leftBrace">
            <a:avLst>
              <a:gd name="adj1" fmla="val 8333"/>
              <a:gd name="adj2" fmla="val 5210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6090706" y="5198314"/>
            <a:ext cx="504058" cy="1403908"/>
          </a:xfrm>
          <a:prstGeom prst="leftBrace">
            <a:avLst>
              <a:gd name="adj1" fmla="val 8333"/>
              <a:gd name="adj2" fmla="val 5210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66569" y="4020637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2,32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781" y="402063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2,83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2" descr="http://im0-tub-ru.yandex.net/i?id=378125822-35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74" y="3757868"/>
            <a:ext cx="2422746" cy="271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animBg="1"/>
      <p:bldP spid="3" grpId="0"/>
      <p:bldP spid="5" grpId="0" animBg="1"/>
      <p:bldP spid="14" grpId="0" animBg="1"/>
      <p:bldP spid="9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584"/>
            <a:ext cx="12192000" cy="1844824"/>
          </a:xfrm>
          <a:prstGeom prst="rect">
            <a:avLst/>
          </a:prstGeom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19336" y="2420888"/>
            <a:ext cx="11953329" cy="4405872"/>
            <a:chOff x="295" y="1706"/>
            <a:chExt cx="4837" cy="1906"/>
          </a:xfrm>
        </p:grpSpPr>
        <p:pic>
          <p:nvPicPr>
            <p:cNvPr id="9" name="Picture 6" descr="G:\Стр. атома, хим. св\3_3_5_ Метод валентных связей (МВС).files\image3.13.gif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450"/>
            <a:stretch>
              <a:fillRect/>
            </a:stretch>
          </p:blipFill>
          <p:spPr bwMode="auto">
            <a:xfrm>
              <a:off x="295" y="1707"/>
              <a:ext cx="1423" cy="1905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G:\Стр. атома, хим. св\3_3_5_ Метод валентных связей (МВС).files\image3.13.gif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67" r="34877"/>
            <a:stretch>
              <a:fillRect/>
            </a:stretch>
          </p:blipFill>
          <p:spPr bwMode="auto">
            <a:xfrm>
              <a:off x="1837" y="1706"/>
              <a:ext cx="1577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G:\Стр. атома, хим. св\3_3_5_ Метод валентных связей (МВС).files\image3.13.gif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34"/>
            <a:stretch>
              <a:fillRect/>
            </a:stretch>
          </p:blipFill>
          <p:spPr bwMode="auto">
            <a:xfrm>
              <a:off x="3622" y="1706"/>
              <a:ext cx="1510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9336360" y="2060848"/>
            <a:ext cx="1976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BURCHAKLI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39416" y="548680"/>
            <a:ext cx="11233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2"/>
                </a:solidFill>
              </a:rPr>
              <a:t>KOVALENT BOG’LANISHNING YONALUVCHANLIGI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9856" y="2060848"/>
            <a:ext cx="1918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PIRAMIDAL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7408" y="1916832"/>
            <a:ext cx="5997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TETRAEDRIK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7971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745B-64DD-40A3-8D2A-73E9E91CD87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396" y="4230592"/>
            <a:ext cx="10873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tabLst>
                <a:tab pos="151130" algn="l"/>
                <a:tab pos="168910" algn="l"/>
              </a:tabLst>
            </a:pP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Donor-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akts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ptor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bog‘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el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ntning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bo‘sh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en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rg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tik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pog‘onachasi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  el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ntning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taqsimlanmagan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bo‘sh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) el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ktron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                                                   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jufti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orasida</a:t>
            </a:r>
            <a:r>
              <a:rPr lang="en-US" sz="3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yuzaga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</a:t>
            </a:r>
            <a:r>
              <a:rPr lang="ru-RU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ladi</a:t>
            </a:r>
            <a:r>
              <a:rPr lang="en-US" sz="3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27650" name="Picture 2" descr="http://player.myshared.ru/108/1412924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88640"/>
            <a:ext cx="7776864" cy="404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C5E70-CDD6-4C0B-85B4-4B1F95B955BD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13473942"/>
              </p:ext>
            </p:extLst>
          </p:nvPr>
        </p:nvGraphicFramePr>
        <p:xfrm>
          <a:off x="551384" y="1052736"/>
          <a:ext cx="1116124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"/>
            <a:ext cx="12192000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E78E4-BE8A-4C59-A072-2DBEEBF69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DAE78E4-BE8A-4C59-A072-2DBEEBF69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DAE78E4-BE8A-4C59-A072-2DBEEBF69D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DAE78E4-BE8A-4C59-A072-2DBEEBF69D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75F781-63FF-4374-BF47-E4DAE940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F75F781-63FF-4374-BF47-E4DAE940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9F75F781-63FF-4374-BF47-E4DAE940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9F75F781-63FF-4374-BF47-E4DAE940B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BD5A12-823C-4FFD-8F1A-455AA6E8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FBD5A12-823C-4FFD-8F1A-455AA6E8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7FBD5A12-823C-4FFD-8F1A-455AA6E8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7FBD5A12-823C-4FFD-8F1A-455AA6E80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A7CBF1-1E99-4BC7-9FAD-D376B9E35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5A7CBF1-1E99-4BC7-9FAD-D376B9E35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5A7CBF1-1E99-4BC7-9FAD-D376B9E35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5A7CBF1-1E99-4BC7-9FAD-D376B9E35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3F240-70F8-4902-BDB2-D4092FA8C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0F3F240-70F8-4902-BDB2-D4092FA8C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0F3F240-70F8-4902-BDB2-D4092FA8C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0F3F240-70F8-4902-BDB2-D4092FA8C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BD5A1F-FC86-4FCF-A472-B76EAEF06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7BD5A1F-FC86-4FCF-A472-B76EAEF06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7BD5A1F-FC86-4FCF-A472-B76EAEF06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37BD5A1F-FC86-4FCF-A472-B76EAEF06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C4CE6-5B4E-444B-B03F-355F699F6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8FC4CE6-5B4E-444B-B03F-355F699F6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8FC4CE6-5B4E-444B-B03F-355F699F6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68FC4CE6-5B4E-444B-B03F-355F699F6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C69BD6-6784-4E86-B321-44EF4416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5C69BD6-6784-4E86-B321-44EF4416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C5C69BD6-6784-4E86-B321-44EF44161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5C69BD6-6784-4E86-B321-44EF44161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80A5A-C6BE-48C5-ACA4-9F220333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08F80A5A-C6BE-48C5-ACA4-9F220333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8F80A5A-C6BE-48C5-ACA4-9F220333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08F80A5A-C6BE-48C5-ACA4-9F2203333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D0FE9-DC3F-4EDE-A375-8E28194E8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569D0FE9-DC3F-4EDE-A375-8E28194E8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569D0FE9-DC3F-4EDE-A375-8E28194E8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569D0FE9-DC3F-4EDE-A375-8E28194E8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60082-C5AC-4FCE-BC8B-C6BE4B0E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4DF60082-C5AC-4FCE-BC8B-C6BE4B0E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4DF60082-C5AC-4FCE-BC8B-C6BE4B0E2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4DF60082-C5AC-4FCE-BC8B-C6BE4B0E2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5569F0-6271-4948-9975-D346835C3750}" type="slidenum">
              <a:rPr lang="ru-RU"/>
              <a:pPr/>
              <a:t>16</a:t>
            </a:fld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Ion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bog‘lanish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15740" y="1429315"/>
            <a:ext cx="936051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Qarama-qarshi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zaryadli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ionlarning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elektrostatik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tortishuv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kuchlari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vositasida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yuzaga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keluvchi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kimyoviy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bog‘lanishga</a:t>
            </a:r>
            <a:r>
              <a:rPr lang="en-US" sz="3200" b="1" dirty="0">
                <a:latin typeface="Arial" panose="020B0604020202020204" pitchFamily="34" charset="0"/>
              </a:rPr>
              <a:t> ion </a:t>
            </a:r>
            <a:r>
              <a:rPr lang="en-US" sz="3200" b="1" dirty="0" err="1">
                <a:latin typeface="Arial" panose="020B0604020202020204" pitchFamily="34" charset="0"/>
              </a:rPr>
              <a:t>bog‘lanish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deyiladi</a:t>
            </a:r>
            <a:r>
              <a:rPr lang="ru-RU" sz="32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38313" y="3414135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Arial" panose="020B0604020202020204" pitchFamily="34" charset="0"/>
              </a:rPr>
              <a:t>E</a:t>
            </a:r>
            <a:r>
              <a:rPr lang="ru-RU" sz="3600" b="1" baseline="30000" dirty="0">
                <a:latin typeface="Arial" panose="020B0604020202020204" pitchFamily="34" charset="0"/>
              </a:rPr>
              <a:t>0</a:t>
            </a:r>
            <a:r>
              <a:rPr lang="ru-RU" sz="3600" b="1" dirty="0">
                <a:latin typeface="Arial" panose="020B0604020202020204" pitchFamily="34" charset="0"/>
              </a:rPr>
              <a:t> – </a:t>
            </a:r>
            <a:r>
              <a:rPr lang="en-US" sz="3600" b="1" dirty="0">
                <a:latin typeface="Arial" panose="020B0604020202020204" pitchFamily="34" charset="0"/>
              </a:rPr>
              <a:t>n</a:t>
            </a:r>
            <a:r>
              <a:rPr lang="ru-RU" sz="3600" b="1" dirty="0">
                <a:latin typeface="Arial" panose="020B0604020202020204" pitchFamily="34" charset="0"/>
              </a:rPr>
              <a:t>е</a:t>
            </a:r>
            <a:r>
              <a:rPr lang="ru-RU" sz="3600" b="1" baseline="30000" dirty="0">
                <a:latin typeface="Arial" panose="020B0604020202020204" pitchFamily="34" charset="0"/>
              </a:rPr>
              <a:t>-</a:t>
            </a:r>
            <a:r>
              <a:rPr lang="ru-RU" sz="3600" b="1" dirty="0">
                <a:latin typeface="Arial" panose="020B0604020202020204" pitchFamily="34" charset="0"/>
              </a:rPr>
              <a:t> = </a:t>
            </a:r>
            <a:r>
              <a:rPr lang="en-US" sz="3600" b="1" dirty="0">
                <a:latin typeface="Arial" panose="020B0604020202020204" pitchFamily="34" charset="0"/>
              </a:rPr>
              <a:t>E</a:t>
            </a:r>
            <a:r>
              <a:rPr lang="en-US" sz="3600" b="1" baseline="30000" dirty="0">
                <a:latin typeface="Arial" panose="020B0604020202020204" pitchFamily="34" charset="0"/>
              </a:rPr>
              <a:t>n+</a:t>
            </a:r>
            <a:endParaRPr lang="ru-RU" sz="3600" b="1" baseline="30000" dirty="0">
              <a:latin typeface="Arial" panose="020B0604020202020204" pitchFamily="34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95976" y="3403199"/>
            <a:ext cx="381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ru-RU" sz="3600" b="1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+ </a:t>
            </a: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е</a:t>
            </a:r>
            <a:r>
              <a:rPr lang="ru-RU" sz="3600" b="1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= </a:t>
            </a: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</a:t>
            </a:r>
            <a:r>
              <a:rPr lang="en-US" sz="3600" b="1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</a:t>
            </a:r>
            <a:r>
              <a:rPr lang="ru-RU" sz="3600" b="1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214688" y="4976813"/>
            <a:ext cx="431800" cy="358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/>
              <a:t>+</a:t>
            </a:r>
            <a:endParaRPr lang="ru-RU" sz="4000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2566988" y="4308256"/>
            <a:ext cx="1727200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2598562" y="541657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/>
              <a:t>-</a:t>
            </a:r>
            <a:endParaRPr lang="ru-RU" sz="3200" b="1" dirty="0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3863752" y="4415686"/>
            <a:ext cx="216247" cy="232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/>
              <a:t>-</a:t>
            </a:r>
            <a:endParaRPr lang="ru-RU" sz="3200" b="1" dirty="0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8372351" y="5018564"/>
            <a:ext cx="431800" cy="3587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4000" dirty="0"/>
              <a:t>+</a:t>
            </a:r>
            <a:endParaRPr lang="ru-RU" sz="4000" dirty="0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7680325" y="4405790"/>
            <a:ext cx="1727200" cy="15843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9048328" y="449012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 dirty="0"/>
              <a:t>-</a:t>
            </a:r>
            <a:endParaRPr lang="ru-RU" sz="3200" b="1" dirty="0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2200464" y="5892581"/>
            <a:ext cx="23903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latin typeface="Arial" panose="020B0604020202020204" pitchFamily="34" charset="0"/>
              </a:rPr>
              <a:t>Ion-</a:t>
            </a:r>
            <a:r>
              <a:rPr lang="en-US" sz="3600" b="1" dirty="0" err="1">
                <a:latin typeface="Arial" panose="020B0604020202020204" pitchFamily="34" charset="0"/>
              </a:rPr>
              <a:t>kation</a:t>
            </a:r>
            <a:endParaRPr lang="ru-RU" sz="3600" b="1" dirty="0">
              <a:latin typeface="Arial" panose="020B0604020202020204" pitchFamily="34" charset="0"/>
            </a:endParaRPr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7651725" y="547834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/>
              <a:t>-</a:t>
            </a:r>
            <a:endParaRPr lang="ru-RU" sz="3200" b="1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7412846" y="5865571"/>
            <a:ext cx="226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Ion-anion</a:t>
            </a:r>
            <a:endParaRPr lang="ru-RU" sz="3600" b="1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2762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C 0.09791 0.00208 0.19596 0.0037 0.27487 -0.02917 C 0.35364 -0.06181 0.41289 -0.12894 0.47252 -0.19584 " pathEditMode="relative" rAng="0" ptsTypes="AAA">
                                      <p:cBhvr>
                                        <p:cTn id="63" dur="5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0" y="-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/>
      <p:bldP spid="9222" grpId="0"/>
      <p:bldP spid="9223" grpId="0"/>
      <p:bldP spid="9224" grpId="0" animBg="1"/>
      <p:bldP spid="9225" grpId="0" animBg="1"/>
      <p:bldP spid="9226" grpId="0" animBg="1"/>
      <p:bldP spid="9226" grpId="1" animBg="1"/>
      <p:bldP spid="9227" grpId="0" animBg="1"/>
      <p:bldP spid="9228" grpId="0" animBg="1"/>
      <p:bldP spid="9229" grpId="0" animBg="1"/>
      <p:bldP spid="9230" grpId="0" animBg="1"/>
      <p:bldP spid="9234" grpId="0"/>
      <p:bldP spid="9235" grpId="0" animBg="1"/>
      <p:bldP spid="92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1D9511-CD83-4263-A3D8-28F4877726F9}" type="slidenum">
              <a:rPr lang="ru-RU"/>
              <a:t>17</a:t>
            </a:fld>
            <a:endParaRPr lang="ru-RU"/>
          </a:p>
        </p:txBody>
      </p:sp>
      <p:sp>
        <p:nvSpPr>
          <p:cNvPr id="1048947" name="Text Box 4"/>
          <p:cNvSpPr txBox="1">
            <a:spLocks noChangeArrowheads="1"/>
          </p:cNvSpPr>
          <p:nvPr/>
        </p:nvSpPr>
        <p:spPr bwMode="auto">
          <a:xfrm>
            <a:off x="0" y="36242"/>
            <a:ext cx="12192000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nazariyasi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948" name="Rectangle 6"/>
          <p:cNvSpPr>
            <a:spLocks noChangeArrowheads="1"/>
          </p:cNvSpPr>
          <p:nvPr/>
        </p:nvSpPr>
        <p:spPr bwMode="auto">
          <a:xfrm>
            <a:off x="2566988" y="2924176"/>
            <a:ext cx="360362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49" name="Line 12"/>
          <p:cNvSpPr>
            <a:spLocks noChangeShapeType="1"/>
          </p:cNvSpPr>
          <p:nvPr/>
        </p:nvSpPr>
        <p:spPr bwMode="auto">
          <a:xfrm flipV="1">
            <a:off x="2711450" y="29241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50" name="Line 13"/>
          <p:cNvSpPr>
            <a:spLocks noChangeShapeType="1"/>
          </p:cNvSpPr>
          <p:nvPr/>
        </p:nvSpPr>
        <p:spPr bwMode="auto">
          <a:xfrm rot="10800000" flipV="1">
            <a:off x="2855913" y="29972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51" name="Rectangle 14"/>
          <p:cNvSpPr>
            <a:spLocks noChangeArrowheads="1"/>
          </p:cNvSpPr>
          <p:nvPr/>
        </p:nvSpPr>
        <p:spPr bwMode="auto">
          <a:xfrm>
            <a:off x="2927351" y="2563813"/>
            <a:ext cx="360363" cy="36036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52" name="Line 15"/>
          <p:cNvSpPr>
            <a:spLocks noChangeShapeType="1"/>
          </p:cNvSpPr>
          <p:nvPr/>
        </p:nvSpPr>
        <p:spPr bwMode="auto">
          <a:xfrm flipV="1">
            <a:off x="3071813" y="2563814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53" name="Line 16"/>
          <p:cNvSpPr>
            <a:spLocks noChangeShapeType="1"/>
          </p:cNvSpPr>
          <p:nvPr/>
        </p:nvSpPr>
        <p:spPr bwMode="auto">
          <a:xfrm rot="10800000" flipV="1">
            <a:off x="3216275" y="2636839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54" name="Rectangle 17"/>
          <p:cNvSpPr>
            <a:spLocks noChangeArrowheads="1"/>
          </p:cNvSpPr>
          <p:nvPr/>
        </p:nvSpPr>
        <p:spPr bwMode="auto">
          <a:xfrm>
            <a:off x="3286126" y="2203451"/>
            <a:ext cx="360363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55" name="Line 18"/>
          <p:cNvSpPr>
            <a:spLocks noChangeShapeType="1"/>
          </p:cNvSpPr>
          <p:nvPr/>
        </p:nvSpPr>
        <p:spPr bwMode="auto">
          <a:xfrm flipV="1">
            <a:off x="3430588" y="220345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56" name="Line 19"/>
          <p:cNvSpPr>
            <a:spLocks noChangeShapeType="1"/>
          </p:cNvSpPr>
          <p:nvPr/>
        </p:nvSpPr>
        <p:spPr bwMode="auto">
          <a:xfrm rot="10800000" flipV="1">
            <a:off x="3575050" y="22764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57" name="Rectangle 20"/>
          <p:cNvSpPr>
            <a:spLocks noChangeArrowheads="1"/>
          </p:cNvSpPr>
          <p:nvPr/>
        </p:nvSpPr>
        <p:spPr bwMode="auto">
          <a:xfrm>
            <a:off x="3646488" y="2203451"/>
            <a:ext cx="360362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58" name="Line 21"/>
          <p:cNvSpPr>
            <a:spLocks noChangeShapeType="1"/>
          </p:cNvSpPr>
          <p:nvPr/>
        </p:nvSpPr>
        <p:spPr bwMode="auto">
          <a:xfrm flipV="1">
            <a:off x="3790950" y="220345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59" name="Line 22"/>
          <p:cNvSpPr>
            <a:spLocks noChangeShapeType="1"/>
          </p:cNvSpPr>
          <p:nvPr/>
        </p:nvSpPr>
        <p:spPr bwMode="auto">
          <a:xfrm rot="10800000" flipV="1">
            <a:off x="3935413" y="22764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60" name="Rectangle 23"/>
          <p:cNvSpPr>
            <a:spLocks noChangeArrowheads="1"/>
          </p:cNvSpPr>
          <p:nvPr/>
        </p:nvSpPr>
        <p:spPr bwMode="auto">
          <a:xfrm>
            <a:off x="4006851" y="2205038"/>
            <a:ext cx="360363" cy="36036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61" name="Line 24"/>
          <p:cNvSpPr>
            <a:spLocks noChangeShapeType="1"/>
          </p:cNvSpPr>
          <p:nvPr/>
        </p:nvSpPr>
        <p:spPr bwMode="auto">
          <a:xfrm flipV="1">
            <a:off x="4151313" y="2205039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62" name="Line 25"/>
          <p:cNvSpPr>
            <a:spLocks noChangeShapeType="1"/>
          </p:cNvSpPr>
          <p:nvPr/>
        </p:nvSpPr>
        <p:spPr bwMode="auto">
          <a:xfrm rot="10800000" flipV="1">
            <a:off x="4295775" y="2278064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63" name="Rectangle 26"/>
          <p:cNvSpPr>
            <a:spLocks noChangeArrowheads="1"/>
          </p:cNvSpPr>
          <p:nvPr/>
        </p:nvSpPr>
        <p:spPr bwMode="auto">
          <a:xfrm>
            <a:off x="4367213" y="1843088"/>
            <a:ext cx="360362" cy="36036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64" name="Line 27"/>
          <p:cNvSpPr>
            <a:spLocks noChangeShapeType="1"/>
          </p:cNvSpPr>
          <p:nvPr/>
        </p:nvSpPr>
        <p:spPr bwMode="auto">
          <a:xfrm flipV="1">
            <a:off x="4511675" y="1843089"/>
            <a:ext cx="0" cy="28733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65" name="Text Box 32"/>
          <p:cNvSpPr txBox="1">
            <a:spLocks noChangeArrowheads="1"/>
          </p:cNvSpPr>
          <p:nvPr/>
        </p:nvSpPr>
        <p:spPr bwMode="auto">
          <a:xfrm>
            <a:off x="3000376" y="1268413"/>
            <a:ext cx="20097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n-US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2s</a:t>
            </a:r>
            <a:r>
              <a:rPr lang="en-US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2p</a:t>
            </a:r>
            <a:r>
              <a:rPr lang="en-US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3s</a:t>
            </a:r>
            <a:r>
              <a:rPr lang="en-US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endParaRPr lang="ru-RU" sz="2400" b="1" baseline="30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66" name="Text Box 50"/>
          <p:cNvSpPr txBox="1">
            <a:spLocks noChangeArrowheads="1"/>
          </p:cNvSpPr>
          <p:nvPr/>
        </p:nvSpPr>
        <p:spPr bwMode="auto">
          <a:xfrm>
            <a:off x="2495551" y="3259139"/>
            <a:ext cx="466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1s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67" name="Text Box 51"/>
          <p:cNvSpPr txBox="1">
            <a:spLocks noChangeArrowheads="1"/>
          </p:cNvSpPr>
          <p:nvPr/>
        </p:nvSpPr>
        <p:spPr bwMode="auto">
          <a:xfrm>
            <a:off x="2927351" y="2924176"/>
            <a:ext cx="466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2s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68" name="Text Box 52"/>
          <p:cNvSpPr txBox="1">
            <a:spLocks noChangeArrowheads="1"/>
          </p:cNvSpPr>
          <p:nvPr/>
        </p:nvSpPr>
        <p:spPr bwMode="auto">
          <a:xfrm>
            <a:off x="4367214" y="2205039"/>
            <a:ext cx="466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3s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69" name="Text Box 53"/>
          <p:cNvSpPr txBox="1">
            <a:spLocks noChangeArrowheads="1"/>
          </p:cNvSpPr>
          <p:nvPr/>
        </p:nvSpPr>
        <p:spPr bwMode="auto">
          <a:xfrm>
            <a:off x="3575051" y="2636839"/>
            <a:ext cx="4810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2p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70" name="Rectangle 55"/>
          <p:cNvSpPr>
            <a:spLocks noChangeArrowheads="1"/>
          </p:cNvSpPr>
          <p:nvPr/>
        </p:nvSpPr>
        <p:spPr bwMode="auto">
          <a:xfrm>
            <a:off x="6096001" y="3429001"/>
            <a:ext cx="360363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71" name="Line 56"/>
          <p:cNvSpPr>
            <a:spLocks noChangeShapeType="1"/>
          </p:cNvSpPr>
          <p:nvPr/>
        </p:nvSpPr>
        <p:spPr bwMode="auto">
          <a:xfrm flipV="1">
            <a:off x="6240463" y="34290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72" name="Line 57"/>
          <p:cNvSpPr>
            <a:spLocks noChangeShapeType="1"/>
          </p:cNvSpPr>
          <p:nvPr/>
        </p:nvSpPr>
        <p:spPr bwMode="auto">
          <a:xfrm rot="10800000" flipV="1">
            <a:off x="6384925" y="350202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73" name="Rectangle 58"/>
          <p:cNvSpPr>
            <a:spLocks noChangeArrowheads="1"/>
          </p:cNvSpPr>
          <p:nvPr/>
        </p:nvSpPr>
        <p:spPr bwMode="auto">
          <a:xfrm>
            <a:off x="6456363" y="3068638"/>
            <a:ext cx="360362" cy="36036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74" name="Line 59"/>
          <p:cNvSpPr>
            <a:spLocks noChangeShapeType="1"/>
          </p:cNvSpPr>
          <p:nvPr/>
        </p:nvSpPr>
        <p:spPr bwMode="auto">
          <a:xfrm flipV="1">
            <a:off x="6600825" y="3068639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75" name="Line 60"/>
          <p:cNvSpPr>
            <a:spLocks noChangeShapeType="1"/>
          </p:cNvSpPr>
          <p:nvPr/>
        </p:nvSpPr>
        <p:spPr bwMode="auto">
          <a:xfrm rot="10800000" flipV="1">
            <a:off x="6745288" y="3141664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76" name="Rectangle 61"/>
          <p:cNvSpPr>
            <a:spLocks noChangeArrowheads="1"/>
          </p:cNvSpPr>
          <p:nvPr/>
        </p:nvSpPr>
        <p:spPr bwMode="auto">
          <a:xfrm>
            <a:off x="6815138" y="2708276"/>
            <a:ext cx="360362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77" name="Line 62"/>
          <p:cNvSpPr>
            <a:spLocks noChangeShapeType="1"/>
          </p:cNvSpPr>
          <p:nvPr/>
        </p:nvSpPr>
        <p:spPr bwMode="auto">
          <a:xfrm flipV="1">
            <a:off x="6959600" y="27082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78" name="Line 63"/>
          <p:cNvSpPr>
            <a:spLocks noChangeShapeType="1"/>
          </p:cNvSpPr>
          <p:nvPr/>
        </p:nvSpPr>
        <p:spPr bwMode="auto">
          <a:xfrm rot="10800000" flipV="1">
            <a:off x="7104063" y="27813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79" name="Rectangle 64"/>
          <p:cNvSpPr>
            <a:spLocks noChangeArrowheads="1"/>
          </p:cNvSpPr>
          <p:nvPr/>
        </p:nvSpPr>
        <p:spPr bwMode="auto">
          <a:xfrm>
            <a:off x="7175501" y="2708276"/>
            <a:ext cx="360363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80" name="Line 65"/>
          <p:cNvSpPr>
            <a:spLocks noChangeShapeType="1"/>
          </p:cNvSpPr>
          <p:nvPr/>
        </p:nvSpPr>
        <p:spPr bwMode="auto">
          <a:xfrm flipV="1">
            <a:off x="7319963" y="27082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81" name="Line 66"/>
          <p:cNvSpPr>
            <a:spLocks noChangeShapeType="1"/>
          </p:cNvSpPr>
          <p:nvPr/>
        </p:nvSpPr>
        <p:spPr bwMode="auto">
          <a:xfrm rot="10800000" flipV="1">
            <a:off x="7464425" y="27813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82" name="Rectangle 67"/>
          <p:cNvSpPr>
            <a:spLocks noChangeArrowheads="1"/>
          </p:cNvSpPr>
          <p:nvPr/>
        </p:nvSpPr>
        <p:spPr bwMode="auto">
          <a:xfrm>
            <a:off x="7535863" y="2709863"/>
            <a:ext cx="360362" cy="36036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83" name="Line 68"/>
          <p:cNvSpPr>
            <a:spLocks noChangeShapeType="1"/>
          </p:cNvSpPr>
          <p:nvPr/>
        </p:nvSpPr>
        <p:spPr bwMode="auto">
          <a:xfrm flipV="1">
            <a:off x="7680325" y="2709864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84" name="Line 69"/>
          <p:cNvSpPr>
            <a:spLocks noChangeShapeType="1"/>
          </p:cNvSpPr>
          <p:nvPr/>
        </p:nvSpPr>
        <p:spPr bwMode="auto">
          <a:xfrm rot="10800000" flipV="1">
            <a:off x="7824788" y="2782889"/>
            <a:ext cx="0" cy="2873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85" name="Text Box 72"/>
          <p:cNvSpPr txBox="1">
            <a:spLocks noChangeArrowheads="1"/>
          </p:cNvSpPr>
          <p:nvPr/>
        </p:nvSpPr>
        <p:spPr bwMode="auto">
          <a:xfrm>
            <a:off x="6024564" y="3763964"/>
            <a:ext cx="466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1s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86" name="Text Box 73"/>
          <p:cNvSpPr txBox="1">
            <a:spLocks noChangeArrowheads="1"/>
          </p:cNvSpPr>
          <p:nvPr/>
        </p:nvSpPr>
        <p:spPr bwMode="auto">
          <a:xfrm>
            <a:off x="6456364" y="3429001"/>
            <a:ext cx="466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2s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87" name="Text Box 74"/>
          <p:cNvSpPr txBox="1">
            <a:spLocks noChangeArrowheads="1"/>
          </p:cNvSpPr>
          <p:nvPr/>
        </p:nvSpPr>
        <p:spPr bwMode="auto">
          <a:xfrm>
            <a:off x="7896226" y="2709864"/>
            <a:ext cx="46672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3s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88" name="Text Box 75"/>
          <p:cNvSpPr txBox="1">
            <a:spLocks noChangeArrowheads="1"/>
          </p:cNvSpPr>
          <p:nvPr/>
        </p:nvSpPr>
        <p:spPr bwMode="auto">
          <a:xfrm>
            <a:off x="7104063" y="3141664"/>
            <a:ext cx="481012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2p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89" name="Rectangle 76"/>
          <p:cNvSpPr>
            <a:spLocks noChangeArrowheads="1"/>
          </p:cNvSpPr>
          <p:nvPr/>
        </p:nvSpPr>
        <p:spPr bwMode="auto">
          <a:xfrm>
            <a:off x="7896226" y="2349501"/>
            <a:ext cx="360363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90" name="Line 77"/>
          <p:cNvSpPr>
            <a:spLocks noChangeShapeType="1"/>
          </p:cNvSpPr>
          <p:nvPr/>
        </p:nvSpPr>
        <p:spPr bwMode="auto">
          <a:xfrm flipV="1">
            <a:off x="8040688" y="234950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91" name="Line 78"/>
          <p:cNvSpPr>
            <a:spLocks noChangeShapeType="1"/>
          </p:cNvSpPr>
          <p:nvPr/>
        </p:nvSpPr>
        <p:spPr bwMode="auto">
          <a:xfrm rot="10800000" flipV="1">
            <a:off x="8185150" y="242252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92" name="Rectangle 79"/>
          <p:cNvSpPr>
            <a:spLocks noChangeArrowheads="1"/>
          </p:cNvSpPr>
          <p:nvPr/>
        </p:nvSpPr>
        <p:spPr bwMode="auto">
          <a:xfrm>
            <a:off x="8255001" y="1987551"/>
            <a:ext cx="360363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93" name="Line 80"/>
          <p:cNvSpPr>
            <a:spLocks noChangeShapeType="1"/>
          </p:cNvSpPr>
          <p:nvPr/>
        </p:nvSpPr>
        <p:spPr bwMode="auto">
          <a:xfrm flipV="1">
            <a:off x="8399463" y="198755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94" name="Line 81"/>
          <p:cNvSpPr>
            <a:spLocks noChangeShapeType="1"/>
          </p:cNvSpPr>
          <p:nvPr/>
        </p:nvSpPr>
        <p:spPr bwMode="auto">
          <a:xfrm rot="10800000" flipV="1">
            <a:off x="8543925" y="20605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95" name="Rectangle 82"/>
          <p:cNvSpPr>
            <a:spLocks noChangeArrowheads="1"/>
          </p:cNvSpPr>
          <p:nvPr/>
        </p:nvSpPr>
        <p:spPr bwMode="auto">
          <a:xfrm>
            <a:off x="8615363" y="1987551"/>
            <a:ext cx="360362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96" name="Line 83"/>
          <p:cNvSpPr>
            <a:spLocks noChangeShapeType="1"/>
          </p:cNvSpPr>
          <p:nvPr/>
        </p:nvSpPr>
        <p:spPr bwMode="auto">
          <a:xfrm flipV="1">
            <a:off x="8759825" y="198755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97" name="Line 84"/>
          <p:cNvSpPr>
            <a:spLocks noChangeShapeType="1"/>
          </p:cNvSpPr>
          <p:nvPr/>
        </p:nvSpPr>
        <p:spPr bwMode="auto">
          <a:xfrm rot="10800000" flipV="1">
            <a:off x="8904288" y="2060575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8998" name="Rectangle 85"/>
          <p:cNvSpPr>
            <a:spLocks noChangeArrowheads="1"/>
          </p:cNvSpPr>
          <p:nvPr/>
        </p:nvSpPr>
        <p:spPr bwMode="auto">
          <a:xfrm>
            <a:off x="8975726" y="1987551"/>
            <a:ext cx="360363" cy="36036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048999" name="Line 86"/>
          <p:cNvSpPr>
            <a:spLocks noChangeShapeType="1"/>
          </p:cNvSpPr>
          <p:nvPr/>
        </p:nvSpPr>
        <p:spPr bwMode="auto">
          <a:xfrm>
            <a:off x="9120188" y="1987550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9000" name="Text Box 88"/>
          <p:cNvSpPr txBox="1">
            <a:spLocks noChangeArrowheads="1"/>
          </p:cNvSpPr>
          <p:nvPr/>
        </p:nvSpPr>
        <p:spPr bwMode="auto">
          <a:xfrm>
            <a:off x="8543926" y="2420939"/>
            <a:ext cx="48101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3p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9001" name="Text Box 90"/>
          <p:cNvSpPr txBox="1">
            <a:spLocks noChangeArrowheads="1"/>
          </p:cNvSpPr>
          <p:nvPr/>
        </p:nvSpPr>
        <p:spPr bwMode="auto">
          <a:xfrm>
            <a:off x="7751764" y="1268413"/>
            <a:ext cx="24780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</a:t>
            </a:r>
            <a:r>
              <a:rPr lang="en-US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2s</a:t>
            </a:r>
            <a:r>
              <a:rPr lang="en-US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2p</a:t>
            </a:r>
            <a:r>
              <a:rPr lang="en-US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6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3s</a:t>
            </a:r>
            <a:r>
              <a:rPr lang="en-US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3p</a:t>
            </a:r>
            <a:r>
              <a:rPr lang="en-US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5</a:t>
            </a:r>
            <a:endParaRPr lang="ru-RU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9002" name="Text Box 91"/>
          <p:cNvSpPr txBox="1">
            <a:spLocks noChangeArrowheads="1"/>
          </p:cNvSpPr>
          <p:nvPr/>
        </p:nvSpPr>
        <p:spPr bwMode="auto">
          <a:xfrm>
            <a:off x="2698751" y="4076701"/>
            <a:ext cx="195421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Na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– 1e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=</a:t>
            </a:r>
            <a:endParaRPr lang="ru-RU" sz="2800" b="1" baseline="300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9003" name="Text Box 92"/>
          <p:cNvSpPr txBox="1">
            <a:spLocks noChangeArrowheads="1"/>
          </p:cNvSpPr>
          <p:nvPr/>
        </p:nvSpPr>
        <p:spPr bwMode="auto">
          <a:xfrm>
            <a:off x="6200776" y="4076701"/>
            <a:ext cx="2295525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Cl</a:t>
            </a:r>
            <a:r>
              <a:rPr 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2</a:t>
            </a:r>
            <a:r>
              <a:rPr 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0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+ 2e</a:t>
            </a:r>
            <a:r>
              <a:rPr 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= 2</a:t>
            </a:r>
            <a:endParaRPr lang="ru-RU" sz="2800" b="1" baseline="300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9004" name="Rectangle 94"/>
          <p:cNvSpPr>
            <a:spLocks noChangeArrowheads="1"/>
          </p:cNvSpPr>
          <p:nvPr/>
        </p:nvSpPr>
        <p:spPr bwMode="auto">
          <a:xfrm>
            <a:off x="4511675" y="4076701"/>
            <a:ext cx="7810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Na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</a:t>
            </a:r>
            <a:endParaRPr lang="ru-RU" sz="2800" b="1" baseline="300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9005" name="Rectangle 96"/>
          <p:cNvSpPr>
            <a:spLocks noChangeArrowheads="1"/>
          </p:cNvSpPr>
          <p:nvPr/>
        </p:nvSpPr>
        <p:spPr bwMode="auto">
          <a:xfrm>
            <a:off x="8328026" y="4076701"/>
            <a:ext cx="620713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Cl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</a:t>
            </a:r>
            <a:endParaRPr lang="ru-RU" sz="2800" b="1" baseline="300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9006" name="Text Box 97"/>
          <p:cNvSpPr txBox="1">
            <a:spLocks noChangeArrowheads="1"/>
          </p:cNvSpPr>
          <p:nvPr/>
        </p:nvSpPr>
        <p:spPr bwMode="auto">
          <a:xfrm>
            <a:off x="3846889" y="5167314"/>
            <a:ext cx="3179076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Natriy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xlorid</a:t>
            </a:r>
            <a:endParaRPr lang="ru-RU" sz="4000" b="1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9031" name="Rectangle 125"/>
          <p:cNvSpPr>
            <a:spLocks noChangeArrowheads="1"/>
          </p:cNvSpPr>
          <p:nvPr/>
        </p:nvSpPr>
        <p:spPr bwMode="auto">
          <a:xfrm>
            <a:off x="2135188" y="1268413"/>
            <a:ext cx="9191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+11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Na</a:t>
            </a:r>
            <a:endParaRPr lang="ru-RU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9032" name="Rectangle 127"/>
          <p:cNvSpPr>
            <a:spLocks noChangeArrowheads="1"/>
          </p:cNvSpPr>
          <p:nvPr/>
        </p:nvSpPr>
        <p:spPr bwMode="auto">
          <a:xfrm>
            <a:off x="6888164" y="1268413"/>
            <a:ext cx="890587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+17 </a:t>
            </a: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Cl</a:t>
            </a:r>
            <a:endParaRPr lang="ru-RU" sz="2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76325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4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4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04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4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4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4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4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4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4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4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4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4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4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4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4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4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4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4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4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4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4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04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9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104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104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2000"/>
                                        <p:tgtEl>
                                          <p:spTgt spid="104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2000"/>
                                        <p:tgtEl>
                                          <p:spTgt spid="104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2000"/>
                                        <p:tgtEl>
                                          <p:spTgt spid="104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104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2000"/>
                                        <p:tgtEl>
                                          <p:spTgt spid="104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2000"/>
                                        <p:tgtEl>
                                          <p:spTgt spid="104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2000"/>
                                        <p:tgtEl>
                                          <p:spTgt spid="104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2000"/>
                                        <p:tgtEl>
                                          <p:spTgt spid="104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2000"/>
                                        <p:tgtEl>
                                          <p:spTgt spid="104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2000"/>
                                        <p:tgtEl>
                                          <p:spTgt spid="104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2000"/>
                                        <p:tgtEl>
                                          <p:spTgt spid="104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2000"/>
                                        <p:tgtEl>
                                          <p:spTgt spid="104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2000"/>
                                        <p:tgtEl>
                                          <p:spTgt spid="104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104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2000"/>
                                        <p:tgtEl>
                                          <p:spTgt spid="1048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2000"/>
                                        <p:tgtEl>
                                          <p:spTgt spid="1048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2000"/>
                                        <p:tgtEl>
                                          <p:spTgt spid="104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2000"/>
                                        <p:tgtEl>
                                          <p:spTgt spid="104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2000"/>
                                        <p:tgtEl>
                                          <p:spTgt spid="104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2000"/>
                                        <p:tgtEl>
                                          <p:spTgt spid="104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2000"/>
                                        <p:tgtEl>
                                          <p:spTgt spid="104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2000"/>
                                        <p:tgtEl>
                                          <p:spTgt spid="104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2000"/>
                                        <p:tgtEl>
                                          <p:spTgt spid="1048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2000"/>
                                        <p:tgtEl>
                                          <p:spTgt spid="104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2000"/>
                                        <p:tgtEl>
                                          <p:spTgt spid="104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2000"/>
                                        <p:tgtEl>
                                          <p:spTgt spid="104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2000"/>
                                        <p:tgtEl>
                                          <p:spTgt spid="104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2000"/>
                                        <p:tgtEl>
                                          <p:spTgt spid="104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2000"/>
                                        <p:tgtEl>
                                          <p:spTgt spid="104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60209E-17 C 0.02904 0.16991 0.05834 0.34074 0.12331 0.34722 C 0.18815 0.35394 0.34557 0.09005 0.38998 0.03866 " pathEditMode="relative" rAng="0" ptsTypes="AAA">
                                      <p:cBhvr>
                                        <p:cTn id="186" dur="5000" fill="hold"/>
                                        <p:tgtEl>
                                          <p:spTgt spid="1048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2000"/>
                                        <p:tgtEl>
                                          <p:spTgt spid="104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104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9" dur="2000"/>
                                        <p:tgtEl>
                                          <p:spTgt spid="104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2" dur="2000"/>
                                        <p:tgtEl>
                                          <p:spTgt spid="104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03203 0.12129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049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606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21432 0.125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1049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6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2000"/>
                                        <p:tgtEl>
                                          <p:spTgt spid="104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7" grpId="0" animBg="1"/>
      <p:bldP spid="1048948" grpId="0" animBg="1"/>
      <p:bldP spid="1048949" grpId="0" animBg="1"/>
      <p:bldP spid="1048950" grpId="0" animBg="1"/>
      <p:bldP spid="1048951" grpId="0" animBg="1"/>
      <p:bldP spid="1048952" grpId="0" animBg="1"/>
      <p:bldP spid="1048953" grpId="0" animBg="1"/>
      <p:bldP spid="1048954" grpId="0" animBg="1"/>
      <p:bldP spid="1048955" grpId="0" animBg="1"/>
      <p:bldP spid="1048956" grpId="0" animBg="1"/>
      <p:bldP spid="1048957" grpId="0" animBg="1"/>
      <p:bldP spid="1048958" grpId="0" animBg="1"/>
      <p:bldP spid="1048959" grpId="0" animBg="1"/>
      <p:bldP spid="1048960" grpId="0" animBg="1"/>
      <p:bldP spid="1048961" grpId="0" animBg="1"/>
      <p:bldP spid="1048962" grpId="0" animBg="1"/>
      <p:bldP spid="1048963" grpId="0" animBg="1"/>
      <p:bldP spid="1048964" grpId="0" animBg="1"/>
      <p:bldP spid="1048964" grpId="1" animBg="1"/>
      <p:bldP spid="1048965" grpId="0"/>
      <p:bldP spid="1048966" grpId="0"/>
      <p:bldP spid="1048967" grpId="0"/>
      <p:bldP spid="1048968" grpId="0"/>
      <p:bldP spid="1048969" grpId="0"/>
      <p:bldP spid="1048970" grpId="0" animBg="1"/>
      <p:bldP spid="1048971" grpId="0" animBg="1"/>
      <p:bldP spid="1048972" grpId="0" animBg="1"/>
      <p:bldP spid="1048973" grpId="0" animBg="1"/>
      <p:bldP spid="1048974" grpId="0" animBg="1"/>
      <p:bldP spid="1048975" grpId="0" animBg="1"/>
      <p:bldP spid="1048976" grpId="0" animBg="1"/>
      <p:bldP spid="1048977" grpId="0" animBg="1"/>
      <p:bldP spid="1048978" grpId="0" animBg="1"/>
      <p:bldP spid="1048979" grpId="0" animBg="1"/>
      <p:bldP spid="1048980" grpId="0" animBg="1"/>
      <p:bldP spid="1048981" grpId="0" animBg="1"/>
      <p:bldP spid="1048982" grpId="0" animBg="1"/>
      <p:bldP spid="1048983" grpId="0" animBg="1"/>
      <p:bldP spid="1048984" grpId="0" animBg="1"/>
      <p:bldP spid="1048985" grpId="0"/>
      <p:bldP spid="1048986" grpId="0"/>
      <p:bldP spid="1048987" grpId="0"/>
      <p:bldP spid="1048988" grpId="0"/>
      <p:bldP spid="1048989" grpId="0" animBg="1"/>
      <p:bldP spid="1048990" grpId="0" animBg="1"/>
      <p:bldP spid="1048991" grpId="0" animBg="1"/>
      <p:bldP spid="1048992" grpId="0" animBg="1"/>
      <p:bldP spid="1048993" grpId="0" animBg="1"/>
      <p:bldP spid="1048994" grpId="0" animBg="1"/>
      <p:bldP spid="1048995" grpId="0" animBg="1"/>
      <p:bldP spid="1048996" grpId="0" animBg="1"/>
      <p:bldP spid="1048997" grpId="0" animBg="1"/>
      <p:bldP spid="1048998" grpId="0" animBg="1"/>
      <p:bldP spid="1048999" grpId="0" animBg="1"/>
      <p:bldP spid="1049000" grpId="0"/>
      <p:bldP spid="1049001" grpId="0"/>
      <p:bldP spid="1049002" grpId="0"/>
      <p:bldP spid="1049003" grpId="0"/>
      <p:bldP spid="1049004" grpId="0"/>
      <p:bldP spid="1049004" grpId="1"/>
      <p:bldP spid="1049005" grpId="0"/>
      <p:bldP spid="1049005" grpId="1"/>
      <p:bldP spid="1049006" grpId="0"/>
      <p:bldP spid="1049031" grpId="0"/>
      <p:bldP spid="10490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A7145C-0403-4776-8EF6-1D6F78E19738}" type="slidenum">
              <a:rPr lang="ru-RU"/>
              <a:pPr/>
              <a:t>18</a:t>
            </a:fld>
            <a:endParaRPr lang="ru-RU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279651" y="2636838"/>
            <a:ext cx="2087563" cy="1439862"/>
          </a:xfrm>
          <a:prstGeom prst="flowChartAlternateProcess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latin typeface="Arial" panose="020B0604020202020204" pitchFamily="34" charset="0"/>
              </a:rPr>
              <a:t>Tarkibli</a:t>
            </a:r>
            <a:endParaRPr lang="ru-RU" sz="3600" b="1" dirty="0">
              <a:latin typeface="Arial" panose="020B0604020202020204" pitchFamily="34" charset="0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7608888" y="2636838"/>
            <a:ext cx="2087562" cy="1439862"/>
          </a:xfrm>
          <a:prstGeom prst="flowChartAlternateProcess">
            <a:avLst/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latin typeface="Arial" panose="020B0604020202020204" pitchFamily="34" charset="0"/>
              </a:rPr>
              <a:t>Zaryadli</a:t>
            </a:r>
            <a:endParaRPr lang="ru-RU" sz="3600" b="1" dirty="0">
              <a:latin typeface="Arial" panose="020B0604020202020204" pitchFamily="34" charset="0"/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10800000">
            <a:off x="839415" y="4868863"/>
            <a:ext cx="2483223" cy="1081087"/>
          </a:xfrm>
          <a:prstGeom prst="wedgeRectCallout">
            <a:avLst>
              <a:gd name="adj1" fmla="val -24773"/>
              <a:gd name="adj2" fmla="val 11725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/>
          <a:lstStyle/>
          <a:p>
            <a:pPr algn="ctr" eaLnBrk="1" hangingPunct="1">
              <a:defRPr/>
            </a:pPr>
            <a:r>
              <a:rPr lang="en-US" sz="2400" b="1" dirty="0" err="1" smtClean="0">
                <a:latin typeface="Arial" panose="020B0604020202020204" pitchFamily="34" charset="0"/>
              </a:rPr>
              <a:t>Oddiy</a:t>
            </a:r>
            <a:r>
              <a:rPr lang="ru-RU" sz="2400" b="1" dirty="0" smtClean="0">
                <a:latin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Arial" panose="020B0604020202020204" pitchFamily="34" charset="0"/>
              </a:rPr>
              <a:t>Na</a:t>
            </a:r>
            <a:r>
              <a:rPr lang="en-US" sz="2400" b="1" baseline="30000" dirty="0">
                <a:latin typeface="Arial" panose="020B0604020202020204" pitchFamily="34" charset="0"/>
              </a:rPr>
              <a:t>+</a:t>
            </a:r>
            <a:r>
              <a:rPr lang="en-US" sz="2400" b="1" dirty="0">
                <a:latin typeface="Arial" panose="020B0604020202020204" pitchFamily="34" charset="0"/>
              </a:rPr>
              <a:t>, Ca</a:t>
            </a:r>
            <a:r>
              <a:rPr lang="en-US" sz="2400" b="1" baseline="30000" dirty="0">
                <a:latin typeface="Arial" panose="020B0604020202020204" pitchFamily="34" charset="0"/>
              </a:rPr>
              <a:t>2+</a:t>
            </a:r>
            <a:r>
              <a:rPr lang="en-US" sz="2400" b="1" dirty="0">
                <a:latin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</a:rPr>
              <a:t>Cl</a:t>
            </a:r>
            <a:r>
              <a:rPr lang="en-US" sz="2400" b="1" baseline="30000" dirty="0">
                <a:latin typeface="Arial" panose="020B0604020202020204" pitchFamily="34" charset="0"/>
              </a:rPr>
              <a:t>-</a:t>
            </a:r>
            <a:endParaRPr lang="ru-RU" sz="2400" b="1" baseline="30000" dirty="0">
              <a:latin typeface="Arial" panose="020B0604020202020204" pitchFamily="34" charset="0"/>
            </a:endParaRP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10800000">
            <a:off x="3648075" y="4797425"/>
            <a:ext cx="2087562" cy="1152525"/>
          </a:xfrm>
          <a:prstGeom prst="wedgeRectCallout">
            <a:avLst>
              <a:gd name="adj1" fmla="val 47560"/>
              <a:gd name="adj2" fmla="val 112394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/>
          <a:lstStyle/>
          <a:p>
            <a:pPr algn="ctr" eaLnBrk="1" hangingPunct="1">
              <a:defRPr/>
            </a:pPr>
            <a:r>
              <a:rPr lang="en-US" sz="2400" b="1" dirty="0" err="1" smtClean="0">
                <a:latin typeface="Arial" panose="020B0604020202020204" pitchFamily="34" charset="0"/>
              </a:rPr>
              <a:t>Murakkab</a:t>
            </a:r>
            <a:r>
              <a:rPr lang="ru-RU" sz="2400" b="1" dirty="0" smtClean="0">
                <a:latin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Arial" panose="020B0604020202020204" pitchFamily="34" charset="0"/>
              </a:rPr>
              <a:t>OH</a:t>
            </a:r>
            <a:r>
              <a:rPr lang="en-US" sz="2400" b="1" baseline="30000" dirty="0">
                <a:latin typeface="Arial" panose="020B0604020202020204" pitchFamily="34" charset="0"/>
              </a:rPr>
              <a:t>-</a:t>
            </a:r>
            <a:r>
              <a:rPr lang="en-US" sz="2400" b="1" dirty="0">
                <a:latin typeface="Arial" panose="020B0604020202020204" pitchFamily="34" charset="0"/>
              </a:rPr>
              <a:t>, SO</a:t>
            </a:r>
            <a:r>
              <a:rPr lang="en-US" sz="2400" b="1" baseline="-25000" dirty="0">
                <a:latin typeface="Arial" panose="020B0604020202020204" pitchFamily="34" charset="0"/>
              </a:rPr>
              <a:t>4</a:t>
            </a:r>
            <a:r>
              <a:rPr lang="en-US" sz="2400" b="1" baseline="30000" dirty="0">
                <a:latin typeface="Arial" panose="020B0604020202020204" pitchFamily="34" charset="0"/>
              </a:rPr>
              <a:t>2-</a:t>
            </a:r>
            <a:r>
              <a:rPr lang="en-US" sz="2400" b="1" dirty="0">
                <a:latin typeface="Arial" panose="020B0604020202020204" pitchFamily="34" charset="0"/>
              </a:rPr>
              <a:t>, No</a:t>
            </a:r>
            <a:r>
              <a:rPr lang="en-US" sz="2400" b="1" baseline="-25000" dirty="0">
                <a:latin typeface="Arial" panose="020B0604020202020204" pitchFamily="34" charset="0"/>
              </a:rPr>
              <a:t>3</a:t>
            </a:r>
            <a:r>
              <a:rPr lang="en-US" sz="2400" b="1" baseline="30000" dirty="0">
                <a:latin typeface="Arial" panose="020B0604020202020204" pitchFamily="34" charset="0"/>
              </a:rPr>
              <a:t>-</a:t>
            </a:r>
            <a:endParaRPr lang="ru-RU" sz="2400" b="1" baseline="30000" dirty="0">
              <a:latin typeface="Arial" panose="020B0604020202020204" pitchFamily="34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096000" y="4796632"/>
            <a:ext cx="2232025" cy="1225550"/>
          </a:xfrm>
          <a:prstGeom prst="wedgeRectCallout">
            <a:avLst>
              <a:gd name="adj1" fmla="val -62093"/>
              <a:gd name="adj2" fmla="val 102588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/>
          <a:lstStyle/>
          <a:p>
            <a:pPr algn="ctr" eaLnBrk="1" hangingPunct="1">
              <a:defRPr/>
            </a:pPr>
            <a:r>
              <a:rPr lang="en-US" sz="2400" b="1" dirty="0" err="1" smtClean="0">
                <a:latin typeface="Arial" panose="020B0604020202020204" pitchFamily="34" charset="0"/>
              </a:rPr>
              <a:t>Musbat</a:t>
            </a:r>
            <a:r>
              <a:rPr lang="ru-RU" sz="2400" b="1" dirty="0" smtClean="0">
                <a:latin typeface="Arial" panose="020B0604020202020204" pitchFamily="34" charset="0"/>
              </a:rPr>
              <a:t>: </a:t>
            </a:r>
            <a:endParaRPr lang="uz-Cyrl-UZ" sz="2400" b="1" dirty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Arial" panose="020B0604020202020204" pitchFamily="34" charset="0"/>
              </a:rPr>
              <a:t>Ca</a:t>
            </a:r>
            <a:r>
              <a:rPr lang="en-US" sz="2400" b="1" baseline="30000" dirty="0">
                <a:latin typeface="Arial" panose="020B0604020202020204" pitchFamily="34" charset="0"/>
              </a:rPr>
              <a:t>2+</a:t>
            </a:r>
            <a:r>
              <a:rPr lang="en-US" sz="2400" b="1" dirty="0">
                <a:latin typeface="Arial" panose="020B0604020202020204" pitchFamily="34" charset="0"/>
              </a:rPr>
              <a:t>, Na+</a:t>
            </a:r>
            <a:endParaRPr lang="ru-RU" sz="2400" b="1" dirty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ru-RU" sz="2400" b="1" dirty="0">
              <a:latin typeface="Arial" panose="020B0604020202020204" pitchFamily="34" charset="0"/>
            </a:endParaRP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792538" y="404813"/>
            <a:ext cx="4464050" cy="1295400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FF5050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IONLAR</a:t>
            </a:r>
            <a:endParaRPr lang="ru-RU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14350" name="AutoShape 14"/>
          <p:cNvCxnSpPr>
            <a:cxnSpLocks noChangeShapeType="1"/>
            <a:stCxn id="14349" idx="3"/>
            <a:endCxn id="14341" idx="0"/>
          </p:cNvCxnSpPr>
          <p:nvPr/>
        </p:nvCxnSpPr>
        <p:spPr bwMode="auto">
          <a:xfrm flipH="1">
            <a:off x="3324226" y="1511300"/>
            <a:ext cx="1122363" cy="1125538"/>
          </a:xfrm>
          <a:prstGeom prst="straightConnector1">
            <a:avLst/>
          </a:prstGeom>
          <a:noFill/>
          <a:ln w="4445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52" name="AutoShape 16"/>
          <p:cNvCxnSpPr>
            <a:cxnSpLocks noChangeShapeType="1"/>
            <a:stCxn id="14349" idx="5"/>
            <a:endCxn id="14343" idx="0"/>
          </p:cNvCxnSpPr>
          <p:nvPr/>
        </p:nvCxnSpPr>
        <p:spPr bwMode="auto">
          <a:xfrm>
            <a:off x="7602539" y="1511300"/>
            <a:ext cx="1050925" cy="1125538"/>
          </a:xfrm>
          <a:prstGeom prst="straightConnector1">
            <a:avLst/>
          </a:prstGeom>
          <a:noFill/>
          <a:ln w="44450">
            <a:solidFill>
              <a:srgbClr val="FF5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353" name="AutoShape 17"/>
          <p:cNvSpPr>
            <a:spLocks noChangeArrowheads="1"/>
          </p:cNvSpPr>
          <p:nvPr/>
        </p:nvSpPr>
        <p:spPr bwMode="auto">
          <a:xfrm rot="10800000">
            <a:off x="8976320" y="4796631"/>
            <a:ext cx="2232025" cy="1225550"/>
          </a:xfrm>
          <a:prstGeom prst="wedgeRectCallout">
            <a:avLst>
              <a:gd name="adj1" fmla="val 1847"/>
              <a:gd name="adj2" fmla="val 99222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ot="10800000"/>
          <a:lstStyle/>
          <a:p>
            <a:pPr algn="ctr" eaLnBrk="1" hangingPunct="1">
              <a:defRPr/>
            </a:pPr>
            <a:r>
              <a:rPr lang="en-US" sz="2400" b="1" dirty="0" err="1" smtClean="0">
                <a:latin typeface="Arial" panose="020B0604020202020204" pitchFamily="34" charset="0"/>
              </a:rPr>
              <a:t>Manfiy</a:t>
            </a:r>
            <a:r>
              <a:rPr lang="ru-RU" sz="2400" b="1" dirty="0" smtClean="0">
                <a:latin typeface="Arial" panose="020B0604020202020204" pitchFamily="34" charset="0"/>
              </a:rPr>
              <a:t>:</a:t>
            </a:r>
            <a:endParaRPr lang="ru-RU" sz="2400" b="1" dirty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2400" b="1" dirty="0">
                <a:latin typeface="Arial" panose="020B0604020202020204" pitchFamily="34" charset="0"/>
              </a:rPr>
              <a:t>OH-, SO42-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425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35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9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150"/>
                            </p:stCondLst>
                            <p:childTnLst>
                              <p:par>
                                <p:cTn id="5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3" grpId="0" animBg="1"/>
      <p:bldP spid="14346" grpId="0" animBg="1"/>
      <p:bldP spid="14347" grpId="0" animBg="1"/>
      <p:bldP spid="14348" grpId="0" animBg="1"/>
      <p:bldP spid="14349" grpId="0" animBg="1"/>
      <p:bldP spid="143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D804EA-E018-43A9-8184-34521B851D1C}" type="slidenum">
              <a:rPr lang="ru-RU"/>
              <a:pPr/>
              <a:t>19</a:t>
            </a:fld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719" y="-12322"/>
            <a:ext cx="12192000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Ion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bog‘lanish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xususiyatlari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735638" y="3068639"/>
            <a:ext cx="792162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K</a:t>
            </a:r>
            <a:r>
              <a:rPr lang="en-US" sz="32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+</a:t>
            </a:r>
            <a:endParaRPr lang="ru-RU" sz="3200" b="1" baseline="30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V="1">
            <a:off x="6167439" y="836614"/>
            <a:ext cx="720725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 flipV="1">
            <a:off x="6456363" y="1557338"/>
            <a:ext cx="1871662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H="1">
            <a:off x="5664201" y="3789363"/>
            <a:ext cx="360363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11"/>
          <p:cNvSpPr>
            <a:spLocks noChangeShapeType="1"/>
          </p:cNvSpPr>
          <p:nvPr/>
        </p:nvSpPr>
        <p:spPr bwMode="auto">
          <a:xfrm flipH="1">
            <a:off x="3359151" y="3573463"/>
            <a:ext cx="244951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 flipH="1" flipV="1">
            <a:off x="3575051" y="2060576"/>
            <a:ext cx="223361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3"/>
          <p:cNvSpPr>
            <a:spLocks noChangeShapeType="1"/>
          </p:cNvSpPr>
          <p:nvPr/>
        </p:nvSpPr>
        <p:spPr bwMode="auto">
          <a:xfrm flipH="1" flipV="1">
            <a:off x="5087938" y="1125538"/>
            <a:ext cx="8636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14"/>
          <p:cNvSpPr>
            <a:spLocks noChangeShapeType="1"/>
          </p:cNvSpPr>
          <p:nvPr/>
        </p:nvSpPr>
        <p:spPr bwMode="auto">
          <a:xfrm flipH="1">
            <a:off x="4367214" y="3716339"/>
            <a:ext cx="15128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16"/>
          <p:cNvSpPr>
            <a:spLocks noChangeShapeType="1"/>
          </p:cNvSpPr>
          <p:nvPr/>
        </p:nvSpPr>
        <p:spPr bwMode="auto">
          <a:xfrm flipV="1">
            <a:off x="6527800" y="2636838"/>
            <a:ext cx="23050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6240463" y="3789363"/>
            <a:ext cx="1223962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Line 19"/>
          <p:cNvSpPr>
            <a:spLocks noChangeShapeType="1"/>
          </p:cNvSpPr>
          <p:nvPr/>
        </p:nvSpPr>
        <p:spPr bwMode="auto">
          <a:xfrm>
            <a:off x="6456364" y="3644901"/>
            <a:ext cx="24479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2640013" y="4868864"/>
            <a:ext cx="1439862" cy="129698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Cl</a:t>
            </a:r>
            <a:r>
              <a:rPr lang="en-US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</a:t>
            </a:r>
            <a:endParaRPr lang="ru-RU" sz="3600" b="1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28" name="Line 26"/>
          <p:cNvSpPr>
            <a:spLocks noChangeShapeType="1"/>
          </p:cNvSpPr>
          <p:nvPr/>
        </p:nvSpPr>
        <p:spPr bwMode="auto">
          <a:xfrm flipV="1">
            <a:off x="3287713" y="3068639"/>
            <a:ext cx="0" cy="18002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Line 27"/>
          <p:cNvSpPr>
            <a:spLocks noChangeShapeType="1"/>
          </p:cNvSpPr>
          <p:nvPr/>
        </p:nvSpPr>
        <p:spPr bwMode="auto">
          <a:xfrm flipV="1">
            <a:off x="3863976" y="3429001"/>
            <a:ext cx="936625" cy="15843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0" name="Line 28"/>
          <p:cNvSpPr>
            <a:spLocks noChangeShapeType="1"/>
          </p:cNvSpPr>
          <p:nvPr/>
        </p:nvSpPr>
        <p:spPr bwMode="auto">
          <a:xfrm flipV="1">
            <a:off x="4079876" y="4868864"/>
            <a:ext cx="1655763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1" name="Line 29"/>
          <p:cNvSpPr>
            <a:spLocks noChangeShapeType="1"/>
          </p:cNvSpPr>
          <p:nvPr/>
        </p:nvSpPr>
        <p:spPr bwMode="auto">
          <a:xfrm>
            <a:off x="3935413" y="5949950"/>
            <a:ext cx="1655762" cy="9080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2" name="Line 30"/>
          <p:cNvSpPr>
            <a:spLocks noChangeShapeType="1"/>
          </p:cNvSpPr>
          <p:nvPr/>
        </p:nvSpPr>
        <p:spPr bwMode="auto">
          <a:xfrm>
            <a:off x="3359151" y="6237288"/>
            <a:ext cx="73025" cy="6207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3" name="Line 31"/>
          <p:cNvSpPr>
            <a:spLocks noChangeShapeType="1"/>
          </p:cNvSpPr>
          <p:nvPr/>
        </p:nvSpPr>
        <p:spPr bwMode="auto">
          <a:xfrm flipH="1">
            <a:off x="2351089" y="6021388"/>
            <a:ext cx="504825" cy="8366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4" name="Line 32"/>
          <p:cNvSpPr>
            <a:spLocks noChangeShapeType="1"/>
          </p:cNvSpPr>
          <p:nvPr/>
        </p:nvSpPr>
        <p:spPr bwMode="auto">
          <a:xfrm flipH="1">
            <a:off x="1524000" y="5734050"/>
            <a:ext cx="1187450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5" name="Line 33"/>
          <p:cNvSpPr>
            <a:spLocks noChangeShapeType="1"/>
          </p:cNvSpPr>
          <p:nvPr/>
        </p:nvSpPr>
        <p:spPr bwMode="auto">
          <a:xfrm flipH="1" flipV="1">
            <a:off x="1524000" y="4797425"/>
            <a:ext cx="1187450" cy="431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6" name="Line 34"/>
          <p:cNvSpPr>
            <a:spLocks noChangeShapeType="1"/>
          </p:cNvSpPr>
          <p:nvPr/>
        </p:nvSpPr>
        <p:spPr bwMode="auto">
          <a:xfrm flipH="1" flipV="1">
            <a:off x="1774826" y="3429000"/>
            <a:ext cx="1152525" cy="15128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8472488" y="1844675"/>
            <a:ext cx="1439862" cy="12969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Cl</a:t>
            </a:r>
            <a:r>
              <a:rPr lang="en-US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</a:t>
            </a:r>
            <a:endParaRPr lang="ru-RU" sz="3600" b="1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38" name="Line 39"/>
          <p:cNvSpPr>
            <a:spLocks noChangeShapeType="1"/>
          </p:cNvSpPr>
          <p:nvPr/>
        </p:nvSpPr>
        <p:spPr bwMode="auto">
          <a:xfrm flipV="1">
            <a:off x="9120188" y="44451"/>
            <a:ext cx="0" cy="18002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39" name="Line 40"/>
          <p:cNvSpPr>
            <a:spLocks noChangeShapeType="1"/>
          </p:cNvSpPr>
          <p:nvPr/>
        </p:nvSpPr>
        <p:spPr bwMode="auto">
          <a:xfrm flipV="1">
            <a:off x="9696451" y="404814"/>
            <a:ext cx="936625" cy="15843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0" name="Line 41"/>
          <p:cNvSpPr>
            <a:spLocks noChangeShapeType="1"/>
          </p:cNvSpPr>
          <p:nvPr/>
        </p:nvSpPr>
        <p:spPr bwMode="auto">
          <a:xfrm flipV="1">
            <a:off x="9912351" y="1844676"/>
            <a:ext cx="1655763" cy="504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1" name="Line 42"/>
          <p:cNvSpPr>
            <a:spLocks noChangeShapeType="1"/>
          </p:cNvSpPr>
          <p:nvPr/>
        </p:nvSpPr>
        <p:spPr bwMode="auto">
          <a:xfrm>
            <a:off x="9767888" y="2925763"/>
            <a:ext cx="1655762" cy="9080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2" name="Line 43"/>
          <p:cNvSpPr>
            <a:spLocks noChangeShapeType="1"/>
          </p:cNvSpPr>
          <p:nvPr/>
        </p:nvSpPr>
        <p:spPr bwMode="auto">
          <a:xfrm>
            <a:off x="9191626" y="3213100"/>
            <a:ext cx="144463" cy="17287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3" name="Line 44"/>
          <p:cNvSpPr>
            <a:spLocks noChangeShapeType="1"/>
          </p:cNvSpPr>
          <p:nvPr/>
        </p:nvSpPr>
        <p:spPr bwMode="auto">
          <a:xfrm flipH="1">
            <a:off x="7680326" y="2997201"/>
            <a:ext cx="1008063" cy="16557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4" name="Line 45"/>
          <p:cNvSpPr>
            <a:spLocks noChangeShapeType="1"/>
          </p:cNvSpPr>
          <p:nvPr/>
        </p:nvSpPr>
        <p:spPr bwMode="auto">
          <a:xfrm flipH="1">
            <a:off x="6096001" y="2709864"/>
            <a:ext cx="2447925" cy="2873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5" name="Line 46"/>
          <p:cNvSpPr>
            <a:spLocks noChangeShapeType="1"/>
          </p:cNvSpPr>
          <p:nvPr/>
        </p:nvSpPr>
        <p:spPr bwMode="auto">
          <a:xfrm flipH="1" flipV="1">
            <a:off x="6600825" y="1412876"/>
            <a:ext cx="1943100" cy="7921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6" name="Line 47"/>
          <p:cNvSpPr>
            <a:spLocks noChangeShapeType="1"/>
          </p:cNvSpPr>
          <p:nvPr/>
        </p:nvSpPr>
        <p:spPr bwMode="auto">
          <a:xfrm flipH="1" flipV="1">
            <a:off x="7607301" y="404814"/>
            <a:ext cx="1152525" cy="15128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11" name="Oval 51"/>
          <p:cNvSpPr>
            <a:spLocks noChangeArrowheads="1"/>
          </p:cNvSpPr>
          <p:nvPr/>
        </p:nvSpPr>
        <p:spPr bwMode="auto">
          <a:xfrm>
            <a:off x="2135188" y="1196975"/>
            <a:ext cx="1439862" cy="12969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Cl</a:t>
            </a:r>
            <a:r>
              <a:rPr lang="en-US" sz="36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-</a:t>
            </a:r>
            <a:endParaRPr lang="ru-RU" sz="3600" b="1" baseline="30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48" name="Line 52"/>
          <p:cNvSpPr>
            <a:spLocks noChangeShapeType="1"/>
          </p:cNvSpPr>
          <p:nvPr/>
        </p:nvSpPr>
        <p:spPr bwMode="auto">
          <a:xfrm flipH="1" flipV="1">
            <a:off x="2711450" y="909637"/>
            <a:ext cx="16581" cy="290896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9" name="Line 53"/>
          <p:cNvSpPr>
            <a:spLocks noChangeShapeType="1"/>
          </p:cNvSpPr>
          <p:nvPr/>
        </p:nvSpPr>
        <p:spPr bwMode="auto">
          <a:xfrm flipV="1">
            <a:off x="3359151" y="911008"/>
            <a:ext cx="297657" cy="43043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0" name="Line 54"/>
          <p:cNvSpPr>
            <a:spLocks noChangeShapeType="1"/>
          </p:cNvSpPr>
          <p:nvPr/>
        </p:nvSpPr>
        <p:spPr bwMode="auto">
          <a:xfrm flipV="1">
            <a:off x="3575051" y="1196976"/>
            <a:ext cx="1655763" cy="50482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1" name="Line 55"/>
          <p:cNvSpPr>
            <a:spLocks noChangeShapeType="1"/>
          </p:cNvSpPr>
          <p:nvPr/>
        </p:nvSpPr>
        <p:spPr bwMode="auto">
          <a:xfrm>
            <a:off x="3430588" y="2278063"/>
            <a:ext cx="1655762" cy="90805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2" name="Line 56"/>
          <p:cNvSpPr>
            <a:spLocks noChangeShapeType="1"/>
          </p:cNvSpPr>
          <p:nvPr/>
        </p:nvSpPr>
        <p:spPr bwMode="auto">
          <a:xfrm>
            <a:off x="2854326" y="2565401"/>
            <a:ext cx="73025" cy="62071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57"/>
          <p:cNvSpPr>
            <a:spLocks noChangeShapeType="1"/>
          </p:cNvSpPr>
          <p:nvPr/>
        </p:nvSpPr>
        <p:spPr bwMode="auto">
          <a:xfrm flipH="1">
            <a:off x="1846264" y="2349501"/>
            <a:ext cx="504825" cy="836613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4" name="Line 58"/>
          <p:cNvSpPr>
            <a:spLocks noChangeShapeType="1"/>
          </p:cNvSpPr>
          <p:nvPr/>
        </p:nvSpPr>
        <p:spPr bwMode="auto">
          <a:xfrm flipH="1">
            <a:off x="1019175" y="2062163"/>
            <a:ext cx="1187450" cy="2159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5" name="Line 59"/>
          <p:cNvSpPr>
            <a:spLocks noChangeShapeType="1"/>
          </p:cNvSpPr>
          <p:nvPr/>
        </p:nvSpPr>
        <p:spPr bwMode="auto">
          <a:xfrm flipH="1" flipV="1">
            <a:off x="1019175" y="1125538"/>
            <a:ext cx="1187450" cy="4318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6" name="Line 60"/>
          <p:cNvSpPr>
            <a:spLocks noChangeShapeType="1"/>
          </p:cNvSpPr>
          <p:nvPr/>
        </p:nvSpPr>
        <p:spPr bwMode="auto">
          <a:xfrm flipH="1" flipV="1">
            <a:off x="2080329" y="982444"/>
            <a:ext cx="342196" cy="287555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5591175" y="5920582"/>
            <a:ext cx="51673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b="1" dirty="0">
                <a:latin typeface="Arial" panose="020B0604020202020204" pitchFamily="34" charset="0"/>
              </a:rPr>
              <a:t>1. </a:t>
            </a:r>
            <a:r>
              <a:rPr lang="en-US" sz="3200" b="1" dirty="0" err="1" smtClean="0">
                <a:latin typeface="Arial" panose="020B0604020202020204" pitchFamily="34" charset="0"/>
              </a:rPr>
              <a:t>Yo‘naluvchanligi</a:t>
            </a:r>
            <a:r>
              <a:rPr lang="en-US" sz="3200" b="1" dirty="0" smtClean="0">
                <a:latin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</a:rPr>
              <a:t>yo‘q</a:t>
            </a:r>
            <a:endParaRPr lang="ru-RU" sz="32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4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"/>
            <a:ext cx="12192000" cy="1124739"/>
          </a:xfrm>
          <a:solidFill>
            <a:srgbClr val="0070C0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Dars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rejasi</a:t>
            </a:r>
            <a:r>
              <a:rPr lang="kk-KZ" sz="5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kk-KZ" sz="54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altLang="ru-RU" sz="4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90481"/>
              </p:ext>
            </p:extLst>
          </p:nvPr>
        </p:nvGraphicFramePr>
        <p:xfrm>
          <a:off x="9284373" y="3460195"/>
          <a:ext cx="2264213" cy="309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4" name="Clip" r:id="rId3" imgW="718914" imgH="738097" progId="MS_ClipArt_Gallery.2">
                  <p:embed/>
                </p:oleObj>
              </mc:Choice>
              <mc:Fallback>
                <p:oleObj name="Clip" r:id="rId3" imgW="718914" imgH="73809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4373" y="3460195"/>
                        <a:ext cx="2264213" cy="3099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15680" y="1700809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989" y="1836873"/>
            <a:ext cx="110892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bog‘lanishlarning</a:t>
            </a:r>
            <a:r>
              <a:rPr lang="en-US" sz="4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4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4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sz="40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Kristall</a:t>
            </a:r>
            <a:r>
              <a:rPr lang="en-US" sz="40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panjaralar</a:t>
            </a:r>
            <a:r>
              <a:rPr lang="en-US" sz="40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847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22B1C-BA27-41A6-BCE8-96F1055724D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Group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570023"/>
              </p:ext>
            </p:extLst>
          </p:nvPr>
        </p:nvGraphicFramePr>
        <p:xfrm>
          <a:off x="0" y="873410"/>
          <a:ext cx="12192000" cy="5984589"/>
        </p:xfrm>
        <a:graphic>
          <a:graphicData uri="http://schemas.openxmlformats.org/drawingml/2006/table">
            <a:tbl>
              <a:tblPr/>
              <a:tblGrid>
                <a:gridCol w="516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32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Qutbli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kovalent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Qutbsiz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kovalent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Kovalent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bog‘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bog‘lanish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1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Atomlarning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umumiy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juftlari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vositasida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bog‘lanish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6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Elektrmanfiyligi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umumiy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juftlari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hisobigavjudga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keladigan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kimyoviy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bog‘lanish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1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Elektrmanfiyligi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biroz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farq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kimyoviy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bog‘lanish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28"/>
            <a:ext cx="1219200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22B1C-BA27-41A6-BCE8-96F1055724D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5" name="Group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621142"/>
              </p:ext>
            </p:extLst>
          </p:nvPr>
        </p:nvGraphicFramePr>
        <p:xfrm>
          <a:off x="1" y="836713"/>
          <a:ext cx="12191999" cy="6045942"/>
        </p:xfrm>
        <a:graphic>
          <a:graphicData uri="http://schemas.openxmlformats.org/drawingml/2006/table">
            <a:tbl>
              <a:tblPr/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5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Qutbli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kovalent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Qutbsiz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kovalent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Kovalent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 bog‘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bog‘lanish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……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Atomlarning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umumiy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juftlari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vositasida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bog‘lanish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…..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Elektrmanfiyligi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umumiy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juftlari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bo‘lishi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hisobiga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vujudga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keladigan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kimyoviy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bog‘lanish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1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Elektrmanfiyligi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biridan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biroz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farq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qiladigan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atomlar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orasidagi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hosil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bo‘lgan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kimyoviy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bog‘lanish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люс 1"/>
          <p:cNvSpPr/>
          <p:nvPr/>
        </p:nvSpPr>
        <p:spPr>
          <a:xfrm>
            <a:off x="5638800" y="5447601"/>
            <a:ext cx="914400" cy="9144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8742070" y="2348880"/>
            <a:ext cx="914400" cy="9144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7248128" y="3861048"/>
            <a:ext cx="914400" cy="9144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10416480" y="1268760"/>
            <a:ext cx="914400" cy="914400"/>
          </a:xfrm>
          <a:prstGeom prst="mathPl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2" y="0"/>
            <a:ext cx="12203451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4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745B-64DD-40A3-8D2A-73E9E91CD87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2776"/>
            <a:ext cx="9336360" cy="5445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8" y="0"/>
            <a:ext cx="12192000" cy="14847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3392" y="260648"/>
            <a:ext cx="9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1.</a:t>
            </a:r>
            <a:r>
              <a:rPr lang="en-US" sz="3200" dirty="0">
                <a:solidFill>
                  <a:schemeClr val="bg2"/>
                </a:solidFill>
              </a:rPr>
              <a:t>M</a:t>
            </a:r>
            <a:r>
              <a:rPr lang="en-US" sz="3200" dirty="0" smtClean="0">
                <a:solidFill>
                  <a:schemeClr val="bg2"/>
                </a:solidFill>
              </a:rPr>
              <a:t>olekulyar</a:t>
            </a:r>
            <a:r>
              <a:rPr lang="en-US" sz="3200" dirty="0">
                <a:solidFill>
                  <a:schemeClr val="bg2"/>
                </a:solidFill>
              </a:rPr>
              <a:t> </a:t>
            </a:r>
            <a:r>
              <a:rPr lang="en-US" sz="3200" dirty="0" err="1">
                <a:solidFill>
                  <a:schemeClr val="bg2"/>
                </a:solidFill>
              </a:rPr>
              <a:t>kristal</a:t>
            </a:r>
            <a:r>
              <a:rPr lang="en-US" sz="3200" dirty="0">
                <a:solidFill>
                  <a:schemeClr val="bg2"/>
                </a:solidFill>
              </a:rPr>
              <a:t> </a:t>
            </a:r>
            <a:r>
              <a:rPr lang="en-US" sz="3200" dirty="0" err="1">
                <a:solidFill>
                  <a:schemeClr val="bg2"/>
                </a:solidFill>
              </a:rPr>
              <a:t>panjara</a:t>
            </a:r>
            <a:r>
              <a:rPr lang="en-US" sz="3200" dirty="0">
                <a:solidFill>
                  <a:schemeClr val="bg2"/>
                </a:solidFill>
              </a:rPr>
              <a:t> –</a:t>
            </a:r>
            <a:r>
              <a:rPr lang="en-US" sz="3200" dirty="0" err="1">
                <a:solidFill>
                  <a:schemeClr val="bg2"/>
                </a:solidFill>
              </a:rPr>
              <a:t>kristall</a:t>
            </a:r>
            <a:r>
              <a:rPr lang="en-US" sz="3200" dirty="0">
                <a:solidFill>
                  <a:schemeClr val="bg2"/>
                </a:solidFill>
              </a:rPr>
              <a:t> </a:t>
            </a:r>
            <a:r>
              <a:rPr lang="en-US" sz="3200" dirty="0" err="1">
                <a:solidFill>
                  <a:schemeClr val="bg2"/>
                </a:solidFill>
              </a:rPr>
              <a:t>panjara</a:t>
            </a:r>
            <a:r>
              <a:rPr lang="en-US" sz="3200" dirty="0">
                <a:solidFill>
                  <a:schemeClr val="bg2"/>
                </a:solidFill>
              </a:rPr>
              <a:t> </a:t>
            </a:r>
            <a:r>
              <a:rPr lang="en-US" sz="3200" dirty="0" err="1">
                <a:solidFill>
                  <a:schemeClr val="bg2"/>
                </a:solidFill>
              </a:rPr>
              <a:t>tugunlarida</a:t>
            </a:r>
            <a:r>
              <a:rPr lang="en-US" sz="3200" dirty="0">
                <a:solidFill>
                  <a:schemeClr val="bg2"/>
                </a:solidFill>
              </a:rPr>
              <a:t> </a:t>
            </a:r>
            <a:r>
              <a:rPr lang="en-US" sz="3200" dirty="0" err="1">
                <a:solidFill>
                  <a:schemeClr val="bg2"/>
                </a:solidFill>
              </a:rPr>
              <a:t>molekulalar</a:t>
            </a:r>
            <a:r>
              <a:rPr lang="en-US" sz="3200" dirty="0">
                <a:solidFill>
                  <a:schemeClr val="bg2"/>
                </a:solidFill>
              </a:rPr>
              <a:t> </a:t>
            </a:r>
            <a:r>
              <a:rPr lang="en-US" sz="3200" dirty="0" err="1">
                <a:solidFill>
                  <a:schemeClr val="bg2"/>
                </a:solidFill>
              </a:rPr>
              <a:t>joylashadi</a:t>
            </a:r>
            <a:r>
              <a:rPr lang="en-US" sz="3200" dirty="0">
                <a:solidFill>
                  <a:schemeClr val="bg2"/>
                </a:solidFill>
              </a:rPr>
              <a:t>. </a:t>
            </a:r>
            <a:br>
              <a:rPr lang="en-US" sz="3200" dirty="0">
                <a:solidFill>
                  <a:schemeClr val="bg2"/>
                </a:solidFill>
              </a:rPr>
            </a:br>
            <a:endParaRPr lang="ru-RU" sz="3200" dirty="0">
              <a:solidFill>
                <a:schemeClr val="bg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8408" y="4293096"/>
            <a:ext cx="1106038" cy="15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81097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60" y="0"/>
            <a:ext cx="12198860" cy="21581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266" y="692696"/>
            <a:ext cx="1215973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2)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Atomli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kristall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panjara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- 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kristall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panjara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tugunlarida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atomlar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joylashadi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Xossalari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-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Kristall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panjara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tugunlarida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atomlar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tutadi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Bog’lanishi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puxta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kovalent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Suyuqlanish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qaynash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t</a:t>
            </a:r>
            <a:r>
              <a:rPr lang="en-US" sz="9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0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yuqori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Elektr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tokini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o’tkazmaydi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diaelektrik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yoki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yarim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o’tkazgich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suvda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eriymaydi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Qutbsiz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erituvchilarda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erimaydi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qattiq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 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Vakillari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-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(Olmos), Be, B, Si,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qizil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P,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qora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P, C(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Grafit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), 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kvars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SiO</a:t>
            </a:r>
            <a:r>
              <a:rPr lang="en-US" sz="1600" u="sng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448" y="4293096"/>
            <a:ext cx="1106038" cy="15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828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496" y="4941168"/>
            <a:ext cx="1106038" cy="15186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3) Ion </a:t>
            </a:r>
            <a:r>
              <a:rPr lang="en-US" sz="4000" dirty="0" err="1"/>
              <a:t>kristall</a:t>
            </a:r>
            <a:r>
              <a:rPr lang="en-US" sz="4000" dirty="0"/>
              <a:t> </a:t>
            </a:r>
            <a:r>
              <a:rPr lang="en-US" sz="4000" dirty="0" err="1"/>
              <a:t>panjara</a:t>
            </a:r>
            <a:r>
              <a:rPr lang="en-US" sz="4000" dirty="0"/>
              <a:t> - </a:t>
            </a:r>
            <a:r>
              <a:rPr lang="en-US" sz="4000" dirty="0" err="1"/>
              <a:t>kristall</a:t>
            </a:r>
            <a:r>
              <a:rPr lang="en-US" sz="4000" dirty="0"/>
              <a:t> </a:t>
            </a:r>
            <a:r>
              <a:rPr lang="en-US" sz="4000" dirty="0" err="1"/>
              <a:t>panjara</a:t>
            </a:r>
            <a:r>
              <a:rPr lang="en-US" sz="4000" dirty="0"/>
              <a:t> </a:t>
            </a:r>
            <a:r>
              <a:rPr lang="en-US" sz="4000" dirty="0" err="1"/>
              <a:t>tugunlarida</a:t>
            </a:r>
            <a:r>
              <a:rPr lang="en-US" sz="4000" dirty="0"/>
              <a:t> </a:t>
            </a:r>
            <a:r>
              <a:rPr lang="en-US" sz="4000" dirty="0" err="1"/>
              <a:t>ionlar</a:t>
            </a:r>
            <a:r>
              <a:rPr lang="en-US" sz="4000" dirty="0"/>
              <a:t> </a:t>
            </a:r>
            <a:r>
              <a:rPr lang="en-US" sz="4000" dirty="0" err="1"/>
              <a:t>joylashadi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2060"/>
                </a:solidFill>
                <a:latin typeface="Tahoma"/>
              </a:rPr>
              <a:t>Xossalari</a:t>
            </a:r>
            <a:r>
              <a:rPr lang="en-US" sz="2000" b="1" dirty="0">
                <a:solidFill>
                  <a:srgbClr val="002060"/>
                </a:solidFill>
                <a:latin typeface="Tahoma"/>
              </a:rPr>
              <a:t> -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Kristall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panjara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tugunlarida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ionlar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tutadi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.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Bog’lanishi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ionli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.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Suyuqlanish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va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qaynash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Tahoma"/>
              </a:rPr>
              <a:t>t</a:t>
            </a:r>
            <a:r>
              <a:rPr lang="en-US" sz="1200" dirty="0" smtClean="0">
                <a:solidFill>
                  <a:srgbClr val="002060"/>
                </a:solidFill>
                <a:latin typeface="Tahoma"/>
              </a:rPr>
              <a:t>0</a:t>
            </a:r>
            <a:r>
              <a:rPr lang="en-US" sz="2000" dirty="0" smtClean="0">
                <a:solidFill>
                  <a:srgbClr val="002060"/>
                </a:solidFill>
                <a:latin typeface="Tahoma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Tahoma"/>
              </a:rPr>
              <a:t>lari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yuqori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,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tokni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yaxshi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o’tkazadi</a:t>
            </a:r>
            <a:r>
              <a:rPr lang="en-US" sz="2000" dirty="0" smtClean="0">
                <a:solidFill>
                  <a:srgbClr val="002060"/>
                </a:solidFill>
                <a:latin typeface="Tahoma"/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Tahoma"/>
              </a:rPr>
              <a:t>Qattiq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xolatda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tokni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 smtClean="0">
                <a:solidFill>
                  <a:srgbClr val="002060"/>
                </a:solidFill>
                <a:latin typeface="Tahoma"/>
              </a:rPr>
              <a:t>o’tkazmaydi</a:t>
            </a:r>
            <a:r>
              <a:rPr lang="en-US" sz="2000" dirty="0" smtClean="0">
                <a:solidFill>
                  <a:srgbClr val="002060"/>
                </a:solidFill>
                <a:latin typeface="Tahoma"/>
              </a:rPr>
              <a:t>,</a:t>
            </a: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Tahoma"/>
              </a:rPr>
              <a:t>lekin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 smtClean="0">
                <a:solidFill>
                  <a:srgbClr val="002060"/>
                </a:solidFill>
                <a:latin typeface="Tahoma"/>
              </a:rPr>
              <a:t>suyuqlanmasi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eritmalari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tokni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yaxshi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o’tkazadi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.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Suvda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yaxshi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eriydi.Qutbsiz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erituvchilarda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 smtClean="0">
                <a:solidFill>
                  <a:srgbClr val="002060"/>
                </a:solidFill>
                <a:latin typeface="Tahoma"/>
              </a:rPr>
              <a:t>erimaydi</a:t>
            </a:r>
            <a:r>
              <a:rPr lang="en-US" sz="2000" dirty="0" smtClean="0">
                <a:solidFill>
                  <a:srgbClr val="002060"/>
                </a:solidFill>
                <a:latin typeface="Tahoma"/>
              </a:rPr>
              <a:t>.</a:t>
            </a:r>
          </a:p>
          <a:p>
            <a:pPr algn="just"/>
            <a:r>
              <a:rPr lang="en-US" sz="2000" dirty="0" err="1" smtClean="0">
                <a:solidFill>
                  <a:srgbClr val="002060"/>
                </a:solidFill>
                <a:latin typeface="Tahoma"/>
              </a:rPr>
              <a:t>Qattiqligi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yuqori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. </a:t>
            </a:r>
          </a:p>
          <a:p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b="1" dirty="0" err="1">
                <a:solidFill>
                  <a:srgbClr val="002060"/>
                </a:solidFill>
                <a:latin typeface="Tahoma"/>
              </a:rPr>
              <a:t>Vakillari</a:t>
            </a:r>
            <a:r>
              <a:rPr lang="en-US" sz="2000" b="1" dirty="0">
                <a:solidFill>
                  <a:srgbClr val="002060"/>
                </a:solidFill>
                <a:latin typeface="Tahoma"/>
              </a:rPr>
              <a:t> -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MeO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,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MeH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,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tuzlar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,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asoslar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,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oksidlar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,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CaO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,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LiH</a:t>
            </a:r>
            <a:r>
              <a:rPr lang="en-US" sz="2000" dirty="0">
                <a:solidFill>
                  <a:srgbClr val="002060"/>
                </a:solidFill>
                <a:latin typeface="Tahoma"/>
              </a:rPr>
              <a:t>, KOH, </a:t>
            </a:r>
            <a:r>
              <a:rPr lang="en-US" sz="2000" dirty="0" err="1">
                <a:solidFill>
                  <a:srgbClr val="002060"/>
                </a:solidFill>
                <a:latin typeface="Tahoma"/>
              </a:rPr>
              <a:t>NaC</a:t>
            </a:r>
            <a:r>
              <a:rPr lang="en-US" dirty="0" err="1">
                <a:solidFill>
                  <a:srgbClr val="002060"/>
                </a:solidFill>
                <a:latin typeface="Tahoma"/>
              </a:rPr>
              <a:t>l</a:t>
            </a:r>
            <a:r>
              <a:rPr lang="en-US" dirty="0">
                <a:solidFill>
                  <a:srgbClr val="002060"/>
                </a:solidFill>
                <a:latin typeface="Tahoma"/>
              </a:rPr>
              <a:t>,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29926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1" y="6171"/>
            <a:ext cx="12199041" cy="1766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9376" y="260649"/>
            <a:ext cx="11521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4) </a:t>
            </a:r>
            <a:r>
              <a:rPr lang="en-US" sz="4000" dirty="0" err="1"/>
              <a:t>Metall</a:t>
            </a:r>
            <a:r>
              <a:rPr lang="en-US" sz="4000" dirty="0"/>
              <a:t> </a:t>
            </a:r>
            <a:r>
              <a:rPr lang="en-US" sz="4000" dirty="0" err="1"/>
              <a:t>kristall</a:t>
            </a:r>
            <a:r>
              <a:rPr lang="en-US" sz="4000" dirty="0"/>
              <a:t> </a:t>
            </a:r>
            <a:r>
              <a:rPr lang="en-US" sz="4000" dirty="0" err="1"/>
              <a:t>panjara</a:t>
            </a:r>
            <a:r>
              <a:rPr lang="en-US" sz="4000" dirty="0"/>
              <a:t> - </a:t>
            </a:r>
            <a:r>
              <a:rPr lang="en-US" sz="4000" dirty="0" err="1"/>
              <a:t>kristall</a:t>
            </a:r>
            <a:r>
              <a:rPr lang="en-US" sz="4000" dirty="0"/>
              <a:t> </a:t>
            </a:r>
            <a:r>
              <a:rPr lang="en-US" sz="4000" dirty="0" err="1"/>
              <a:t>panjara</a:t>
            </a:r>
            <a:r>
              <a:rPr lang="en-US" sz="4000" dirty="0"/>
              <a:t> </a:t>
            </a:r>
            <a:r>
              <a:rPr lang="en-US" sz="4000" dirty="0" err="1"/>
              <a:t>tugunlarida</a:t>
            </a:r>
            <a:r>
              <a:rPr lang="en-US" sz="4000" dirty="0"/>
              <a:t> </a:t>
            </a:r>
            <a:r>
              <a:rPr lang="en-US" sz="4000" dirty="0" err="1"/>
              <a:t>metall</a:t>
            </a:r>
            <a:r>
              <a:rPr lang="en-US" sz="4000" dirty="0"/>
              <a:t> </a:t>
            </a:r>
            <a:r>
              <a:rPr lang="en-US" sz="4000" dirty="0" err="1" smtClean="0"/>
              <a:t>joylashadi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7" y="-15843"/>
            <a:ext cx="12192000" cy="61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7788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56"/>
            <a:ext cx="12192001" cy="20608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7488" y="476672"/>
            <a:ext cx="998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54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Elementlarning</a:t>
            </a:r>
            <a:r>
              <a:rPr lang="en-US" altLang="ru-RU" sz="5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54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bo’lanish</a:t>
            </a:r>
            <a:r>
              <a:rPr lang="en-US" altLang="ru-RU" sz="5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54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altLang="ru-RU" sz="5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5400" dirty="0">
              <a:solidFill>
                <a:schemeClr val="bg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71839"/>
              </p:ext>
            </p:extLst>
          </p:nvPr>
        </p:nvGraphicFramePr>
        <p:xfrm>
          <a:off x="1" y="2060848"/>
          <a:ext cx="12191999" cy="4797152"/>
        </p:xfrm>
        <a:graphic>
          <a:graphicData uri="http://schemas.openxmlformats.org/drawingml/2006/table">
            <a:tbl>
              <a:tblPr firstRow="1" firstCol="1" bandRow="1"/>
              <a:tblGrid>
                <a:gridCol w="3192894">
                  <a:extLst>
                    <a:ext uri="{9D8B030D-6E8A-4147-A177-3AD203B41FA5}">
                      <a16:colId xmlns:a16="http://schemas.microsoft.com/office/drawing/2014/main" val="844385838"/>
                    </a:ext>
                  </a:extLst>
                </a:gridCol>
                <a:gridCol w="3034957">
                  <a:extLst>
                    <a:ext uri="{9D8B030D-6E8A-4147-A177-3AD203B41FA5}">
                      <a16:colId xmlns:a16="http://schemas.microsoft.com/office/drawing/2014/main" val="2784235137"/>
                    </a:ext>
                  </a:extLst>
                </a:gridCol>
                <a:gridCol w="3034957">
                  <a:extLst>
                    <a:ext uri="{9D8B030D-6E8A-4147-A177-3AD203B41FA5}">
                      <a16:colId xmlns:a16="http://schemas.microsoft.com/office/drawing/2014/main" val="685671628"/>
                    </a:ext>
                  </a:extLst>
                </a:gridCol>
                <a:gridCol w="2929191">
                  <a:extLst>
                    <a:ext uri="{9D8B030D-6E8A-4147-A177-3AD203B41FA5}">
                      <a16:colId xmlns:a16="http://schemas.microsoft.com/office/drawing/2014/main" val="437036718"/>
                    </a:ext>
                  </a:extLst>
                </a:gridCol>
              </a:tblGrid>
              <a:tr h="685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Tasnifi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2;        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H-H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CI;    CI-CI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-25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;N=-N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027675"/>
                  </a:ext>
                </a:extLst>
              </a:tr>
              <a:tr h="2055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Bog’lanish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uzunligi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nm da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0,074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895749"/>
                  </a:ext>
                </a:extLst>
              </a:tr>
              <a:tr h="2055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Bog’lanish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energiyasi,kJ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mol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427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878633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7619" cy="17728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7768" y="476672"/>
            <a:ext cx="4844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Bilasizmi</a:t>
            </a:r>
            <a:r>
              <a:rPr lang="en-US" sz="4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60848"/>
            <a:ext cx="760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Kristallar</a:t>
            </a:r>
            <a:r>
              <a:rPr lang="en-US" sz="2400" dirty="0"/>
              <a:t> </a:t>
            </a:r>
            <a:r>
              <a:rPr lang="en-US" sz="2400" dirty="0" err="1"/>
              <a:t>mustaqil</a:t>
            </a:r>
            <a:r>
              <a:rPr lang="en-US" sz="2400" dirty="0"/>
              <a:t> </a:t>
            </a:r>
            <a:r>
              <a:rPr lang="en-US" sz="2400" dirty="0" err="1"/>
              <a:t>holda</a:t>
            </a:r>
            <a:r>
              <a:rPr lang="en-US" sz="2400" dirty="0"/>
              <a:t> </a:t>
            </a:r>
            <a:r>
              <a:rPr lang="en-US" sz="2400" dirty="0" err="1"/>
              <a:t>o’sishga</a:t>
            </a:r>
            <a:r>
              <a:rPr lang="en-US" sz="2400" dirty="0"/>
              <a:t> </a:t>
            </a:r>
            <a:r>
              <a:rPr lang="en-US" sz="2400" dirty="0" err="1"/>
              <a:t>moslashgan.Shuning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ularni</a:t>
            </a:r>
            <a:r>
              <a:rPr lang="en-US" sz="2400" dirty="0"/>
              <a:t> </a:t>
            </a:r>
            <a:r>
              <a:rPr lang="en-US" sz="2400" dirty="0" err="1"/>
              <a:t>tabiatning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”</a:t>
            </a:r>
            <a:r>
              <a:rPr lang="en-US" sz="2400" b="1" dirty="0" err="1">
                <a:solidFill>
                  <a:srgbClr val="00B050"/>
                </a:solidFill>
              </a:rPr>
              <a:t>hayot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egalari</a:t>
            </a:r>
            <a:r>
              <a:rPr lang="en-US" sz="2400" b="1" dirty="0" smtClean="0">
                <a:solidFill>
                  <a:srgbClr val="00B050"/>
                </a:solidFill>
              </a:rPr>
              <a:t>”</a:t>
            </a:r>
            <a:r>
              <a:rPr lang="en-US" sz="2400" b="1" dirty="0" smtClean="0"/>
              <a:t> </a:t>
            </a:r>
            <a:r>
              <a:rPr lang="en-US" sz="2400" dirty="0" smtClean="0"/>
              <a:t>deb </a:t>
            </a:r>
            <a:r>
              <a:rPr lang="en-US" sz="2400" dirty="0" err="1"/>
              <a:t>atash</a:t>
            </a:r>
            <a:r>
              <a:rPr lang="en-US" sz="2400" dirty="0"/>
              <a:t> </a:t>
            </a:r>
            <a:r>
              <a:rPr lang="en-US" sz="2400" dirty="0" err="1"/>
              <a:t>mumkin</a:t>
            </a:r>
            <a:r>
              <a:rPr lang="en-US" sz="2400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336" y="3429000"/>
            <a:ext cx="770485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kristall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Meksikadagi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g’ordantopilgan.G’orning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chuqurligi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300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m,kristallarning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10-15 m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etadi.Ular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selenit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deb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ataladigan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shaffof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gipsdan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1344" y="5193925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z-Cyrl-U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Tabiiy kristallar bilan bir qatorda ,sun’iy kristallar ham bo’ladi.Hozirgi paytda sun’iy kristallar etishtiradigan odamlar judako’p daromad topmoqdalar.Ular </a:t>
            </a:r>
            <a:r>
              <a:rPr lang="uz-Cyrl-U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”sapfir” </a:t>
            </a:r>
            <a:r>
              <a:rPr lang="uz-Cyrl-U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 </a:t>
            </a:r>
            <a:r>
              <a:rPr lang="uz-Cyrl-UZ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”yoqut” </a:t>
            </a:r>
            <a:r>
              <a:rPr lang="uz-Cyrl-U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kabi sun’iy kristallar olmoqda</a:t>
            </a:r>
            <a:r>
              <a:rPr lang="uz-Cyrl-U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307" y="1844824"/>
            <a:ext cx="3647728" cy="16193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272" y="5185136"/>
            <a:ext cx="3528391" cy="1584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2" y="3573016"/>
            <a:ext cx="3575720" cy="154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610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22B1C-BA27-41A6-BCE8-96F1055724D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5" name="Picture 5" descr="imti_0002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16632"/>
            <a:ext cx="10742984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196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8753"/>
            <a:ext cx="12192000" cy="1747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47528" y="1886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5400" dirty="0" err="1">
                <a:solidFill>
                  <a:prstClr val="black"/>
                </a:solidFill>
              </a:rPr>
              <a:t>Laynus</a:t>
            </a:r>
            <a:r>
              <a:rPr lang="en-US" sz="5400" dirty="0">
                <a:solidFill>
                  <a:prstClr val="black"/>
                </a:solidFill>
              </a:rPr>
              <a:t> Karl Poling. </a:t>
            </a:r>
            <a:endParaRPr lang="ru-RU" sz="5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1772816"/>
            <a:ext cx="4392488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Amerikalik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kimyogar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kristallograf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Kimyo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sohasi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bo’yicha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tinchlikni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saqlash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hamda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himoya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ishlarida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olib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mehnatlari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ikki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Nobel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mukofotiga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sazovor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bo’lgan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360" y="4797152"/>
            <a:ext cx="48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L.K.Polingning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mashhur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ilmiy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yutug’I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kimyoviy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bog’lanishlar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to’g’risidagi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ta’limotidir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14" name="Рисунок 13" descr="Химия и жизнь Лайнуса Полинга | Журнал &quot;Фармацевт Практик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4824"/>
            <a:ext cx="501967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2074457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 txBox="1">
            <a:spLocks noChangeArrowheads="1"/>
          </p:cNvSpPr>
          <p:nvPr/>
        </p:nvSpPr>
        <p:spPr bwMode="auto">
          <a:xfrm>
            <a:off x="0" y="-80963"/>
            <a:ext cx="12192000" cy="1360488"/>
          </a:xfrm>
          <a:prstGeom prst="rect">
            <a:avLst/>
          </a:prstGeom>
          <a:solidFill>
            <a:srgbClr val="1F23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9660" y="1742007"/>
            <a:ext cx="899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16-19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sahifalarini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660" y="2564904"/>
            <a:ext cx="93971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789040"/>
            <a:ext cx="2980118" cy="2772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8678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8D2BC0-22DC-493E-B56B-C226E2D58098}" type="slidenum">
              <a:rPr lang="ru-RU"/>
              <a:t>4</a:t>
            </a:fld>
            <a:endParaRPr lang="ru-RU"/>
          </a:p>
        </p:txBody>
      </p:sp>
      <p:sp>
        <p:nvSpPr>
          <p:cNvPr id="1048928" name="Text Box 4"/>
          <p:cNvSpPr txBox="1">
            <a:spLocks noChangeArrowheads="1"/>
          </p:cNvSpPr>
          <p:nvPr/>
        </p:nvSpPr>
        <p:spPr bwMode="auto">
          <a:xfrm>
            <a:off x="4700" y="33768"/>
            <a:ext cx="12192000" cy="92333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Elektromanfiylik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48929" name="Text Box 5"/>
          <p:cNvSpPr txBox="1">
            <a:spLocks noChangeArrowheads="1"/>
          </p:cNvSpPr>
          <p:nvPr/>
        </p:nvSpPr>
        <p:spPr bwMode="auto">
          <a:xfrm>
            <a:off x="273987" y="1896167"/>
            <a:ext cx="5832648" cy="34778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Elektromanfiylik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molekuladagi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atomlarning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o'ziga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qobiliyatidir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94304" name="Group 5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22378"/>
              </p:ext>
            </p:extLst>
          </p:nvPr>
        </p:nvGraphicFramePr>
        <p:xfrm>
          <a:off x="6384032" y="1507867"/>
          <a:ext cx="5374794" cy="4828598"/>
        </p:xfrm>
        <a:graphic>
          <a:graphicData uri="http://schemas.openxmlformats.org/drawingml/2006/table">
            <a:tbl>
              <a:tblPr/>
              <a:tblGrid>
                <a:gridCol w="777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48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4064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4064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4064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4064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4064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064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064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064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064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06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Rb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Tl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endParaRPr kumimoji="0" lang="ru-RU" sz="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endParaRPr kumimoji="0" lang="ru-RU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61583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8" grpId="0" animBg="1"/>
      <p:bldP spid="10489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bog'lanishning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440" y="4690208"/>
            <a:ext cx="11089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Molekulada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atomni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kuchlarning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yig‘indisiga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3600" b="1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64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440" y="1700808"/>
            <a:ext cx="316835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FG0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1497549"/>
            <a:ext cx="2412334" cy="2710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24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4"/>
          <p:cNvGrpSpPr>
            <a:grpSpLocks/>
          </p:cNvGrpSpPr>
          <p:nvPr/>
        </p:nvGrpSpPr>
        <p:grpSpPr bwMode="auto">
          <a:xfrm>
            <a:off x="3388722" y="2587951"/>
            <a:ext cx="4230688" cy="2047875"/>
            <a:chOff x="974" y="1723"/>
            <a:chExt cx="2665" cy="1290"/>
          </a:xfrm>
        </p:grpSpPr>
        <p:sp>
          <p:nvSpPr>
            <p:cNvPr id="8255" name="AutoShape 16"/>
            <p:cNvSpPr>
              <a:spLocks noChangeArrowheads="1"/>
            </p:cNvSpPr>
            <p:nvPr/>
          </p:nvSpPr>
          <p:spPr bwMode="gray">
            <a:xfrm rot="-3685140">
              <a:off x="926" y="1977"/>
              <a:ext cx="384" cy="288"/>
            </a:xfrm>
            <a:prstGeom prst="leftArrow">
              <a:avLst>
                <a:gd name="adj1" fmla="val 31250"/>
                <a:gd name="adj2" fmla="val 71531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56" name="AutoShape 17"/>
            <p:cNvSpPr>
              <a:spLocks noChangeArrowheads="1"/>
            </p:cNvSpPr>
            <p:nvPr/>
          </p:nvSpPr>
          <p:spPr bwMode="gray">
            <a:xfrm rot="-10152756">
              <a:off x="2446" y="1723"/>
              <a:ext cx="1193" cy="288"/>
            </a:xfrm>
            <a:prstGeom prst="leftArrow">
              <a:avLst>
                <a:gd name="adj1" fmla="val 31250"/>
                <a:gd name="adj2" fmla="val 71532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57" name="AutoShape 18"/>
            <p:cNvSpPr>
              <a:spLocks noChangeArrowheads="1"/>
            </p:cNvSpPr>
            <p:nvPr/>
          </p:nvSpPr>
          <p:spPr bwMode="gray">
            <a:xfrm rot="-7784550">
              <a:off x="1898" y="2334"/>
              <a:ext cx="1071" cy="288"/>
            </a:xfrm>
            <a:prstGeom prst="leftArrow">
              <a:avLst>
                <a:gd name="adj1" fmla="val 31250"/>
                <a:gd name="adj2" fmla="val 71534"/>
              </a:avLst>
            </a:prstGeom>
            <a:gradFill rotWithShape="1">
              <a:gsLst>
                <a:gs pos="0">
                  <a:srgbClr val="666699"/>
                </a:gs>
                <a:gs pos="100000">
                  <a:srgbClr val="BEBED4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196" name="Group 32"/>
          <p:cNvGrpSpPr>
            <a:grpSpLocks/>
          </p:cNvGrpSpPr>
          <p:nvPr/>
        </p:nvGrpSpPr>
        <p:grpSpPr bwMode="auto">
          <a:xfrm>
            <a:off x="4799856" y="4797152"/>
            <a:ext cx="3407097" cy="1802457"/>
            <a:chOff x="864" y="1776"/>
            <a:chExt cx="851" cy="734"/>
          </a:xfrm>
        </p:grpSpPr>
        <p:sp>
          <p:nvSpPr>
            <p:cNvPr id="8245" name="Oval 33"/>
            <p:cNvSpPr>
              <a:spLocks noChangeArrowheads="1"/>
            </p:cNvSpPr>
            <p:nvPr/>
          </p:nvSpPr>
          <p:spPr bwMode="gray">
            <a:xfrm>
              <a:off x="864" y="2028"/>
              <a:ext cx="65" cy="26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F66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46" name="Oval 34"/>
            <p:cNvSpPr>
              <a:spLocks noChangeArrowheads="1"/>
            </p:cNvSpPr>
            <p:nvPr/>
          </p:nvSpPr>
          <p:spPr bwMode="gray">
            <a:xfrm>
              <a:off x="864" y="2028"/>
              <a:ext cx="65" cy="264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47" name="Oval 35"/>
            <p:cNvSpPr>
              <a:spLocks noChangeArrowheads="1"/>
            </p:cNvSpPr>
            <p:nvPr/>
          </p:nvSpPr>
          <p:spPr bwMode="gray">
            <a:xfrm>
              <a:off x="923" y="2028"/>
              <a:ext cx="792" cy="264"/>
            </a:xfrm>
            <a:prstGeom prst="ellipse">
              <a:avLst/>
            </a:prstGeom>
            <a:gradFill rotWithShape="1">
              <a:gsLst>
                <a:gs pos="0">
                  <a:srgbClr val="8A3753"/>
                </a:gs>
                <a:gs pos="50000">
                  <a:srgbClr val="FF6699"/>
                </a:gs>
                <a:gs pos="100000">
                  <a:srgbClr val="8A37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48" name="Oval 36"/>
            <p:cNvSpPr>
              <a:spLocks noChangeArrowheads="1"/>
            </p:cNvSpPr>
            <p:nvPr/>
          </p:nvSpPr>
          <p:spPr bwMode="gray">
            <a:xfrm>
              <a:off x="912" y="2014"/>
              <a:ext cx="791" cy="264"/>
            </a:xfrm>
            <a:prstGeom prst="ellipse">
              <a:avLst/>
            </a:prstGeom>
            <a:gradFill rotWithShape="1">
              <a:gsLst>
                <a:gs pos="0">
                  <a:srgbClr val="A24161"/>
                </a:gs>
                <a:gs pos="100000">
                  <a:srgbClr val="FF6699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49" name="Oval 37"/>
            <p:cNvSpPr>
              <a:spLocks noChangeArrowheads="1"/>
            </p:cNvSpPr>
            <p:nvPr/>
          </p:nvSpPr>
          <p:spPr bwMode="gray">
            <a:xfrm>
              <a:off x="966" y="2028"/>
              <a:ext cx="712" cy="26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50" name="Oval 38"/>
            <p:cNvSpPr>
              <a:spLocks noChangeArrowheads="1"/>
            </p:cNvSpPr>
            <p:nvPr/>
          </p:nvSpPr>
          <p:spPr bwMode="gray">
            <a:xfrm>
              <a:off x="960" y="1776"/>
              <a:ext cx="689" cy="72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51" name="Oval 39"/>
            <p:cNvSpPr>
              <a:spLocks noChangeArrowheads="1"/>
            </p:cNvSpPr>
            <p:nvPr/>
          </p:nvSpPr>
          <p:spPr bwMode="gray">
            <a:xfrm>
              <a:off x="986" y="1801"/>
              <a:ext cx="673" cy="709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52" name="Oval 40"/>
            <p:cNvSpPr>
              <a:spLocks noChangeArrowheads="1"/>
            </p:cNvSpPr>
            <p:nvPr/>
          </p:nvSpPr>
          <p:spPr bwMode="gray">
            <a:xfrm>
              <a:off x="994" y="1808"/>
              <a:ext cx="640" cy="663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53" name="Oval 41"/>
            <p:cNvSpPr>
              <a:spLocks noChangeArrowheads="1"/>
            </p:cNvSpPr>
            <p:nvPr/>
          </p:nvSpPr>
          <p:spPr bwMode="gray">
            <a:xfrm rot="16454141">
              <a:off x="988" y="1818"/>
              <a:ext cx="623" cy="60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metall</a:t>
              </a:r>
              <a:endPara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54" name="Text Box 42"/>
            <p:cNvSpPr txBox="1">
              <a:spLocks noChangeArrowheads="1"/>
            </p:cNvSpPr>
            <p:nvPr/>
          </p:nvSpPr>
          <p:spPr bwMode="gray">
            <a:xfrm>
              <a:off x="1314" y="2092"/>
              <a:ext cx="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en-US" alt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7" name="Group 43"/>
          <p:cNvGrpSpPr>
            <a:grpSpLocks/>
          </p:cNvGrpSpPr>
          <p:nvPr/>
        </p:nvGrpSpPr>
        <p:grpSpPr bwMode="auto">
          <a:xfrm>
            <a:off x="7481558" y="2739666"/>
            <a:ext cx="3005844" cy="2164673"/>
            <a:chOff x="884" y="2628"/>
            <a:chExt cx="806" cy="653"/>
          </a:xfrm>
        </p:grpSpPr>
        <p:sp>
          <p:nvSpPr>
            <p:cNvPr id="8236" name="Oval 44"/>
            <p:cNvSpPr>
              <a:spLocks noChangeArrowheads="1"/>
            </p:cNvSpPr>
            <p:nvPr/>
          </p:nvSpPr>
          <p:spPr bwMode="gray">
            <a:xfrm>
              <a:off x="884" y="2856"/>
              <a:ext cx="70" cy="1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884" y="2856"/>
              <a:ext cx="70" cy="196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38" name="Oval 46"/>
            <p:cNvSpPr>
              <a:spLocks noChangeArrowheads="1"/>
            </p:cNvSpPr>
            <p:nvPr/>
          </p:nvSpPr>
          <p:spPr bwMode="gray">
            <a:xfrm>
              <a:off x="940" y="2856"/>
              <a:ext cx="750" cy="196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39" name="Oval 47"/>
            <p:cNvSpPr>
              <a:spLocks noChangeArrowheads="1"/>
            </p:cNvSpPr>
            <p:nvPr/>
          </p:nvSpPr>
          <p:spPr bwMode="gray">
            <a:xfrm>
              <a:off x="941" y="2856"/>
              <a:ext cx="749" cy="196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40" name="Oval 48"/>
            <p:cNvSpPr>
              <a:spLocks noChangeArrowheads="1"/>
            </p:cNvSpPr>
            <p:nvPr/>
          </p:nvSpPr>
          <p:spPr bwMode="gray">
            <a:xfrm>
              <a:off x="981" y="2856"/>
              <a:ext cx="674" cy="1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41" name="Oval 49"/>
            <p:cNvSpPr>
              <a:spLocks noChangeArrowheads="1"/>
            </p:cNvSpPr>
            <p:nvPr/>
          </p:nvSpPr>
          <p:spPr bwMode="gray">
            <a:xfrm>
              <a:off x="992" y="2628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42" name="Oval 50"/>
            <p:cNvSpPr>
              <a:spLocks noChangeArrowheads="1"/>
            </p:cNvSpPr>
            <p:nvPr/>
          </p:nvSpPr>
          <p:spPr bwMode="gray">
            <a:xfrm>
              <a:off x="1000" y="2632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43" name="Oval 51"/>
            <p:cNvSpPr>
              <a:spLocks noChangeArrowheads="1"/>
            </p:cNvSpPr>
            <p:nvPr/>
          </p:nvSpPr>
          <p:spPr bwMode="gray">
            <a:xfrm rot="16423720">
              <a:off x="1036" y="2669"/>
              <a:ext cx="572" cy="52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algn="ctr"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</a:t>
              </a:r>
              <a:endParaRPr lang="ru-RU" alt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99" name="Group 54"/>
          <p:cNvGrpSpPr>
            <a:grpSpLocks/>
          </p:cNvGrpSpPr>
          <p:nvPr/>
        </p:nvGrpSpPr>
        <p:grpSpPr bwMode="auto">
          <a:xfrm>
            <a:off x="1559828" y="3903515"/>
            <a:ext cx="3339504" cy="1847227"/>
            <a:chOff x="1637" y="3239"/>
            <a:chExt cx="892" cy="688"/>
          </a:xfrm>
        </p:grpSpPr>
        <p:grpSp>
          <p:nvGrpSpPr>
            <p:cNvPr id="8225" name="Group 55"/>
            <p:cNvGrpSpPr>
              <a:grpSpLocks/>
            </p:cNvGrpSpPr>
            <p:nvPr/>
          </p:nvGrpSpPr>
          <p:grpSpPr bwMode="auto">
            <a:xfrm>
              <a:off x="1637" y="3239"/>
              <a:ext cx="892" cy="688"/>
              <a:chOff x="2784" y="1842"/>
              <a:chExt cx="892" cy="688"/>
            </a:xfrm>
          </p:grpSpPr>
          <p:sp>
            <p:nvSpPr>
              <p:cNvPr id="8227" name="Oval 56"/>
              <p:cNvSpPr>
                <a:spLocks noChangeArrowheads="1"/>
              </p:cNvSpPr>
              <p:nvPr/>
            </p:nvSpPr>
            <p:spPr bwMode="gray">
              <a:xfrm>
                <a:off x="2784" y="1991"/>
                <a:ext cx="69" cy="24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3965E1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8" name="Oval 58"/>
              <p:cNvSpPr>
                <a:spLocks noChangeArrowheads="1"/>
              </p:cNvSpPr>
              <p:nvPr/>
            </p:nvSpPr>
            <p:spPr bwMode="gray">
              <a:xfrm>
                <a:off x="2889" y="2061"/>
                <a:ext cx="787" cy="242"/>
              </a:xfrm>
              <a:prstGeom prst="ellipse">
                <a:avLst/>
              </a:prstGeom>
              <a:gradFill rotWithShape="1">
                <a:gsLst>
                  <a:gs pos="0">
                    <a:srgbClr val="1F377A"/>
                  </a:gs>
                  <a:gs pos="50000">
                    <a:srgbClr val="3965E1"/>
                  </a:gs>
                  <a:gs pos="100000">
                    <a:srgbClr val="1F377A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29" name="Oval 59"/>
              <p:cNvSpPr>
                <a:spLocks noChangeArrowheads="1"/>
              </p:cNvSpPr>
              <p:nvPr/>
            </p:nvSpPr>
            <p:spPr bwMode="gray">
              <a:xfrm>
                <a:off x="2889" y="2067"/>
                <a:ext cx="787" cy="242"/>
              </a:xfrm>
              <a:prstGeom prst="ellipse">
                <a:avLst/>
              </a:prstGeom>
              <a:gradFill rotWithShape="1">
                <a:gsLst>
                  <a:gs pos="0">
                    <a:srgbClr val="264396"/>
                  </a:gs>
                  <a:gs pos="100000">
                    <a:srgbClr val="3965E1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30" name="Oval 60"/>
              <p:cNvSpPr>
                <a:spLocks noChangeArrowheads="1"/>
              </p:cNvSpPr>
              <p:nvPr/>
            </p:nvSpPr>
            <p:spPr bwMode="gray">
              <a:xfrm>
                <a:off x="2928" y="2067"/>
                <a:ext cx="709" cy="242"/>
              </a:xfrm>
              <a:prstGeom prst="ellipse">
                <a:avLst/>
              </a:prstGeom>
              <a:gradFill rotWithShape="1">
                <a:gsLst>
                  <a:gs pos="0">
                    <a:srgbClr val="3965E1"/>
                  </a:gs>
                  <a:gs pos="100000">
                    <a:srgbClr val="03060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231" name="Group 61"/>
              <p:cNvGrpSpPr>
                <a:grpSpLocks/>
              </p:cNvGrpSpPr>
              <p:nvPr/>
            </p:nvGrpSpPr>
            <p:grpSpPr bwMode="auto">
              <a:xfrm>
                <a:off x="2946" y="1842"/>
                <a:ext cx="687" cy="688"/>
                <a:chOff x="4166" y="1706"/>
                <a:chExt cx="1252" cy="1252"/>
              </a:xfrm>
            </p:grpSpPr>
            <p:sp>
              <p:nvSpPr>
                <p:cNvPr id="8232" name="Oval 62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9pPr>
                </a:lstStyle>
                <a:p>
                  <a:pPr eaLnBrk="1" fontAlgn="base" latinLnBrk="1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3" name="Oval 63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9pPr>
                </a:lstStyle>
                <a:p>
                  <a:pPr eaLnBrk="1" fontAlgn="base" latinLnBrk="1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4" name="Oval 64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9pPr>
                </a:lstStyle>
                <a:p>
                  <a:pPr eaLnBrk="1" fontAlgn="base" latinLnBrk="1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altLang="ru-RU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35" name="Oval 65"/>
                <p:cNvSpPr>
                  <a:spLocks noChangeArrowheads="1"/>
                </p:cNvSpPr>
                <p:nvPr/>
              </p:nvSpPr>
              <p:spPr bwMode="gray">
                <a:xfrm rot="16200000">
                  <a:off x="4209" y="1822"/>
                  <a:ext cx="1134" cy="108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굴림"/>
                      <a:ea typeface="굴림"/>
                      <a:cs typeface="굴림"/>
                    </a:defRPr>
                  </a:lvl9pPr>
                </a:lstStyle>
                <a:p>
                  <a:pPr eaLnBrk="1" fontAlgn="base" latinLnBrk="1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ru-RU" sz="36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vodorod</a:t>
                  </a:r>
                  <a:endParaRPr lang="ru-RU" altLang="ru-RU" sz="3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226" name="Text Box 66"/>
            <p:cNvSpPr txBox="1">
              <a:spLocks noChangeArrowheads="1"/>
            </p:cNvSpPr>
            <p:nvPr/>
          </p:nvSpPr>
          <p:spPr bwMode="gray">
            <a:xfrm>
              <a:off x="2087" y="3456"/>
              <a:ext cx="49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endParaRPr lang="en-US" alt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200" name="Group 3"/>
          <p:cNvGrpSpPr>
            <a:grpSpLocks/>
          </p:cNvGrpSpPr>
          <p:nvPr/>
        </p:nvGrpSpPr>
        <p:grpSpPr bwMode="auto">
          <a:xfrm>
            <a:off x="1559828" y="196054"/>
            <a:ext cx="4353983" cy="2513506"/>
            <a:chOff x="4071" y="1716"/>
            <a:chExt cx="1006" cy="825"/>
          </a:xfrm>
        </p:grpSpPr>
        <p:sp>
          <p:nvSpPr>
            <p:cNvPr id="8215" name="Oval 4"/>
            <p:cNvSpPr>
              <a:spLocks noChangeArrowheads="1"/>
            </p:cNvSpPr>
            <p:nvPr/>
          </p:nvSpPr>
          <p:spPr bwMode="gray">
            <a:xfrm>
              <a:off x="4071" y="1995"/>
              <a:ext cx="79" cy="2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16" name="Oval 5"/>
            <p:cNvSpPr>
              <a:spLocks noChangeArrowheads="1"/>
            </p:cNvSpPr>
            <p:nvPr/>
          </p:nvSpPr>
          <p:spPr bwMode="gray">
            <a:xfrm>
              <a:off x="4073" y="2004"/>
              <a:ext cx="79" cy="266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17" name="Oval 6"/>
            <p:cNvSpPr>
              <a:spLocks noChangeArrowheads="1"/>
            </p:cNvSpPr>
            <p:nvPr/>
          </p:nvSpPr>
          <p:spPr bwMode="gray">
            <a:xfrm>
              <a:off x="4131" y="1995"/>
              <a:ext cx="946" cy="266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18" name="Oval 7"/>
            <p:cNvSpPr>
              <a:spLocks noChangeArrowheads="1"/>
            </p:cNvSpPr>
            <p:nvPr/>
          </p:nvSpPr>
          <p:spPr bwMode="gray">
            <a:xfrm>
              <a:off x="4128" y="1990"/>
              <a:ext cx="946" cy="266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19" name="Oval 8"/>
            <p:cNvSpPr>
              <a:spLocks noChangeArrowheads="1"/>
            </p:cNvSpPr>
            <p:nvPr/>
          </p:nvSpPr>
          <p:spPr bwMode="gray">
            <a:xfrm>
              <a:off x="4178" y="1995"/>
              <a:ext cx="852" cy="26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grpSp>
          <p:nvGrpSpPr>
            <p:cNvPr id="8220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8221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222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223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224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01" name="Group 3"/>
          <p:cNvGrpSpPr>
            <a:grpSpLocks/>
          </p:cNvGrpSpPr>
          <p:nvPr/>
        </p:nvGrpSpPr>
        <p:grpSpPr bwMode="auto">
          <a:xfrm>
            <a:off x="6810376" y="293410"/>
            <a:ext cx="3553820" cy="1833801"/>
            <a:chOff x="4071" y="1716"/>
            <a:chExt cx="1006" cy="825"/>
          </a:xfrm>
        </p:grpSpPr>
        <p:sp>
          <p:nvSpPr>
            <p:cNvPr id="8205" name="Oval 4"/>
            <p:cNvSpPr>
              <a:spLocks noChangeArrowheads="1"/>
            </p:cNvSpPr>
            <p:nvPr/>
          </p:nvSpPr>
          <p:spPr bwMode="gray">
            <a:xfrm>
              <a:off x="4071" y="1982"/>
              <a:ext cx="74" cy="2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06" name="Oval 5"/>
            <p:cNvSpPr>
              <a:spLocks noChangeArrowheads="1"/>
            </p:cNvSpPr>
            <p:nvPr/>
          </p:nvSpPr>
          <p:spPr bwMode="gray">
            <a:xfrm>
              <a:off x="4073" y="1991"/>
              <a:ext cx="74" cy="292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07" name="Oval 6"/>
            <p:cNvSpPr>
              <a:spLocks noChangeArrowheads="1"/>
            </p:cNvSpPr>
            <p:nvPr/>
          </p:nvSpPr>
          <p:spPr bwMode="gray">
            <a:xfrm>
              <a:off x="4131" y="1981"/>
              <a:ext cx="946" cy="292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08" name="Oval 7"/>
            <p:cNvSpPr>
              <a:spLocks noChangeArrowheads="1"/>
            </p:cNvSpPr>
            <p:nvPr/>
          </p:nvSpPr>
          <p:spPr bwMode="gray">
            <a:xfrm>
              <a:off x="4128" y="1976"/>
              <a:ext cx="946" cy="292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8209" name="Oval 8"/>
            <p:cNvSpPr>
              <a:spLocks noChangeArrowheads="1"/>
            </p:cNvSpPr>
            <p:nvPr/>
          </p:nvSpPr>
          <p:spPr bwMode="gray">
            <a:xfrm>
              <a:off x="4178" y="1982"/>
              <a:ext cx="852" cy="29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/>
                  <a:ea typeface="굴림"/>
                  <a:cs typeface="굴림"/>
                </a:defRPr>
              </a:lvl9pPr>
            </a:lstStyle>
            <a:p>
              <a:pPr eaLnBrk="1" fontAlgn="base" latinLnBrk="1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>
                <a:solidFill>
                  <a:srgbClr val="000000"/>
                </a:solidFill>
              </a:endParaRPr>
            </a:p>
          </p:txBody>
        </p:sp>
        <p:grpSp>
          <p:nvGrpSpPr>
            <p:cNvPr id="8210" name="Group 9"/>
            <p:cNvGrpSpPr>
              <a:grpSpLocks/>
            </p:cNvGrpSpPr>
            <p:nvPr/>
          </p:nvGrpSpPr>
          <p:grpSpPr bwMode="auto">
            <a:xfrm>
              <a:off x="4197" y="1716"/>
              <a:ext cx="826" cy="825"/>
              <a:chOff x="4166" y="1706"/>
              <a:chExt cx="1252" cy="1252"/>
            </a:xfrm>
          </p:grpSpPr>
          <p:sp>
            <p:nvSpPr>
              <p:cNvPr id="8211" name="Oval 10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212" name="Oval 11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213" name="Oval 12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8214" name="Oval 13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/>
                    <a:ea typeface="굴림"/>
                    <a:cs typeface="굴림"/>
                  </a:defRPr>
                </a:lvl9pPr>
              </a:lstStyle>
              <a:p>
                <a:pPr eaLnBrk="1" fontAlgn="base" latinLnBrk="1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202" name="AutoShape 17"/>
          <p:cNvSpPr>
            <a:spLocks noChangeArrowheads="1"/>
          </p:cNvSpPr>
          <p:nvPr/>
        </p:nvSpPr>
        <p:spPr bwMode="gray">
          <a:xfrm rot="10189857">
            <a:off x="5842002" y="1233488"/>
            <a:ext cx="1071563" cy="457200"/>
          </a:xfrm>
          <a:prstGeom prst="leftArrow">
            <a:avLst>
              <a:gd name="adj1" fmla="val 31250"/>
              <a:gd name="adj2" fmla="val 71571"/>
            </a:avLst>
          </a:prstGeom>
          <a:gradFill rotWithShape="1">
            <a:gsLst>
              <a:gs pos="0">
                <a:srgbClr val="666699"/>
              </a:gs>
              <a:gs pos="100000">
                <a:srgbClr val="BEBED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9pPr>
          </a:lstStyle>
          <a:p>
            <a:pPr eaLnBrk="1" fontAlgn="base" latinLnBrk="1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03" name="Oval 65"/>
          <p:cNvSpPr>
            <a:spLocks noChangeArrowheads="1"/>
          </p:cNvSpPr>
          <p:nvPr/>
        </p:nvSpPr>
        <p:spPr bwMode="gray">
          <a:xfrm rot="-5400000">
            <a:off x="8096251" y="-71438"/>
            <a:ext cx="1357312" cy="25003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/>
                <a:ea typeface="굴림"/>
                <a:cs typeface="굴림"/>
              </a:defRPr>
            </a:lvl9pPr>
          </a:lstStyle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ru-RU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endParaRPr lang="en-US" alt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7352" y="692699"/>
            <a:ext cx="2494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ru-RU" sz="3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altLang="ru-RU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altLang="ru-RU" sz="3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endParaRPr lang="ru-RU" sz="3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83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745B-64DD-40A3-8D2A-73E9E91CD87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839416" y="4988202"/>
            <a:ext cx="10231306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1916-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Amerika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Lyuis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nazariyasini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yaratdi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32332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45720"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В чем заключены научные методы познания окружающего мира? :: SY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1340768"/>
            <a:ext cx="3367581" cy="2833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0972800" cy="10709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712"/>
            <a:ext cx="12264107" cy="558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67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5960" y="4941168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Kimyoviy</a:t>
            </a:r>
            <a:r>
              <a:rPr lang="en-US" sz="28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bog’lar</a:t>
            </a: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5600" y="0"/>
            <a:ext cx="6336704" cy="103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Kimyoviy</a:t>
            </a:r>
            <a:r>
              <a:rPr lang="en-US" sz="6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bog’lar</a:t>
            </a:r>
            <a:endParaRPr lang="ru-RU" sz="60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3971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2745B-64DD-40A3-8D2A-73E9E91CD87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767408" y="1335586"/>
            <a:ext cx="10657184" cy="23042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bog‘lanishli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molekulalar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atomdan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o‘tmaydi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birikuvchi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atomlar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32332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45720"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Kovalent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95" y="4587530"/>
            <a:ext cx="9588991" cy="213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071664" y="5229200"/>
            <a:ext cx="504056" cy="55016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150084" y="5495911"/>
            <a:ext cx="504056" cy="550169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904312" y="5009705"/>
            <a:ext cx="864096" cy="1359985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9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47f647072e9e098b89f48b75184ef1e8afe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708</Words>
  <Application>Microsoft Office PowerPoint</Application>
  <PresentationFormat>Широкоэкранный</PresentationFormat>
  <Paragraphs>242</Paragraphs>
  <Slides>30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굴림</vt:lpstr>
      <vt:lpstr>Tahoma</vt:lpstr>
      <vt:lpstr>Times New Roman</vt:lpstr>
      <vt:lpstr>Tw Cen MT</vt:lpstr>
      <vt:lpstr>Office Theme</vt:lpstr>
      <vt:lpstr>Clip</vt:lpstr>
      <vt:lpstr>Презентация PowerPoint</vt:lpstr>
      <vt:lpstr> Dars rejasi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Kovalent bog‘lanish</vt:lpstr>
      <vt:lpstr>Qutbsiz kovalent bog‘lanish</vt:lpstr>
      <vt:lpstr>Qutbli kovalent bog‘lanish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Гулзинат</dc:creator>
  <cp:lastModifiedBy>Пользователь</cp:lastModifiedBy>
  <cp:revision>204</cp:revision>
  <dcterms:created xsi:type="dcterms:W3CDTF">2020-08-11T17:15:04Z</dcterms:created>
  <dcterms:modified xsi:type="dcterms:W3CDTF">2020-09-02T07:02:00Z</dcterms:modified>
</cp:coreProperties>
</file>