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69" r:id="rId3"/>
    <p:sldId id="270" r:id="rId4"/>
    <p:sldId id="271" r:id="rId5"/>
    <p:sldId id="259" r:id="rId6"/>
    <p:sldId id="272" r:id="rId7"/>
    <p:sldId id="273" r:id="rId8"/>
    <p:sldId id="274" r:id="rId9"/>
    <p:sldId id="281" r:id="rId10"/>
    <p:sldId id="282" r:id="rId11"/>
    <p:sldId id="283" r:id="rId12"/>
    <p:sldId id="284" r:id="rId13"/>
    <p:sldId id="287" r:id="rId14"/>
    <p:sldId id="260" r:id="rId15"/>
    <p:sldId id="261" r:id="rId16"/>
    <p:sldId id="262" r:id="rId17"/>
    <p:sldId id="263" r:id="rId18"/>
    <p:sldId id="264" r:id="rId19"/>
    <p:sldId id="265" r:id="rId20"/>
    <p:sldId id="275" r:id="rId21"/>
    <p:sldId id="276" r:id="rId22"/>
    <p:sldId id="277" r:id="rId23"/>
    <p:sldId id="280" r:id="rId24"/>
    <p:sldId id="288" r:id="rId25"/>
    <p:sldId id="28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25E47-791B-4C6C-9262-7F862926B749}" type="doc">
      <dgm:prSet loTypeId="urn:microsoft.com/office/officeart/2005/8/layout/process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3B5B8D-8792-4516-B9A3-E1E07AD7F185}">
      <dgm:prSet phldrT="[Текст]" custT="1"/>
      <dgm:spPr/>
      <dgm:t>
        <a:bodyPr/>
        <a:lstStyle/>
        <a:p>
          <a:pPr rtl="0"/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Agar 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elektron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yadro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maydonida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bo‘lsa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, bosh 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soni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birdan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yettigacha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bo‘lgan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600" b="0" i="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iymatni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600" b="0" i="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abul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600" b="0" i="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iladi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Energetik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daraja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sonlar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bilan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yoki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bosh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kvant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soniga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to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g</a:t>
          </a:r>
          <a:r>
            <a:rPr kumimoji="0" lang="en-US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ri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keladigan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harflar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bilan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belgilanadi</a:t>
          </a:r>
          <a:r>
            <a:rPr kumimoji="0" lang="de-DE" sz="26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.</a:t>
          </a:r>
          <a:endParaRPr lang="ru-RU" sz="26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7A4E1-1C88-462C-B1A5-F679A8334593}" type="parTrans" cxnId="{6A4801F6-B898-4FD3-9671-0B1E7F4C7CED}">
      <dgm:prSet/>
      <dgm:spPr/>
      <dgm:t>
        <a:bodyPr/>
        <a:lstStyle/>
        <a:p>
          <a:endParaRPr lang="ru-RU"/>
        </a:p>
      </dgm:t>
    </dgm:pt>
    <dgm:pt modelId="{3AE1DDA4-9C0C-449D-9F67-AF0ACAC733C2}" type="sibTrans" cxnId="{6A4801F6-B898-4FD3-9671-0B1E7F4C7CED}">
      <dgm:prSet/>
      <dgm:spPr/>
      <dgm:t>
        <a:bodyPr/>
        <a:lstStyle/>
        <a:p>
          <a:endParaRPr lang="ru-RU"/>
        </a:p>
      </dgm:t>
    </dgm:pt>
    <dgm:pt modelId="{7C7EF12B-33B6-42AA-A30F-68FE56629AB0}">
      <dgm:prSet phldrT="[Текст]" custT="1"/>
      <dgm:spPr/>
      <dgm:t>
        <a:bodyPr/>
        <a:lstStyle/>
        <a:p>
          <a:r>
            <a:rPr kumimoji="0" lang="en-US" sz="2200" b="1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1. Bosh </a:t>
          </a:r>
          <a:r>
            <a:rPr kumimoji="0" lang="en-US" sz="2200" b="1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1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son - 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n-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elektronning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umumiy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energiya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zapasini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yoki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uning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energetik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darajasini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ifodalaydi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Bosh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son 1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dan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+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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gacha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bo‘lgan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barcha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butun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sonlar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200" b="0" i="0" baseline="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iymatiga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ega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    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bo‘lishi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mumkin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</a:t>
          </a:r>
          <a:endParaRPr lang="ru-RU" sz="2200" b="0" i="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49B4D-1F2F-42CD-9A37-2FB672E2D5E7}" type="sibTrans" cxnId="{A0EAF47B-412B-4876-BC82-E6BF4883ACAE}">
      <dgm:prSet/>
      <dgm:spPr/>
      <dgm:t>
        <a:bodyPr/>
        <a:lstStyle/>
        <a:p>
          <a:endParaRPr lang="ru-RU"/>
        </a:p>
      </dgm:t>
    </dgm:pt>
    <dgm:pt modelId="{E0CCB6F5-DBCF-4DDB-A02D-0F15A75F79C0}" type="parTrans" cxnId="{A0EAF47B-412B-4876-BC82-E6BF4883ACAE}">
      <dgm:prSet/>
      <dgm:spPr/>
      <dgm:t>
        <a:bodyPr/>
        <a:lstStyle/>
        <a:p>
          <a:endParaRPr lang="ru-RU"/>
        </a:p>
      </dgm:t>
    </dgm:pt>
    <dgm:pt modelId="{C1F530FA-B319-4162-9179-FEF2C8DB61EC}" type="pres">
      <dgm:prSet presAssocID="{D4825E47-791B-4C6C-9262-7F862926B74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2AB62-1851-491E-8B73-C40AD16F56C0}" type="pres">
      <dgm:prSet presAssocID="{7C7EF12B-33B6-42AA-A30F-68FE56629AB0}" presName="node" presStyleLbl="node1" presStyleIdx="0" presStyleCnt="2" custScaleX="111632" custLinFactNeighborX="2151" custLinFactNeighborY="-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691F8-2D75-4964-9590-90015466E673}" type="pres">
      <dgm:prSet presAssocID="{05949B4D-1F2F-42CD-9A37-2FB672E2D5E7}" presName="sibTrans" presStyleLbl="sibTrans2D1" presStyleIdx="0" presStyleCnt="1" custLinFactNeighborX="-5184" custLinFactNeighborY="881"/>
      <dgm:spPr/>
      <dgm:t>
        <a:bodyPr/>
        <a:lstStyle/>
        <a:p>
          <a:endParaRPr lang="ru-RU"/>
        </a:p>
      </dgm:t>
    </dgm:pt>
    <dgm:pt modelId="{C0DD4691-2B6F-4ED5-A9C4-47E4EBFE5EEE}" type="pres">
      <dgm:prSet presAssocID="{05949B4D-1F2F-42CD-9A37-2FB672E2D5E7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06761FB-B3C9-43C2-98E7-E5D95FE4C00E}" type="pres">
      <dgm:prSet presAssocID="{6A3B5B8D-8792-4516-B9A3-E1E07AD7F185}" presName="node" presStyleLbl="node1" presStyleIdx="1" presStyleCnt="2" custScaleX="117437" custLinFactNeighborX="2344" custLinFactNeighborY="-17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3CDA8-CC87-4985-9A57-78A506384C7B}" type="presOf" srcId="{05949B4D-1F2F-42CD-9A37-2FB672E2D5E7}" destId="{4D3691F8-2D75-4964-9590-90015466E673}" srcOrd="0" destOrd="0" presId="urn:microsoft.com/office/officeart/2005/8/layout/process2"/>
    <dgm:cxn modelId="{6A4801F6-B898-4FD3-9671-0B1E7F4C7CED}" srcId="{D4825E47-791B-4C6C-9262-7F862926B749}" destId="{6A3B5B8D-8792-4516-B9A3-E1E07AD7F185}" srcOrd="1" destOrd="0" parTransId="{4B47A4E1-1C88-462C-B1A5-F679A8334593}" sibTransId="{3AE1DDA4-9C0C-449D-9F67-AF0ACAC733C2}"/>
    <dgm:cxn modelId="{95665168-16D2-4C84-B12C-A930094530D9}" type="presOf" srcId="{6A3B5B8D-8792-4516-B9A3-E1E07AD7F185}" destId="{E06761FB-B3C9-43C2-98E7-E5D95FE4C00E}" srcOrd="0" destOrd="0" presId="urn:microsoft.com/office/officeart/2005/8/layout/process2"/>
    <dgm:cxn modelId="{A0EAF47B-412B-4876-BC82-E6BF4883ACAE}" srcId="{D4825E47-791B-4C6C-9262-7F862926B749}" destId="{7C7EF12B-33B6-42AA-A30F-68FE56629AB0}" srcOrd="0" destOrd="0" parTransId="{E0CCB6F5-DBCF-4DDB-A02D-0F15A75F79C0}" sibTransId="{05949B4D-1F2F-42CD-9A37-2FB672E2D5E7}"/>
    <dgm:cxn modelId="{FB0B4AF8-6B10-4C0F-9415-58863661D3EF}" type="presOf" srcId="{D4825E47-791B-4C6C-9262-7F862926B749}" destId="{C1F530FA-B319-4162-9179-FEF2C8DB61EC}" srcOrd="0" destOrd="0" presId="urn:microsoft.com/office/officeart/2005/8/layout/process2"/>
    <dgm:cxn modelId="{3B74296F-27B1-45D9-A500-A91C8088D77E}" type="presOf" srcId="{05949B4D-1F2F-42CD-9A37-2FB672E2D5E7}" destId="{C0DD4691-2B6F-4ED5-A9C4-47E4EBFE5EEE}" srcOrd="1" destOrd="0" presId="urn:microsoft.com/office/officeart/2005/8/layout/process2"/>
    <dgm:cxn modelId="{AADF77ED-C617-485B-A706-F0FCAB900767}" type="presOf" srcId="{7C7EF12B-33B6-42AA-A30F-68FE56629AB0}" destId="{7352AB62-1851-491E-8B73-C40AD16F56C0}" srcOrd="0" destOrd="0" presId="urn:microsoft.com/office/officeart/2005/8/layout/process2"/>
    <dgm:cxn modelId="{EBE8B8E4-DC24-4A32-8F38-09D986C0DA5B}" type="presParOf" srcId="{C1F530FA-B319-4162-9179-FEF2C8DB61EC}" destId="{7352AB62-1851-491E-8B73-C40AD16F56C0}" srcOrd="0" destOrd="0" presId="urn:microsoft.com/office/officeart/2005/8/layout/process2"/>
    <dgm:cxn modelId="{B4697BE7-BCA6-422A-B9EB-0004179FDA78}" type="presParOf" srcId="{C1F530FA-B319-4162-9179-FEF2C8DB61EC}" destId="{4D3691F8-2D75-4964-9590-90015466E673}" srcOrd="1" destOrd="0" presId="urn:microsoft.com/office/officeart/2005/8/layout/process2"/>
    <dgm:cxn modelId="{6901F90C-9084-47A6-8E46-FF8A579C16E3}" type="presParOf" srcId="{4D3691F8-2D75-4964-9590-90015466E673}" destId="{C0DD4691-2B6F-4ED5-A9C4-47E4EBFE5EEE}" srcOrd="0" destOrd="0" presId="urn:microsoft.com/office/officeart/2005/8/layout/process2"/>
    <dgm:cxn modelId="{78A6D5AB-6215-4D42-B5CD-B7E0F60B1694}" type="presParOf" srcId="{C1F530FA-B319-4162-9179-FEF2C8DB61EC}" destId="{E06761FB-B3C9-43C2-98E7-E5D95FE4C00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25E47-791B-4C6C-9262-7F862926B749}" type="doc">
      <dgm:prSet loTypeId="urn:microsoft.com/office/officeart/2005/8/layout/process2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C7EF12B-33B6-42AA-A30F-68FE56629AB0}">
      <dgm:prSet phldrT="[Текст]" custT="1"/>
      <dgm:spPr>
        <a:solidFill>
          <a:srgbClr val="FFCCFF"/>
        </a:solidFill>
      </dgm:spPr>
      <dgm:t>
        <a:bodyPr/>
        <a:lstStyle/>
        <a:p>
          <a:pPr rtl="0"/>
          <a:r>
            <a:rPr kumimoji="0" lang="en-US" sz="2800" b="1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2. Orbital (</a:t>
          </a:r>
          <a:r>
            <a:rPr kumimoji="0" lang="en-US" sz="2800" b="1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yonaki</a:t>
          </a:r>
          <a:r>
            <a:rPr kumimoji="0" lang="en-US" sz="2800" b="1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) </a:t>
          </a:r>
          <a:r>
            <a:rPr kumimoji="0" lang="en-US" sz="2800" b="1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800" b="1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son - </a:t>
          </a:r>
          <a:r>
            <a:rPr kumimoji="0" lang="en-US" sz="2800" b="1" i="1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-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elektronning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pog‘onachadagi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energetik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h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olatini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, 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elektron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bulut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shaklini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xarakterlaydi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U 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elektronning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anday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orbita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bo‘ylab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h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arakat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 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qilayotganligini</a:t>
          </a:r>
          <a:r>
            <a:rPr kumimoji="0" lang="en-US" sz="28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ko‘rsatadi</a:t>
          </a:r>
          <a:endParaRPr lang="ru-RU" sz="2800" b="0" i="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49B4D-1F2F-42CD-9A37-2FB672E2D5E7}" type="sibTrans" cxnId="{A0EAF47B-412B-4876-BC82-E6BF4883ACAE}">
      <dgm:prSet/>
      <dgm:spPr/>
      <dgm:t>
        <a:bodyPr/>
        <a:lstStyle/>
        <a:p>
          <a:endParaRPr lang="ru-RU"/>
        </a:p>
      </dgm:t>
    </dgm:pt>
    <dgm:pt modelId="{E0CCB6F5-DBCF-4DDB-A02D-0F15A75F79C0}" type="parTrans" cxnId="{A0EAF47B-412B-4876-BC82-E6BF4883ACAE}">
      <dgm:prSet/>
      <dgm:spPr/>
      <dgm:t>
        <a:bodyPr/>
        <a:lstStyle/>
        <a:p>
          <a:endParaRPr lang="ru-RU"/>
        </a:p>
      </dgm:t>
    </dgm:pt>
    <dgm:pt modelId="{6A3B5B8D-8792-4516-B9A3-E1E07AD7F185}">
      <dgm:prSet phldrT="[Текст]" custT="1"/>
      <dgm:spPr>
        <a:solidFill>
          <a:srgbClr val="CCFFFF"/>
        </a:solidFill>
      </dgm:spPr>
      <dgm:t>
        <a:bodyPr/>
        <a:lstStyle/>
        <a:p>
          <a:pPr rtl="0"/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avatlarda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qavatchalarning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soni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bosh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sonining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nomeriga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teng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Orbital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soni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noldan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n-1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gacha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bo‘lgan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barcha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butun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sonlar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qiymatiga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ega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bo‘ladi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</a:t>
          </a:r>
          <a:r>
            <a:rPr kumimoji="0" lang="en-US" sz="2200" b="1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Masalan</a:t>
          </a:r>
          <a:r>
            <a:rPr kumimoji="0" lang="en-US" sz="2200" b="1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, bosh </a:t>
          </a:r>
          <a:r>
            <a:rPr kumimoji="0" lang="en-US" sz="2200" b="1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1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1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soni</a:t>
          </a:r>
          <a:r>
            <a:rPr kumimoji="0" lang="en-US" sz="2200" b="1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n=4 </a:t>
          </a:r>
          <a:r>
            <a:rPr kumimoji="0" lang="en-US" sz="2200" b="1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en-US" sz="2200" b="1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lsa</a:t>
          </a:r>
          <a:r>
            <a:rPr kumimoji="0" lang="en-US" sz="2200" b="1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,   l=0.1.2.3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iymatga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ega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bo‘ladi</a:t>
          </a:r>
          <a:endParaRPr kumimoji="0" lang="en-US" sz="2200" b="0" i="0" u="none" strike="noStrike" cap="none" normalizeH="0" baseline="0" dirty="0">
            <a:ln/>
            <a:effectLst/>
            <a:latin typeface="Arial" panose="020B0604020202020204" pitchFamily="34" charset="0"/>
            <a:ea typeface="Times New Roman" pitchFamily="18" charset="0"/>
            <a:cs typeface="Arial" panose="020B0604020202020204" pitchFamily="34" charset="0"/>
          </a:endParaRPr>
        </a:p>
        <a:p>
          <a:pPr rtl="0"/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       </a:t>
          </a:r>
          <a:r>
            <a:rPr kumimoji="0" lang="en-US" sz="2200" b="1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l=</a:t>
          </a:r>
          <a:r>
            <a:rPr kumimoji="0" lang="en-US" sz="2200" b="1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s,p,d,f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   </a:t>
          </a:r>
          <a:r>
            <a:rPr lang="en-US" sz="2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h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arflari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bilan</a:t>
          </a:r>
          <a:r>
            <a:rPr kumimoji="0" lang="en-US" sz="22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belgilanadi</a:t>
          </a:r>
          <a:endParaRPr lang="ru-RU" sz="2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1DDA4-9C0C-449D-9F67-AF0ACAC733C2}" type="sibTrans" cxnId="{6A4801F6-B898-4FD3-9671-0B1E7F4C7CED}">
      <dgm:prSet/>
      <dgm:spPr/>
      <dgm:t>
        <a:bodyPr/>
        <a:lstStyle/>
        <a:p>
          <a:endParaRPr lang="ru-RU"/>
        </a:p>
      </dgm:t>
    </dgm:pt>
    <dgm:pt modelId="{4B47A4E1-1C88-462C-B1A5-F679A8334593}" type="parTrans" cxnId="{6A4801F6-B898-4FD3-9671-0B1E7F4C7CED}">
      <dgm:prSet/>
      <dgm:spPr/>
      <dgm:t>
        <a:bodyPr/>
        <a:lstStyle/>
        <a:p>
          <a:endParaRPr lang="ru-RU"/>
        </a:p>
      </dgm:t>
    </dgm:pt>
    <dgm:pt modelId="{C1F530FA-B319-4162-9179-FEF2C8DB61EC}" type="pres">
      <dgm:prSet presAssocID="{D4825E47-791B-4C6C-9262-7F862926B74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2AB62-1851-491E-8B73-C40AD16F56C0}" type="pres">
      <dgm:prSet presAssocID="{7C7EF12B-33B6-42AA-A30F-68FE56629AB0}" presName="node" presStyleLbl="node1" presStyleIdx="0" presStyleCnt="2" custScaleX="213306" custScaleY="161214" custLinFactNeighborX="2381" custLinFactNeighborY="-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691F8-2D75-4964-9590-90015466E673}" type="pres">
      <dgm:prSet presAssocID="{05949B4D-1F2F-42CD-9A37-2FB672E2D5E7}" presName="sibTrans" presStyleLbl="sibTrans2D1" presStyleIdx="0" presStyleCnt="1" custScaleX="107946" custLinFactNeighborX="-56420" custLinFactNeighborY="4727"/>
      <dgm:spPr/>
      <dgm:t>
        <a:bodyPr/>
        <a:lstStyle/>
        <a:p>
          <a:endParaRPr lang="ru-RU"/>
        </a:p>
      </dgm:t>
    </dgm:pt>
    <dgm:pt modelId="{C0DD4691-2B6F-4ED5-A9C4-47E4EBFE5EEE}" type="pres">
      <dgm:prSet presAssocID="{05949B4D-1F2F-42CD-9A37-2FB672E2D5E7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06761FB-B3C9-43C2-98E7-E5D95FE4C00E}" type="pres">
      <dgm:prSet presAssocID="{6A3B5B8D-8792-4516-B9A3-E1E07AD7F185}" presName="node" presStyleLbl="node1" presStyleIdx="1" presStyleCnt="2" custScaleX="207002" custScaleY="206282" custLinFactNeighborX="0" custLinFactNeighborY="-11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3B10C6-AECC-4369-A5C3-E2CCD3687F34}" type="presOf" srcId="{05949B4D-1F2F-42CD-9A37-2FB672E2D5E7}" destId="{C0DD4691-2B6F-4ED5-A9C4-47E4EBFE5EEE}" srcOrd="1" destOrd="0" presId="urn:microsoft.com/office/officeart/2005/8/layout/process2"/>
    <dgm:cxn modelId="{A0EAF47B-412B-4876-BC82-E6BF4883ACAE}" srcId="{D4825E47-791B-4C6C-9262-7F862926B749}" destId="{7C7EF12B-33B6-42AA-A30F-68FE56629AB0}" srcOrd="0" destOrd="0" parTransId="{E0CCB6F5-DBCF-4DDB-A02D-0F15A75F79C0}" sibTransId="{05949B4D-1F2F-42CD-9A37-2FB672E2D5E7}"/>
    <dgm:cxn modelId="{378E8F2F-D881-4722-A787-901277E88393}" type="presOf" srcId="{7C7EF12B-33B6-42AA-A30F-68FE56629AB0}" destId="{7352AB62-1851-491E-8B73-C40AD16F56C0}" srcOrd="0" destOrd="0" presId="urn:microsoft.com/office/officeart/2005/8/layout/process2"/>
    <dgm:cxn modelId="{6A4801F6-B898-4FD3-9671-0B1E7F4C7CED}" srcId="{D4825E47-791B-4C6C-9262-7F862926B749}" destId="{6A3B5B8D-8792-4516-B9A3-E1E07AD7F185}" srcOrd="1" destOrd="0" parTransId="{4B47A4E1-1C88-462C-B1A5-F679A8334593}" sibTransId="{3AE1DDA4-9C0C-449D-9F67-AF0ACAC733C2}"/>
    <dgm:cxn modelId="{6374E56D-2E70-457B-828C-634BA50BEC66}" type="presOf" srcId="{6A3B5B8D-8792-4516-B9A3-E1E07AD7F185}" destId="{E06761FB-B3C9-43C2-98E7-E5D95FE4C00E}" srcOrd="0" destOrd="0" presId="urn:microsoft.com/office/officeart/2005/8/layout/process2"/>
    <dgm:cxn modelId="{4FD3CDFB-A659-4943-994C-B7508162A2F7}" type="presOf" srcId="{D4825E47-791B-4C6C-9262-7F862926B749}" destId="{C1F530FA-B319-4162-9179-FEF2C8DB61EC}" srcOrd="0" destOrd="0" presId="urn:microsoft.com/office/officeart/2005/8/layout/process2"/>
    <dgm:cxn modelId="{EF8A4BE5-0541-4F9F-87B2-F329D090BB5F}" type="presOf" srcId="{05949B4D-1F2F-42CD-9A37-2FB672E2D5E7}" destId="{4D3691F8-2D75-4964-9590-90015466E673}" srcOrd="0" destOrd="0" presId="urn:microsoft.com/office/officeart/2005/8/layout/process2"/>
    <dgm:cxn modelId="{9A716D9B-8CAE-423B-B811-CF52CEC4F9BC}" type="presParOf" srcId="{C1F530FA-B319-4162-9179-FEF2C8DB61EC}" destId="{7352AB62-1851-491E-8B73-C40AD16F56C0}" srcOrd="0" destOrd="0" presId="urn:microsoft.com/office/officeart/2005/8/layout/process2"/>
    <dgm:cxn modelId="{68E9E5E4-01C4-4FB3-8195-60B5302C261F}" type="presParOf" srcId="{C1F530FA-B319-4162-9179-FEF2C8DB61EC}" destId="{4D3691F8-2D75-4964-9590-90015466E673}" srcOrd="1" destOrd="0" presId="urn:microsoft.com/office/officeart/2005/8/layout/process2"/>
    <dgm:cxn modelId="{A4989ED4-FFD9-4E98-84DE-284A39C70114}" type="presParOf" srcId="{4D3691F8-2D75-4964-9590-90015466E673}" destId="{C0DD4691-2B6F-4ED5-A9C4-47E4EBFE5EEE}" srcOrd="0" destOrd="0" presId="urn:microsoft.com/office/officeart/2005/8/layout/process2"/>
    <dgm:cxn modelId="{2A870191-580E-4287-8A52-2AF8B6BDD2B4}" type="presParOf" srcId="{C1F530FA-B319-4162-9179-FEF2C8DB61EC}" destId="{E06761FB-B3C9-43C2-98E7-E5D95FE4C00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825E47-791B-4C6C-9262-7F862926B74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45C095-D605-4E77-ADCE-E17A27DA98C4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kumimoji="0" lang="en-US" sz="3200" b="1" i="0" u="none" strike="noStrike" cap="none" normalizeH="0" baseline="0" dirty="0">
              <a:ln>
                <a:noFill/>
              </a:ln>
              <a:solidFill>
                <a:srgbClr val="0036A2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4. Spin </a:t>
          </a:r>
          <a:r>
            <a:rPr kumimoji="0" lang="en-US" sz="3200" b="1" i="0" u="none" strike="noStrike" cap="none" normalizeH="0" baseline="0" dirty="0" err="1">
              <a:ln>
                <a:noFill/>
              </a:ln>
              <a:solidFill>
                <a:srgbClr val="0036A2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3200" b="1" i="0" u="none" strike="noStrike" cap="none" normalizeH="0" baseline="0" dirty="0">
              <a:ln>
                <a:noFill/>
              </a:ln>
              <a:solidFill>
                <a:srgbClr val="0036A2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son – s </a:t>
          </a:r>
          <a:r>
            <a: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-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elektronlar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ma’lum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kvant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orbita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bo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ylab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atom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yadrosi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atrofida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aylanishidan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tashqari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o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z o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qi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atrofida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aylanadi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gm:t>
    </dgm:pt>
    <dgm:pt modelId="{C461DABC-2938-41DA-8B66-6606A5E11E84}" type="parTrans" cxnId="{2B64F4E5-B943-4CA2-8558-C123128344E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6F88E-F324-48CD-8115-BB87FE31921F}" type="sibTrans" cxnId="{2B64F4E5-B943-4CA2-8558-C123128344EF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535A4-8A35-4776-870B-554E9CC5CD7F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Demak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elektronlar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spinlari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farqlanadi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. Spin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kvant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-s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harfi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belgilanadi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quyidagi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qiymatlarga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:   </a:t>
          </a:r>
          <a:r>
            <a:rPr lang="en-US" sz="3200" b="1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 =±1/2.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E6E3E4-093E-4AC3-AD81-903C7714F524}" type="parTrans" cxnId="{F4478749-97CC-499D-92D1-06D2760B5694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1F448-EE01-489C-A7A9-E8BCFFF0BEA8}" type="sibTrans" cxnId="{F4478749-97CC-499D-92D1-06D2760B5694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F530FA-B319-4162-9179-FEF2C8DB61EC}" type="pres">
      <dgm:prSet presAssocID="{D4825E47-791B-4C6C-9262-7F862926B74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24FC5E-9796-4C28-AF33-37944AE4A96B}" type="pres">
      <dgm:prSet presAssocID="{6745C095-D605-4E77-ADCE-E17A27DA98C4}" presName="node" presStyleLbl="node1" presStyleIdx="0" presStyleCnt="2" custScaleX="390795" custScaleY="166179" custLinFactNeighborX="1025" custLinFactNeighborY="-7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1EB46-AEA7-48DE-A920-5EAABB6F8B98}" type="pres">
      <dgm:prSet presAssocID="{9816F88E-F324-48CD-8115-BB87FE31921F}" presName="sibTrans" presStyleLbl="sibTrans2D1" presStyleIdx="0" presStyleCnt="1" custScaleX="122595" custScaleY="136131" custLinFactNeighborX="10796" custLinFactNeighborY="-15227"/>
      <dgm:spPr/>
      <dgm:t>
        <a:bodyPr/>
        <a:lstStyle/>
        <a:p>
          <a:endParaRPr lang="ru-RU"/>
        </a:p>
      </dgm:t>
    </dgm:pt>
    <dgm:pt modelId="{D2C3FF03-A3FF-424C-83D2-389D8BC5289D}" type="pres">
      <dgm:prSet presAssocID="{9816F88E-F324-48CD-8115-BB87FE31921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DA88FE3-C9AD-4529-AD2B-4A050D9E52FA}" type="pres">
      <dgm:prSet presAssocID="{F8A535A4-8A35-4776-870B-554E9CC5CD7F}" presName="node" presStyleLbl="node1" presStyleIdx="1" presStyleCnt="2" custScaleX="390795" custScaleY="149432" custLinFactNeighborY="23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40D23-6A80-42C2-B185-7AA6E78C8595}" type="presOf" srcId="{F8A535A4-8A35-4776-870B-554E9CC5CD7F}" destId="{9DA88FE3-C9AD-4529-AD2B-4A050D9E52FA}" srcOrd="0" destOrd="0" presId="urn:microsoft.com/office/officeart/2005/8/layout/process2"/>
    <dgm:cxn modelId="{797BE62E-AB7E-4273-8F44-3862467FEC15}" type="presOf" srcId="{9816F88E-F324-48CD-8115-BB87FE31921F}" destId="{D2C3FF03-A3FF-424C-83D2-389D8BC5289D}" srcOrd="1" destOrd="0" presId="urn:microsoft.com/office/officeart/2005/8/layout/process2"/>
    <dgm:cxn modelId="{34B3C99A-4349-4710-BD6F-6BA54AB6FED2}" type="presOf" srcId="{6745C095-D605-4E77-ADCE-E17A27DA98C4}" destId="{1024FC5E-9796-4C28-AF33-37944AE4A96B}" srcOrd="0" destOrd="0" presId="urn:microsoft.com/office/officeart/2005/8/layout/process2"/>
    <dgm:cxn modelId="{61DA5307-BCD9-48D2-98DB-C9C4FD582665}" type="presOf" srcId="{D4825E47-791B-4C6C-9262-7F862926B749}" destId="{C1F530FA-B319-4162-9179-FEF2C8DB61EC}" srcOrd="0" destOrd="0" presId="urn:microsoft.com/office/officeart/2005/8/layout/process2"/>
    <dgm:cxn modelId="{F4478749-97CC-499D-92D1-06D2760B5694}" srcId="{D4825E47-791B-4C6C-9262-7F862926B749}" destId="{F8A535A4-8A35-4776-870B-554E9CC5CD7F}" srcOrd="1" destOrd="0" parTransId="{8AE6E3E4-093E-4AC3-AD81-903C7714F524}" sibTransId="{F9B1F448-EE01-489C-A7A9-E8BCFFF0BEA8}"/>
    <dgm:cxn modelId="{B71CEA84-4D1C-4CFC-B2F3-35D107ACDC7D}" type="presOf" srcId="{9816F88E-F324-48CD-8115-BB87FE31921F}" destId="{0F01EB46-AEA7-48DE-A920-5EAABB6F8B98}" srcOrd="0" destOrd="0" presId="urn:microsoft.com/office/officeart/2005/8/layout/process2"/>
    <dgm:cxn modelId="{2B64F4E5-B943-4CA2-8558-C123128344EF}" srcId="{D4825E47-791B-4C6C-9262-7F862926B749}" destId="{6745C095-D605-4E77-ADCE-E17A27DA98C4}" srcOrd="0" destOrd="0" parTransId="{C461DABC-2938-41DA-8B66-6606A5E11E84}" sibTransId="{9816F88E-F324-48CD-8115-BB87FE31921F}"/>
    <dgm:cxn modelId="{D2FD5B06-3091-4CA1-A415-D0640C3914BC}" type="presParOf" srcId="{C1F530FA-B319-4162-9179-FEF2C8DB61EC}" destId="{1024FC5E-9796-4C28-AF33-37944AE4A96B}" srcOrd="0" destOrd="0" presId="urn:microsoft.com/office/officeart/2005/8/layout/process2"/>
    <dgm:cxn modelId="{6ECC11E3-CB63-4342-A7BB-EEDE1D3CC0A6}" type="presParOf" srcId="{C1F530FA-B319-4162-9179-FEF2C8DB61EC}" destId="{0F01EB46-AEA7-48DE-A920-5EAABB6F8B98}" srcOrd="1" destOrd="0" presId="urn:microsoft.com/office/officeart/2005/8/layout/process2"/>
    <dgm:cxn modelId="{831FD73C-A361-490E-A6C3-EB31B1C9DCA4}" type="presParOf" srcId="{0F01EB46-AEA7-48DE-A920-5EAABB6F8B98}" destId="{D2C3FF03-A3FF-424C-83D2-389D8BC5289D}" srcOrd="0" destOrd="0" presId="urn:microsoft.com/office/officeart/2005/8/layout/process2"/>
    <dgm:cxn modelId="{91333459-BFA1-4A5B-B006-1D2B2AC2C9A9}" type="presParOf" srcId="{C1F530FA-B319-4162-9179-FEF2C8DB61EC}" destId="{9DA88FE3-C9AD-4529-AD2B-4A050D9E52FA}" srcOrd="2" destOrd="0" presId="urn:microsoft.com/office/officeart/2005/8/layout/process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761428-F3EF-4C79-A6E4-E96B06652F4B}" type="doc">
      <dgm:prSet loTypeId="urn:microsoft.com/office/officeart/2005/8/layout/vList6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46D33F-0A54-41C3-AA24-ED8EFDE7D16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kumimoji="0" lang="en-US" sz="28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     </a:t>
          </a:r>
          <a:r>
            <a:rPr kumimoji="0" lang="uz-Cyrl-UZ" sz="26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Bittа аtоmdа to</a:t>
          </a:r>
          <a:r>
            <a:rPr kumimoji="0" lang="en-US" sz="26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6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rttаlа kvаnt sоnlаrining qiymаti аynаn bir хil bo</a:t>
          </a:r>
          <a:r>
            <a:rPr kumimoji="0" lang="en-US" sz="26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6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lgаn ikkitа elektrоn bo</a:t>
          </a:r>
          <a:r>
            <a:rPr kumimoji="0" lang="en-US" sz="26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6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lishi mumkin emаs. </a:t>
          </a:r>
          <a:endParaRPr lang="ru-RU" sz="2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12B92D-A466-4253-80B9-7E687DE35491}" type="parTrans" cxnId="{7D896C1C-6056-4EC2-8732-4615186236C2}">
      <dgm:prSet/>
      <dgm:spPr/>
      <dgm:t>
        <a:bodyPr/>
        <a:lstStyle/>
        <a:p>
          <a:endParaRPr lang="ru-RU" b="1"/>
        </a:p>
      </dgm:t>
    </dgm:pt>
    <dgm:pt modelId="{27A58A75-A23D-43C8-BFDF-E78F0340B659}" type="sibTrans" cxnId="{7D896C1C-6056-4EC2-8732-4615186236C2}">
      <dgm:prSet/>
      <dgm:spPr/>
      <dgm:t>
        <a:bodyPr/>
        <a:lstStyle/>
        <a:p>
          <a:endParaRPr lang="ru-RU" b="1"/>
        </a:p>
      </dgm:t>
    </dgm:pt>
    <dgm:pt modelId="{FA51A74B-1DEB-49D7-A93D-105BDF21E48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kumimoji="0" lang="uz-Latn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</a:t>
          </a:r>
          <a:r>
            <a:rPr kumimoji="0" lang="uz-Cyrl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vаnt pоg</a:t>
          </a:r>
          <a:r>
            <a:rPr kumimoji="0" lang="en-US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оnаchаl</a:t>
          </a:r>
          <a:r>
            <a:rPr kumimoji="0" lang="uz-Latn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</a:t>
          </a:r>
          <a:r>
            <a:rPr kumimoji="0" lang="uz-Cyrl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r</a:t>
          </a:r>
          <a:r>
            <a:rPr kumimoji="0" lang="en-US" sz="2500" b="1" i="0" u="none" strike="noStrike" cap="none" normalizeH="0" baseline="0" dirty="0" err="1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</a:t>
          </a:r>
          <a:r>
            <a:rPr kumimoji="0" lang="uz-Cyrl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dаgi bаrchа bo</a:t>
          </a:r>
          <a:r>
            <a:rPr kumimoji="0" lang="en-US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sh yacheykаlаr elektrоnlаr bilаn аvvаlо bittаdаn mаksimаl dаrаjаdа to</a:t>
          </a:r>
          <a:r>
            <a:rPr kumimoji="0" lang="en-US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lib оlаdi, so</a:t>
          </a:r>
          <a:r>
            <a:rPr kumimoji="0" lang="en-US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ngrа оrtib qоlgаn elektrоnlаr tаrtib bilаn yacheykаlаrdаgi tоq elektrоnlаrgа juftlаshа bоshlаydi. Yacheykаlаr to</a:t>
          </a:r>
          <a:r>
            <a:rPr kumimoji="0" lang="en-US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liq elektrоnlаr bilаn to</a:t>
          </a:r>
          <a:r>
            <a:rPr kumimoji="0" lang="en-US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lgаndа umumiy qiymаt nоlgа teng bo</a:t>
          </a:r>
          <a:r>
            <a:rPr kumimoji="0" lang="en-US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lаdi. </a:t>
          </a:r>
          <a:endParaRPr lang="ru-RU" sz="2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385B5-BBCD-43E9-A194-1CEE1CF761BA}" type="parTrans" cxnId="{86763086-E0F5-4719-BEB7-C53640112537}">
      <dgm:prSet/>
      <dgm:spPr/>
      <dgm:t>
        <a:bodyPr/>
        <a:lstStyle/>
        <a:p>
          <a:endParaRPr lang="ru-RU" b="1"/>
        </a:p>
      </dgm:t>
    </dgm:pt>
    <dgm:pt modelId="{40697577-FCC0-4C33-99C5-8E454FA3D7B8}" type="sibTrans" cxnId="{86763086-E0F5-4719-BEB7-C53640112537}">
      <dgm:prSet/>
      <dgm:spPr/>
      <dgm:t>
        <a:bodyPr/>
        <a:lstStyle/>
        <a:p>
          <a:endParaRPr lang="ru-RU" b="1"/>
        </a:p>
      </dgm:t>
    </dgm:pt>
    <dgm:pt modelId="{73103282-1014-4D40-B928-B216353DAFBC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1s→2s→2p→3s→3p→4s→3d→4p→5s→4d→5p→6s→4f→5d→6p→7s→5f→6d→</a:t>
          </a:r>
          <a:endParaRPr lang="ru-RU" sz="2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A4693-5BAC-47CA-84D6-766361314844}" type="parTrans" cxnId="{DA69DC39-EC7D-489B-A61D-C94F72143F7B}">
      <dgm:prSet/>
      <dgm:spPr/>
      <dgm:t>
        <a:bodyPr/>
        <a:lstStyle/>
        <a:p>
          <a:endParaRPr lang="ru-RU" b="1"/>
        </a:p>
      </dgm:t>
    </dgm:pt>
    <dgm:pt modelId="{00EC8587-DD70-4C7D-ADEF-7C869E717FBB}" type="sibTrans" cxnId="{DA69DC39-EC7D-489B-A61D-C94F72143F7B}">
      <dgm:prSet/>
      <dgm:spPr/>
      <dgm:t>
        <a:bodyPr/>
        <a:lstStyle/>
        <a:p>
          <a:endParaRPr lang="ru-RU" b="1"/>
        </a:p>
      </dgm:t>
    </dgm:pt>
    <dgm:pt modelId="{8D46295B-4F4B-4D90-B93A-897C9A0383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P</a:t>
          </a:r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uli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q</a:t>
          </a:r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si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78B135-9D10-443B-9EE2-801BE79DB11A}" type="parTrans" cxnId="{8C2B23BD-F528-41C6-ADBE-2DA2B7A530F7}">
      <dgm:prSet/>
      <dgm:spPr/>
      <dgm:t>
        <a:bodyPr/>
        <a:lstStyle/>
        <a:p>
          <a:endParaRPr lang="ru-RU" b="1"/>
        </a:p>
      </dgm:t>
    </dgm:pt>
    <dgm:pt modelId="{0B924CAC-F207-482B-9776-EE284164DC63}" type="sibTrans" cxnId="{8C2B23BD-F528-41C6-ADBE-2DA2B7A530F7}">
      <dgm:prSet/>
      <dgm:spPr/>
      <dgm:t>
        <a:bodyPr/>
        <a:lstStyle/>
        <a:p>
          <a:endParaRPr lang="ru-RU" b="1"/>
        </a:p>
      </dgm:t>
    </dgm:pt>
    <dgm:pt modelId="{84540ED9-2C2B-4436-A107-B16C3CBF9C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Gund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q</a:t>
          </a:r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si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4371E-39D4-4739-99E8-39D89FF36091}" type="parTrans" cxnId="{2A1AEA73-9DC3-43CF-961B-B94FE14377CD}">
      <dgm:prSet/>
      <dgm:spPr/>
      <dgm:t>
        <a:bodyPr/>
        <a:lstStyle/>
        <a:p>
          <a:endParaRPr lang="ru-RU" b="1"/>
        </a:p>
      </dgm:t>
    </dgm:pt>
    <dgm:pt modelId="{532B768E-0C41-45C9-BEEE-279B2F0FCCDB}" type="sibTrans" cxnId="{2A1AEA73-9DC3-43CF-961B-B94FE14377CD}">
      <dgm:prSet/>
      <dgm:spPr/>
      <dgm:t>
        <a:bodyPr/>
        <a:lstStyle/>
        <a:p>
          <a:endParaRPr lang="ru-RU" b="1"/>
        </a:p>
      </dgm:t>
    </dgm:pt>
    <dgm:pt modelId="{7E5A1C02-E357-4DC4-8414-D4ACB6F87E70}">
      <dgm:prSet custT="1"/>
      <dgm:spPr/>
      <dgm:t>
        <a:bodyPr/>
        <a:lstStyle/>
        <a:p>
          <a:r>
            <a:rPr lang="uz-Latn-UZ" sz="2200" b="1" dirty="0">
              <a:latin typeface="Arial" panose="020B0604020202020204" pitchFamily="34" charset="0"/>
              <a:cs typeface="Arial" panose="020B0604020202020204" pitchFamily="34" charset="0"/>
            </a:rPr>
            <a:t>K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lechk</a:t>
          </a:r>
          <a:r>
            <a:rPr lang="ru-RU" sz="2200" b="1" dirty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vskiy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q</a:t>
          </a:r>
          <a:r>
            <a:rPr lang="ru-RU" sz="2200" b="1" dirty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ru-RU" sz="2200" b="1" dirty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si</a:t>
          </a:r>
          <a:endParaRPr lang="ru-R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0BFD7-CB89-4FBE-8F34-85ADA1E1A914}" type="parTrans" cxnId="{B213DD17-8B90-49FA-8CA3-A5CD6F1808DC}">
      <dgm:prSet/>
      <dgm:spPr/>
      <dgm:t>
        <a:bodyPr/>
        <a:lstStyle/>
        <a:p>
          <a:endParaRPr lang="ru-RU" b="1"/>
        </a:p>
      </dgm:t>
    </dgm:pt>
    <dgm:pt modelId="{29ECF318-1C73-4DE1-BF9A-D3D4D5F00381}" type="sibTrans" cxnId="{B213DD17-8B90-49FA-8CA3-A5CD6F1808DC}">
      <dgm:prSet/>
      <dgm:spPr/>
      <dgm:t>
        <a:bodyPr/>
        <a:lstStyle/>
        <a:p>
          <a:endParaRPr lang="ru-RU" b="1"/>
        </a:p>
      </dgm:t>
    </dgm:pt>
    <dgm:pt modelId="{D01AA605-C8E9-41F9-B108-107D49EA4F27}" type="pres">
      <dgm:prSet presAssocID="{23761428-F3EF-4C79-A6E4-E96B06652F4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D736EA-DE61-451D-9B55-8851DAA6D57A}" type="pres">
      <dgm:prSet presAssocID="{9546D33F-0A54-41C3-AA24-ED8EFDE7D166}" presName="linNode" presStyleCnt="0"/>
      <dgm:spPr/>
    </dgm:pt>
    <dgm:pt modelId="{5B2678E2-70C7-4EE5-B6FB-6ED69EAB871B}" type="pres">
      <dgm:prSet presAssocID="{9546D33F-0A54-41C3-AA24-ED8EFDE7D166}" presName="parentShp" presStyleLbl="node1" presStyleIdx="0" presStyleCnt="3" custScaleX="408623" custScaleY="89175" custLinFactNeighborX="6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3836E-BC87-4AB2-9DA6-A2DC066B5040}" type="pres">
      <dgm:prSet presAssocID="{9546D33F-0A54-41C3-AA24-ED8EFDE7D16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01265-D127-4A70-8121-E25027827E75}" type="pres">
      <dgm:prSet presAssocID="{27A58A75-A23D-43C8-BFDF-E78F0340B659}" presName="spacing" presStyleCnt="0"/>
      <dgm:spPr/>
    </dgm:pt>
    <dgm:pt modelId="{CA3988B6-2635-4D73-A1B8-041BF45D6481}" type="pres">
      <dgm:prSet presAssocID="{FA51A74B-1DEB-49D7-A93D-105BDF21E489}" presName="linNode" presStyleCnt="0"/>
      <dgm:spPr/>
    </dgm:pt>
    <dgm:pt modelId="{310A0B25-F24A-4544-8E67-DBC131EE9338}" type="pres">
      <dgm:prSet presAssocID="{FA51A74B-1DEB-49D7-A93D-105BDF21E489}" presName="parentShp" presStyleLbl="node1" presStyleIdx="1" presStyleCnt="3" custScaleX="425999" custScaleY="18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F02B-A09E-4581-AA7D-E8542C07D2D2}" type="pres">
      <dgm:prSet presAssocID="{FA51A74B-1DEB-49D7-A93D-105BDF21E489}" presName="childShp" presStyleLbl="bgAccFollowNode1" presStyleIdx="1" presStyleCnt="3" custScaleX="87608" custLinFactNeighborX="1690" custLinFactNeighborY="2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78630-6CAB-410A-808C-0CE7DDED56ED}" type="pres">
      <dgm:prSet presAssocID="{40697577-FCC0-4C33-99C5-8E454FA3D7B8}" presName="spacing" presStyleCnt="0"/>
      <dgm:spPr/>
    </dgm:pt>
    <dgm:pt modelId="{C2E5105E-2180-4D5A-88F2-6B327C6E1B21}" type="pres">
      <dgm:prSet presAssocID="{73103282-1014-4D40-B928-B216353DAFBC}" presName="linNode" presStyleCnt="0"/>
      <dgm:spPr/>
    </dgm:pt>
    <dgm:pt modelId="{59441D7C-D064-44F7-8925-7B2855855F8E}" type="pres">
      <dgm:prSet presAssocID="{73103282-1014-4D40-B928-B216353DAFBC}" presName="parentShp" presStyleLbl="node1" presStyleIdx="2" presStyleCnt="3" custScaleX="376312" custScaleY="87121" custLinFactNeighborX="-97" custLinFactNeighborY="-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44E75-E29A-40E4-82C9-D222A6F14DB0}" type="pres">
      <dgm:prSet presAssocID="{73103282-1014-4D40-B928-B216353DAFBC}" presName="childShp" presStyleLbl="bgAccFollowNode1" presStyleIdx="2" presStyleCnt="3" custScaleX="81615" custLinFactNeighborX="6357" custLinFactNeighborY="-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96C1C-6056-4EC2-8732-4615186236C2}" srcId="{23761428-F3EF-4C79-A6E4-E96B06652F4B}" destId="{9546D33F-0A54-41C3-AA24-ED8EFDE7D166}" srcOrd="0" destOrd="0" parTransId="{0912B92D-A466-4253-80B9-7E687DE35491}" sibTransId="{27A58A75-A23D-43C8-BFDF-E78F0340B659}"/>
    <dgm:cxn modelId="{54A4C621-6C68-4268-AF35-D1A8DAC3CB01}" type="presOf" srcId="{FA51A74B-1DEB-49D7-A93D-105BDF21E489}" destId="{310A0B25-F24A-4544-8E67-DBC131EE9338}" srcOrd="0" destOrd="0" presId="urn:microsoft.com/office/officeart/2005/8/layout/vList6"/>
    <dgm:cxn modelId="{9C25919C-3B3B-48FF-9B5A-CDCD366703AE}" type="presOf" srcId="{23761428-F3EF-4C79-A6E4-E96B06652F4B}" destId="{D01AA605-C8E9-41F9-B108-107D49EA4F27}" srcOrd="0" destOrd="0" presId="urn:microsoft.com/office/officeart/2005/8/layout/vList6"/>
    <dgm:cxn modelId="{DA69DC39-EC7D-489B-A61D-C94F72143F7B}" srcId="{23761428-F3EF-4C79-A6E4-E96B06652F4B}" destId="{73103282-1014-4D40-B928-B216353DAFBC}" srcOrd="2" destOrd="0" parTransId="{7D7A4693-5BAC-47CA-84D6-766361314844}" sibTransId="{00EC8587-DD70-4C7D-ADEF-7C869E717FBB}"/>
    <dgm:cxn modelId="{2A1AEA73-9DC3-43CF-961B-B94FE14377CD}" srcId="{FA51A74B-1DEB-49D7-A93D-105BDF21E489}" destId="{84540ED9-2C2B-4436-A107-B16C3CBF9CEE}" srcOrd="0" destOrd="0" parTransId="{2B84371E-39D4-4739-99E8-39D89FF36091}" sibTransId="{532B768E-0C41-45C9-BEEE-279B2F0FCCDB}"/>
    <dgm:cxn modelId="{A2AE1715-BD00-4618-BD34-224CAA0408BC}" type="presOf" srcId="{7E5A1C02-E357-4DC4-8414-D4ACB6F87E70}" destId="{63244E75-E29A-40E4-82C9-D222A6F14DB0}" srcOrd="0" destOrd="0" presId="urn:microsoft.com/office/officeart/2005/8/layout/vList6"/>
    <dgm:cxn modelId="{8C2B23BD-F528-41C6-ADBE-2DA2B7A530F7}" srcId="{9546D33F-0A54-41C3-AA24-ED8EFDE7D166}" destId="{8D46295B-4F4B-4D90-B93A-897C9A038351}" srcOrd="0" destOrd="0" parTransId="{B378B135-9D10-443B-9EE2-801BE79DB11A}" sibTransId="{0B924CAC-F207-482B-9776-EE284164DC63}"/>
    <dgm:cxn modelId="{B75AFA83-DC18-4941-AA94-03CFE3EA3941}" type="presOf" srcId="{84540ED9-2C2B-4436-A107-B16C3CBF9CEE}" destId="{F51FF02B-A09E-4581-AA7D-E8542C07D2D2}" srcOrd="0" destOrd="0" presId="urn:microsoft.com/office/officeart/2005/8/layout/vList6"/>
    <dgm:cxn modelId="{6F6E0061-BB32-49E9-B33F-E6345A413424}" type="presOf" srcId="{73103282-1014-4D40-B928-B216353DAFBC}" destId="{59441D7C-D064-44F7-8925-7B2855855F8E}" srcOrd="0" destOrd="0" presId="urn:microsoft.com/office/officeart/2005/8/layout/vList6"/>
    <dgm:cxn modelId="{1CE05385-6776-4651-8A98-638A119767FC}" type="presOf" srcId="{8D46295B-4F4B-4D90-B93A-897C9A038351}" destId="{A733836E-BC87-4AB2-9DA6-A2DC066B5040}" srcOrd="0" destOrd="0" presId="urn:microsoft.com/office/officeart/2005/8/layout/vList6"/>
    <dgm:cxn modelId="{B213DD17-8B90-49FA-8CA3-A5CD6F1808DC}" srcId="{73103282-1014-4D40-B928-B216353DAFBC}" destId="{7E5A1C02-E357-4DC4-8414-D4ACB6F87E70}" srcOrd="0" destOrd="0" parTransId="{AF80BFD7-CB89-4FBE-8F34-85ADA1E1A914}" sibTransId="{29ECF318-1C73-4DE1-BF9A-D3D4D5F00381}"/>
    <dgm:cxn modelId="{86763086-E0F5-4719-BEB7-C53640112537}" srcId="{23761428-F3EF-4C79-A6E4-E96B06652F4B}" destId="{FA51A74B-1DEB-49D7-A93D-105BDF21E489}" srcOrd="1" destOrd="0" parTransId="{E45385B5-BBCD-43E9-A194-1CEE1CF761BA}" sibTransId="{40697577-FCC0-4C33-99C5-8E454FA3D7B8}"/>
    <dgm:cxn modelId="{D21104C6-5E99-407D-8DA6-7BB677FFE909}" type="presOf" srcId="{9546D33F-0A54-41C3-AA24-ED8EFDE7D166}" destId="{5B2678E2-70C7-4EE5-B6FB-6ED69EAB871B}" srcOrd="0" destOrd="0" presId="urn:microsoft.com/office/officeart/2005/8/layout/vList6"/>
    <dgm:cxn modelId="{E4F73EE3-5900-4E66-B214-D41BCFAA55ED}" type="presParOf" srcId="{D01AA605-C8E9-41F9-B108-107D49EA4F27}" destId="{09D736EA-DE61-451D-9B55-8851DAA6D57A}" srcOrd="0" destOrd="0" presId="urn:microsoft.com/office/officeart/2005/8/layout/vList6"/>
    <dgm:cxn modelId="{E29E2F5E-8118-4D40-AAA1-CC19C1B6CC7F}" type="presParOf" srcId="{09D736EA-DE61-451D-9B55-8851DAA6D57A}" destId="{5B2678E2-70C7-4EE5-B6FB-6ED69EAB871B}" srcOrd="0" destOrd="0" presId="urn:microsoft.com/office/officeart/2005/8/layout/vList6"/>
    <dgm:cxn modelId="{47733076-899E-4756-A353-5D6902369C12}" type="presParOf" srcId="{09D736EA-DE61-451D-9B55-8851DAA6D57A}" destId="{A733836E-BC87-4AB2-9DA6-A2DC066B5040}" srcOrd="1" destOrd="0" presId="urn:microsoft.com/office/officeart/2005/8/layout/vList6"/>
    <dgm:cxn modelId="{FF5AAE26-9DE7-4E8C-AB5A-F2D7BC63AEA9}" type="presParOf" srcId="{D01AA605-C8E9-41F9-B108-107D49EA4F27}" destId="{6DE01265-D127-4A70-8121-E25027827E75}" srcOrd="1" destOrd="0" presId="urn:microsoft.com/office/officeart/2005/8/layout/vList6"/>
    <dgm:cxn modelId="{B476E2BF-3B80-443A-8F88-A4C627185B79}" type="presParOf" srcId="{D01AA605-C8E9-41F9-B108-107D49EA4F27}" destId="{CA3988B6-2635-4D73-A1B8-041BF45D6481}" srcOrd="2" destOrd="0" presId="urn:microsoft.com/office/officeart/2005/8/layout/vList6"/>
    <dgm:cxn modelId="{CD02F080-172A-4473-B9FC-C3B9F820313D}" type="presParOf" srcId="{CA3988B6-2635-4D73-A1B8-041BF45D6481}" destId="{310A0B25-F24A-4544-8E67-DBC131EE9338}" srcOrd="0" destOrd="0" presId="urn:microsoft.com/office/officeart/2005/8/layout/vList6"/>
    <dgm:cxn modelId="{B20A3888-5996-4E8F-89AC-3680AB742423}" type="presParOf" srcId="{CA3988B6-2635-4D73-A1B8-041BF45D6481}" destId="{F51FF02B-A09E-4581-AA7D-E8542C07D2D2}" srcOrd="1" destOrd="0" presId="urn:microsoft.com/office/officeart/2005/8/layout/vList6"/>
    <dgm:cxn modelId="{D0BC202D-AEF6-4248-99E2-E6F0150130FD}" type="presParOf" srcId="{D01AA605-C8E9-41F9-B108-107D49EA4F27}" destId="{EE178630-6CAB-410A-808C-0CE7DDED56ED}" srcOrd="3" destOrd="0" presId="urn:microsoft.com/office/officeart/2005/8/layout/vList6"/>
    <dgm:cxn modelId="{88688F67-DCE5-4DAC-A786-22F58AAE6CE0}" type="presParOf" srcId="{D01AA605-C8E9-41F9-B108-107D49EA4F27}" destId="{C2E5105E-2180-4D5A-88F2-6B327C6E1B21}" srcOrd="4" destOrd="0" presId="urn:microsoft.com/office/officeart/2005/8/layout/vList6"/>
    <dgm:cxn modelId="{9C960D39-AFC2-4728-AE9E-4E69E39C7D19}" type="presParOf" srcId="{C2E5105E-2180-4D5A-88F2-6B327C6E1B21}" destId="{59441D7C-D064-44F7-8925-7B2855855F8E}" srcOrd="0" destOrd="0" presId="urn:microsoft.com/office/officeart/2005/8/layout/vList6"/>
    <dgm:cxn modelId="{029ACD14-17A0-484B-ACE8-261EB3B3EEC7}" type="presParOf" srcId="{C2E5105E-2180-4D5A-88F2-6B327C6E1B21}" destId="{63244E75-E29A-40E4-82C9-D222A6F14DB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D51759-B470-4488-9C53-4B7C439C7A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3126B-86A9-49C3-A0B8-25DC3530F413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1s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2s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2p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3s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3p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3d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4s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endParaRPr lang="ru-RU" b="1" dirty="0">
            <a:solidFill>
              <a:srgbClr val="0036A2"/>
            </a:solidFill>
          </a:endParaRPr>
        </a:p>
      </dgm:t>
    </dgm:pt>
    <dgm:pt modelId="{C6E30039-EED8-440C-B578-CCAA5CA15E6E}" type="parTrans" cxnId="{FC30A296-CA6B-43D5-8FCB-638FFD43C67E}">
      <dgm:prSet/>
      <dgm:spPr/>
      <dgm:t>
        <a:bodyPr/>
        <a:lstStyle/>
        <a:p>
          <a:endParaRPr lang="ru-RU"/>
        </a:p>
      </dgm:t>
    </dgm:pt>
    <dgm:pt modelId="{873AB12C-A765-4325-BBA9-32A9755E90E3}" type="sibTrans" cxnId="{FC30A296-CA6B-43D5-8FCB-638FFD43C67E}">
      <dgm:prSet/>
      <dgm:spPr/>
      <dgm:t>
        <a:bodyPr/>
        <a:lstStyle/>
        <a:p>
          <a:endParaRPr lang="ru-RU"/>
        </a:p>
      </dgm:t>
    </dgm:pt>
    <dgm:pt modelId="{77137557-6056-4BE3-99FB-B1DE8D0840AF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…5s</a:t>
          </a:r>
          <a:r>
            <a:rPr lang="en-US" sz="3600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sz="3600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4d</a:t>
          </a:r>
          <a:r>
            <a:rPr lang="en-US" sz="3600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10</a:t>
          </a:r>
          <a:r>
            <a:rPr lang="en-US" sz="3600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5p</a:t>
          </a:r>
          <a:r>
            <a:rPr lang="en-US" sz="3600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en-US" sz="3600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6s</a:t>
          </a:r>
          <a:r>
            <a:rPr lang="en-US" sz="3600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sz="3600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4f</a:t>
          </a:r>
          <a:r>
            <a:rPr lang="en-US" sz="3600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14</a:t>
          </a:r>
          <a:r>
            <a:rPr lang="en-US" sz="3600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5d</a:t>
          </a:r>
          <a:r>
            <a:rPr lang="en-US" sz="3600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10</a:t>
          </a:r>
          <a:r>
            <a:rPr lang="en-US" sz="3600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6p</a:t>
          </a:r>
          <a:r>
            <a:rPr lang="en-US" sz="3600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</a:t>
          </a:r>
          <a:endParaRPr lang="ru-RU" sz="3600" b="1" dirty="0">
            <a:solidFill>
              <a:srgbClr val="0036A2"/>
            </a:solidFill>
          </a:endParaRPr>
        </a:p>
      </dgm:t>
    </dgm:pt>
    <dgm:pt modelId="{055E31B5-0C1D-4203-92C4-4FD9AD2ABC65}" type="parTrans" cxnId="{7415509E-EBD4-4723-A6C8-E0BC3D602510}">
      <dgm:prSet/>
      <dgm:spPr/>
      <dgm:t>
        <a:bodyPr/>
        <a:lstStyle/>
        <a:p>
          <a:endParaRPr lang="ru-RU"/>
        </a:p>
      </dgm:t>
    </dgm:pt>
    <dgm:pt modelId="{61A41D33-F72D-4489-AB08-E58F5E28F64F}" type="sibTrans" cxnId="{7415509E-EBD4-4723-A6C8-E0BC3D602510}">
      <dgm:prSet/>
      <dgm:spPr/>
      <dgm:t>
        <a:bodyPr/>
        <a:lstStyle/>
        <a:p>
          <a:endParaRPr lang="ru-RU"/>
        </a:p>
      </dgm:t>
    </dgm:pt>
    <dgm:pt modelId="{85818C8F-2475-4A16-848D-F9E0B026653C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3s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3p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3d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10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4s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4p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4d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10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5s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b="1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5p</a:t>
          </a:r>
          <a:r>
            <a:rPr lang="en-US" b="1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endParaRPr lang="ru-RU" b="1" dirty="0">
            <a:solidFill>
              <a:srgbClr val="0036A2"/>
            </a:solidFill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32FFC641-5C0F-4F8B-BCE6-5F2D60EA19F1}" type="parTrans" cxnId="{523151B1-A214-4B75-B331-4D12E2693A49}">
      <dgm:prSet/>
      <dgm:spPr/>
      <dgm:t>
        <a:bodyPr/>
        <a:lstStyle/>
        <a:p>
          <a:endParaRPr lang="ru-RU"/>
        </a:p>
      </dgm:t>
    </dgm:pt>
    <dgm:pt modelId="{AFF88371-8556-426B-BC04-76BFBC33EEAF}" type="sibTrans" cxnId="{523151B1-A214-4B75-B331-4D12E2693A49}">
      <dgm:prSet/>
      <dgm:spPr/>
      <dgm:t>
        <a:bodyPr/>
        <a:lstStyle/>
        <a:p>
          <a:endParaRPr lang="ru-RU"/>
        </a:p>
      </dgm:t>
    </dgm:pt>
    <dgm:pt modelId="{AC8FF066-0311-4E81-9BA3-6DE106CD13F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…3s</a:t>
          </a:r>
          <a:r>
            <a:rPr lang="en-US" b="1" baseline="300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2</a:t>
          </a:r>
          <a:r>
            <a:rPr lang="en-US" b="1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3p</a:t>
          </a:r>
          <a:r>
            <a:rPr lang="en-US" b="1" baseline="300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6</a:t>
          </a:r>
          <a:r>
            <a:rPr lang="en-US" b="1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3d</a:t>
          </a:r>
          <a:r>
            <a:rPr lang="en-US" b="1" baseline="300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6</a:t>
          </a:r>
          <a:r>
            <a:rPr lang="en-US" b="1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4s</a:t>
          </a:r>
          <a:r>
            <a:rPr lang="en-US" b="1" baseline="300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2</a:t>
          </a:r>
          <a:r>
            <a:rPr lang="en-US" b="1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4p</a:t>
          </a:r>
          <a:r>
            <a:rPr lang="en-US" b="1" baseline="300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0</a:t>
          </a:r>
          <a:endParaRPr lang="ru-RU" b="1" dirty="0">
            <a:solidFill>
              <a:srgbClr val="0036A2"/>
            </a:solidFill>
            <a:latin typeface="Calibri"/>
            <a:ea typeface="Calibri"/>
            <a:cs typeface="Times New Roman"/>
          </a:endParaRPr>
        </a:p>
      </dgm:t>
    </dgm:pt>
    <dgm:pt modelId="{4CFA4A31-C62C-4068-B3E5-81DAB6A97F86}" type="parTrans" cxnId="{4EA7F5D8-040C-405A-887C-60344F4DE6EF}">
      <dgm:prSet/>
      <dgm:spPr/>
      <dgm:t>
        <a:bodyPr/>
        <a:lstStyle/>
        <a:p>
          <a:endParaRPr lang="ru-RU"/>
        </a:p>
      </dgm:t>
    </dgm:pt>
    <dgm:pt modelId="{06C607F0-B20A-4EE4-B64B-25FA9B3B65E2}" type="sibTrans" cxnId="{4EA7F5D8-040C-405A-887C-60344F4DE6EF}">
      <dgm:prSet/>
      <dgm:spPr/>
      <dgm:t>
        <a:bodyPr/>
        <a:lstStyle/>
        <a:p>
          <a:endParaRPr lang="ru-RU"/>
        </a:p>
      </dgm:t>
    </dgm:pt>
    <dgm:pt modelId="{E793799C-DA94-4C89-97BB-1B27A2CE9C82}" type="pres">
      <dgm:prSet presAssocID="{03D51759-B470-4488-9C53-4B7C439C7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32CA373-EB11-41C2-858C-B02F5C8ECC7B}" type="pres">
      <dgm:prSet presAssocID="{03D51759-B470-4488-9C53-4B7C439C7AD5}" presName="Name1" presStyleCnt="0"/>
      <dgm:spPr/>
    </dgm:pt>
    <dgm:pt modelId="{FBF1E924-655F-45CF-8D43-AFF443C54468}" type="pres">
      <dgm:prSet presAssocID="{03D51759-B470-4488-9C53-4B7C439C7AD5}" presName="cycle" presStyleCnt="0"/>
      <dgm:spPr/>
    </dgm:pt>
    <dgm:pt modelId="{6DC90274-C8C2-4AA6-B289-1503FE5E6079}" type="pres">
      <dgm:prSet presAssocID="{03D51759-B470-4488-9C53-4B7C439C7AD5}" presName="srcNode" presStyleLbl="node1" presStyleIdx="0" presStyleCnt="4"/>
      <dgm:spPr/>
    </dgm:pt>
    <dgm:pt modelId="{6296ADB7-7662-4C44-A280-F8265A665258}" type="pres">
      <dgm:prSet presAssocID="{03D51759-B470-4488-9C53-4B7C439C7AD5}" presName="conn" presStyleLbl="parChTrans1D2" presStyleIdx="0" presStyleCnt="1" custScaleX="122112"/>
      <dgm:spPr/>
      <dgm:t>
        <a:bodyPr/>
        <a:lstStyle/>
        <a:p>
          <a:endParaRPr lang="ru-RU"/>
        </a:p>
      </dgm:t>
    </dgm:pt>
    <dgm:pt modelId="{B7A88543-200F-4098-B63E-06BB8FC59ED1}" type="pres">
      <dgm:prSet presAssocID="{03D51759-B470-4488-9C53-4B7C439C7AD5}" presName="extraNode" presStyleLbl="node1" presStyleIdx="0" presStyleCnt="4"/>
      <dgm:spPr/>
    </dgm:pt>
    <dgm:pt modelId="{7F8AE739-D7B5-4D78-9354-A36B5FF22C66}" type="pres">
      <dgm:prSet presAssocID="{03D51759-B470-4488-9C53-4B7C439C7AD5}" presName="dstNode" presStyleLbl="node1" presStyleIdx="0" presStyleCnt="4"/>
      <dgm:spPr/>
    </dgm:pt>
    <dgm:pt modelId="{9F2C75FF-696A-4851-B18D-D64FD72BDA4D}" type="pres">
      <dgm:prSet presAssocID="{86D3126B-86A9-49C3-A0B8-25DC3530F413}" presName="text_1" presStyleLbl="node1" presStyleIdx="0" presStyleCnt="4" custScaleX="80930" custLinFactY="32739" custLinFactNeighborX="795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C13D1-81A0-484B-A618-C0A62107F54E}" type="pres">
      <dgm:prSet presAssocID="{86D3126B-86A9-49C3-A0B8-25DC3530F413}" presName="accent_1" presStyleCnt="0"/>
      <dgm:spPr/>
    </dgm:pt>
    <dgm:pt modelId="{9A69DCB8-C216-4C0D-964A-66A90D61AFDE}" type="pres">
      <dgm:prSet presAssocID="{86D3126B-86A9-49C3-A0B8-25DC3530F413}" presName="accentRepeatNode" presStyleLbl="solidFgAcc1" presStyleIdx="0" presStyleCnt="4" custScaleX="164104" custScaleY="114212" custLinFactY="14395" custLinFactNeighborX="45360" custLinFactNeighborY="1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/>
      </dgm:spPr>
    </dgm:pt>
    <dgm:pt modelId="{B7CC472C-FEE4-47AC-BC15-C6F3741BA7BE}" type="pres">
      <dgm:prSet presAssocID="{85818C8F-2475-4A16-848D-F9E0B026653C}" presName="text_2" presStyleLbl="node1" presStyleIdx="1" presStyleCnt="4" custScaleX="92143" custLinFactY="-69548" custLinFactNeighborX="-2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1589C-595B-4FA8-B098-A2515E706B73}" type="pres">
      <dgm:prSet presAssocID="{85818C8F-2475-4A16-848D-F9E0B026653C}" presName="accent_2" presStyleCnt="0"/>
      <dgm:spPr/>
    </dgm:pt>
    <dgm:pt modelId="{C155FE5D-CA72-44FA-85A5-25826E6A9B74}" type="pres">
      <dgm:prSet presAssocID="{85818C8F-2475-4A16-848D-F9E0B026653C}" presName="accentRepeatNode" presStyleLbl="solidFgAcc1" presStyleIdx="1" presStyleCnt="4" custScaleX="149705" custScaleY="111134" custLinFactY="-18528" custLinFactNeighborX="-60074" custLinFactNeighborY="-1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  <a:ln/>
      </dgm:spPr>
    </dgm:pt>
    <dgm:pt modelId="{ABBF7758-4C57-49EB-8D26-B313DE9100AC}" type="pres">
      <dgm:prSet presAssocID="{AC8FF066-0311-4E81-9BA3-6DE106CD13F9}" presName="text_3" presStyleLbl="node1" presStyleIdx="2" presStyleCnt="4" custScaleX="85721" custLinFactNeighborX="5627" custLinFactNeighborY="-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592CD-F669-43C3-8178-E9B1E6BBD7B8}" type="pres">
      <dgm:prSet presAssocID="{AC8FF066-0311-4E81-9BA3-6DE106CD13F9}" presName="accent_3" presStyleCnt="0"/>
      <dgm:spPr/>
    </dgm:pt>
    <dgm:pt modelId="{3815F7E6-FAE6-4D61-A210-0101C0DD321E}" type="pres">
      <dgm:prSet presAssocID="{AC8FF066-0311-4E81-9BA3-6DE106CD13F9}" presName="accentRepeatNode" presStyleLbl="solidFgAcc1" presStyleIdx="2" presStyleCnt="4" custScaleX="153739" custScaleY="118398" custLinFactNeighborX="-1663" custLinFactNeighborY="-128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  <a:ln/>
      </dgm:spPr>
    </dgm:pt>
    <dgm:pt modelId="{C0574574-14F3-4C0A-B346-0AF6196E496D}" type="pres">
      <dgm:prSet presAssocID="{77137557-6056-4BE3-99FB-B1DE8D0840AF}" presName="text_4" presStyleLbl="node1" presStyleIdx="3" presStyleCnt="4" custScaleX="86384" custLinFactNeighborX="3984" custLinFactNeighborY="-2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74F81-84D3-4A43-A19D-248E49C581C8}" type="pres">
      <dgm:prSet presAssocID="{77137557-6056-4BE3-99FB-B1DE8D0840AF}" presName="accent_4" presStyleCnt="0"/>
      <dgm:spPr/>
    </dgm:pt>
    <dgm:pt modelId="{77AA9D17-D851-45A4-B7F3-D3CD52C9771D}" type="pres">
      <dgm:prSet presAssocID="{77137557-6056-4BE3-99FB-B1DE8D0840AF}" presName="accentRepeatNode" presStyleLbl="solidFgAcc1" presStyleIdx="3" presStyleCnt="4" custScaleX="151422" custScaleY="114226" custLinFactNeighborX="-37519" custLinFactNeighborY="377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  <a:ln/>
      </dgm:spPr>
    </dgm:pt>
  </dgm:ptLst>
  <dgm:cxnLst>
    <dgm:cxn modelId="{178B6833-FB4D-4E5A-AFB5-61033A711957}" type="presOf" srcId="{85818C8F-2475-4A16-848D-F9E0B026653C}" destId="{B7CC472C-FEE4-47AC-BC15-C6F3741BA7BE}" srcOrd="0" destOrd="0" presId="urn:microsoft.com/office/officeart/2008/layout/VerticalCurvedList"/>
    <dgm:cxn modelId="{7415509E-EBD4-4723-A6C8-E0BC3D602510}" srcId="{03D51759-B470-4488-9C53-4B7C439C7AD5}" destId="{77137557-6056-4BE3-99FB-B1DE8D0840AF}" srcOrd="3" destOrd="0" parTransId="{055E31B5-0C1D-4203-92C4-4FD9AD2ABC65}" sibTransId="{61A41D33-F72D-4489-AB08-E58F5E28F64F}"/>
    <dgm:cxn modelId="{73DA0B83-C776-40D2-8BC5-F1F18CC13227}" type="presOf" srcId="{873AB12C-A765-4325-BBA9-32A9755E90E3}" destId="{6296ADB7-7662-4C44-A280-F8265A665258}" srcOrd="0" destOrd="0" presId="urn:microsoft.com/office/officeart/2008/layout/VerticalCurvedList"/>
    <dgm:cxn modelId="{FC30A296-CA6B-43D5-8FCB-638FFD43C67E}" srcId="{03D51759-B470-4488-9C53-4B7C439C7AD5}" destId="{86D3126B-86A9-49C3-A0B8-25DC3530F413}" srcOrd="0" destOrd="0" parTransId="{C6E30039-EED8-440C-B578-CCAA5CA15E6E}" sibTransId="{873AB12C-A765-4325-BBA9-32A9755E90E3}"/>
    <dgm:cxn modelId="{4EA7F5D8-040C-405A-887C-60344F4DE6EF}" srcId="{03D51759-B470-4488-9C53-4B7C439C7AD5}" destId="{AC8FF066-0311-4E81-9BA3-6DE106CD13F9}" srcOrd="2" destOrd="0" parTransId="{4CFA4A31-C62C-4068-B3E5-81DAB6A97F86}" sibTransId="{06C607F0-B20A-4EE4-B64B-25FA9B3B65E2}"/>
    <dgm:cxn modelId="{523151B1-A214-4B75-B331-4D12E2693A49}" srcId="{03D51759-B470-4488-9C53-4B7C439C7AD5}" destId="{85818C8F-2475-4A16-848D-F9E0B026653C}" srcOrd="1" destOrd="0" parTransId="{32FFC641-5C0F-4F8B-BCE6-5F2D60EA19F1}" sibTransId="{AFF88371-8556-426B-BC04-76BFBC33EEAF}"/>
    <dgm:cxn modelId="{265C4EA9-C570-4AF0-A598-3B87A4247E03}" type="presOf" srcId="{77137557-6056-4BE3-99FB-B1DE8D0840AF}" destId="{C0574574-14F3-4C0A-B346-0AF6196E496D}" srcOrd="0" destOrd="0" presId="urn:microsoft.com/office/officeart/2008/layout/VerticalCurvedList"/>
    <dgm:cxn modelId="{40D8A915-3B31-4837-9075-925078EF147B}" type="presOf" srcId="{03D51759-B470-4488-9C53-4B7C439C7AD5}" destId="{E793799C-DA94-4C89-97BB-1B27A2CE9C82}" srcOrd="0" destOrd="0" presId="urn:microsoft.com/office/officeart/2008/layout/VerticalCurvedList"/>
    <dgm:cxn modelId="{8555FBBE-CC2A-4AB7-B2D9-C2192340EE28}" type="presOf" srcId="{AC8FF066-0311-4E81-9BA3-6DE106CD13F9}" destId="{ABBF7758-4C57-49EB-8D26-B313DE9100AC}" srcOrd="0" destOrd="0" presId="urn:microsoft.com/office/officeart/2008/layout/VerticalCurvedList"/>
    <dgm:cxn modelId="{64024416-FA51-4E11-9653-74D546A74BAB}" type="presOf" srcId="{86D3126B-86A9-49C3-A0B8-25DC3530F413}" destId="{9F2C75FF-696A-4851-B18D-D64FD72BDA4D}" srcOrd="0" destOrd="0" presId="urn:microsoft.com/office/officeart/2008/layout/VerticalCurvedList"/>
    <dgm:cxn modelId="{B1BF7EC0-74DD-4D6E-ABEC-44F1CA34402E}" type="presParOf" srcId="{E793799C-DA94-4C89-97BB-1B27A2CE9C82}" destId="{932CA373-EB11-41C2-858C-B02F5C8ECC7B}" srcOrd="0" destOrd="0" presId="urn:microsoft.com/office/officeart/2008/layout/VerticalCurvedList"/>
    <dgm:cxn modelId="{98D58665-7CF8-4ACF-B291-324F0F13F1A2}" type="presParOf" srcId="{932CA373-EB11-41C2-858C-B02F5C8ECC7B}" destId="{FBF1E924-655F-45CF-8D43-AFF443C54468}" srcOrd="0" destOrd="0" presId="urn:microsoft.com/office/officeart/2008/layout/VerticalCurvedList"/>
    <dgm:cxn modelId="{43808BF1-9E17-4DB8-8C85-450F1BC842D3}" type="presParOf" srcId="{FBF1E924-655F-45CF-8D43-AFF443C54468}" destId="{6DC90274-C8C2-4AA6-B289-1503FE5E6079}" srcOrd="0" destOrd="0" presId="urn:microsoft.com/office/officeart/2008/layout/VerticalCurvedList"/>
    <dgm:cxn modelId="{AD614D95-5EE2-4E8F-AC2A-64DB0C617AD0}" type="presParOf" srcId="{FBF1E924-655F-45CF-8D43-AFF443C54468}" destId="{6296ADB7-7662-4C44-A280-F8265A665258}" srcOrd="1" destOrd="0" presId="urn:microsoft.com/office/officeart/2008/layout/VerticalCurvedList"/>
    <dgm:cxn modelId="{B7C98DC3-12B2-43CD-828D-73D2CF72EFA9}" type="presParOf" srcId="{FBF1E924-655F-45CF-8D43-AFF443C54468}" destId="{B7A88543-200F-4098-B63E-06BB8FC59ED1}" srcOrd="2" destOrd="0" presId="urn:microsoft.com/office/officeart/2008/layout/VerticalCurvedList"/>
    <dgm:cxn modelId="{5122E173-CDB5-4358-B4E3-390C8C8835F0}" type="presParOf" srcId="{FBF1E924-655F-45CF-8D43-AFF443C54468}" destId="{7F8AE739-D7B5-4D78-9354-A36B5FF22C66}" srcOrd="3" destOrd="0" presId="urn:microsoft.com/office/officeart/2008/layout/VerticalCurvedList"/>
    <dgm:cxn modelId="{005FF9D2-08E9-4A75-838A-05B745AC2F57}" type="presParOf" srcId="{932CA373-EB11-41C2-858C-B02F5C8ECC7B}" destId="{9F2C75FF-696A-4851-B18D-D64FD72BDA4D}" srcOrd="1" destOrd="0" presId="urn:microsoft.com/office/officeart/2008/layout/VerticalCurvedList"/>
    <dgm:cxn modelId="{9A7E74FB-270E-4FD4-8EB7-661D62C15AFD}" type="presParOf" srcId="{932CA373-EB11-41C2-858C-B02F5C8ECC7B}" destId="{EFAC13D1-81A0-484B-A618-C0A62107F54E}" srcOrd="2" destOrd="0" presId="urn:microsoft.com/office/officeart/2008/layout/VerticalCurvedList"/>
    <dgm:cxn modelId="{87595667-B6D5-4BE2-906E-7B76392D757C}" type="presParOf" srcId="{EFAC13D1-81A0-484B-A618-C0A62107F54E}" destId="{9A69DCB8-C216-4C0D-964A-66A90D61AFDE}" srcOrd="0" destOrd="0" presId="urn:microsoft.com/office/officeart/2008/layout/VerticalCurvedList"/>
    <dgm:cxn modelId="{283410C0-6076-40EC-A648-E13B36480E9B}" type="presParOf" srcId="{932CA373-EB11-41C2-858C-B02F5C8ECC7B}" destId="{B7CC472C-FEE4-47AC-BC15-C6F3741BA7BE}" srcOrd="3" destOrd="0" presId="urn:microsoft.com/office/officeart/2008/layout/VerticalCurvedList"/>
    <dgm:cxn modelId="{186E2539-635D-4865-AA44-E617A3CD1B00}" type="presParOf" srcId="{932CA373-EB11-41C2-858C-B02F5C8ECC7B}" destId="{1721589C-595B-4FA8-B098-A2515E706B73}" srcOrd="4" destOrd="0" presId="urn:microsoft.com/office/officeart/2008/layout/VerticalCurvedList"/>
    <dgm:cxn modelId="{E4FB14B1-F9B1-4911-91B2-A3348F8510A1}" type="presParOf" srcId="{1721589C-595B-4FA8-B098-A2515E706B73}" destId="{C155FE5D-CA72-44FA-85A5-25826E6A9B74}" srcOrd="0" destOrd="0" presId="urn:microsoft.com/office/officeart/2008/layout/VerticalCurvedList"/>
    <dgm:cxn modelId="{AC0B22E0-E160-499A-9E98-E6F25F1F49B3}" type="presParOf" srcId="{932CA373-EB11-41C2-858C-B02F5C8ECC7B}" destId="{ABBF7758-4C57-49EB-8D26-B313DE9100AC}" srcOrd="5" destOrd="0" presId="urn:microsoft.com/office/officeart/2008/layout/VerticalCurvedList"/>
    <dgm:cxn modelId="{297C115D-4315-4236-A37C-C52C3D89B15C}" type="presParOf" srcId="{932CA373-EB11-41C2-858C-B02F5C8ECC7B}" destId="{D2A592CD-F669-43C3-8178-E9B1E6BBD7B8}" srcOrd="6" destOrd="0" presId="urn:microsoft.com/office/officeart/2008/layout/VerticalCurvedList"/>
    <dgm:cxn modelId="{C196CB35-6E27-4F3C-85F2-1DC0E5BAC0ED}" type="presParOf" srcId="{D2A592CD-F669-43C3-8178-E9B1E6BBD7B8}" destId="{3815F7E6-FAE6-4D61-A210-0101C0DD321E}" srcOrd="0" destOrd="0" presId="urn:microsoft.com/office/officeart/2008/layout/VerticalCurvedList"/>
    <dgm:cxn modelId="{A20CCB07-B2A7-491D-8AC1-8B89F0319234}" type="presParOf" srcId="{932CA373-EB11-41C2-858C-B02F5C8ECC7B}" destId="{C0574574-14F3-4C0A-B346-0AF6196E496D}" srcOrd="7" destOrd="0" presId="urn:microsoft.com/office/officeart/2008/layout/VerticalCurvedList"/>
    <dgm:cxn modelId="{9B8FE214-881E-4934-B30B-212BECC94D77}" type="presParOf" srcId="{932CA373-EB11-41C2-858C-B02F5C8ECC7B}" destId="{FC974F81-84D3-4A43-A19D-248E49C581C8}" srcOrd="8" destOrd="0" presId="urn:microsoft.com/office/officeart/2008/layout/VerticalCurvedList"/>
    <dgm:cxn modelId="{5CE8676E-BB48-4A60-BC3B-F42E3E61A736}" type="presParOf" srcId="{FC974F81-84D3-4A43-A19D-248E49C581C8}" destId="{77AA9D17-D851-45A4-B7F3-D3CD52C977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2AB62-1851-491E-8B73-C40AD16F56C0}">
      <dsp:nvSpPr>
        <dsp:cNvPr id="0" name=""/>
        <dsp:cNvSpPr/>
      </dsp:nvSpPr>
      <dsp:spPr>
        <a:xfrm>
          <a:off x="518530" y="4"/>
          <a:ext cx="8007696" cy="17933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200" b="1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1. Bosh </a:t>
          </a:r>
          <a:r>
            <a:rPr kumimoji="0" lang="en-US" sz="2200" b="1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1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son - 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n-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elektronning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umumiy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energiya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zapasini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yoki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uning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energetik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darajasini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ifodalaydi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Bosh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son 1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dan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+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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gacha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bo‘lgan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barcha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butun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sonlar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200" b="0" i="0" kern="1200" baseline="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iymatiga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ega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    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bo‘lishi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mumkin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</a:t>
          </a:r>
          <a:endParaRPr lang="ru-RU" sz="2200" b="0" i="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055" y="52529"/>
        <a:ext cx="7902646" cy="1688274"/>
      </dsp:txXfrm>
    </dsp:sp>
    <dsp:sp modelId="{4D3691F8-2D75-4964-9590-90015466E673}">
      <dsp:nvSpPr>
        <dsp:cNvPr id="0" name=""/>
        <dsp:cNvSpPr/>
      </dsp:nvSpPr>
      <dsp:spPr>
        <a:xfrm rot="5397654">
          <a:off x="4215994" y="1768122"/>
          <a:ext cx="556773" cy="806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4252225" y="1893233"/>
        <a:ext cx="484198" cy="389741"/>
      </dsp:txXfrm>
    </dsp:sp>
    <dsp:sp modelId="{E06761FB-B3C9-43C2-98E7-E5D95FE4C00E}">
      <dsp:nvSpPr>
        <dsp:cNvPr id="0" name=""/>
        <dsp:cNvSpPr/>
      </dsp:nvSpPr>
      <dsp:spPr>
        <a:xfrm>
          <a:off x="312056" y="2535693"/>
          <a:ext cx="8424106" cy="1793324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Agar 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elektron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yadro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maydonida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bo‘lsa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, bosh 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soni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birdan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yettigacha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bo‘lgan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600" b="0" i="0" kern="1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iymatni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600" b="0" i="0" kern="1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abul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600" b="0" i="0" kern="1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iladi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Energetik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daraja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sonlar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bilan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yoki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bosh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kvant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soniga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to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g</a:t>
          </a:r>
          <a:r>
            <a:rPr kumimoji="0" lang="en-US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ri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keladigan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harflar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bilan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 </a:t>
          </a:r>
          <a:r>
            <a:rPr kumimoji="0" lang="de-DE" sz="26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belgilanadi</a:t>
          </a:r>
          <a:r>
            <a:rPr kumimoji="0" lang="de-DE" sz="26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rPr>
            <a:t>.</a:t>
          </a:r>
          <a:endParaRPr lang="ru-RU" sz="26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581" y="2588218"/>
        <a:ext cx="8319056" cy="1688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2AB62-1851-491E-8B73-C40AD16F56C0}">
      <dsp:nvSpPr>
        <dsp:cNvPr id="0" name=""/>
        <dsp:cNvSpPr/>
      </dsp:nvSpPr>
      <dsp:spPr>
        <a:xfrm>
          <a:off x="194043" y="1824"/>
          <a:ext cx="8101030" cy="1530664"/>
        </a:xfrm>
        <a:prstGeom prst="roundRect">
          <a:avLst>
            <a:gd name="adj" fmla="val 10000"/>
          </a:avLst>
        </a:prstGeom>
        <a:solidFill>
          <a:srgbClr val="FFCCF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2. Orbital (</a:t>
          </a:r>
          <a:r>
            <a:rPr kumimoji="0" lang="en-US" sz="2800" b="1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yonaki</a:t>
          </a:r>
          <a:r>
            <a:rPr kumimoji="0" lang="en-US" sz="2800" b="1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) </a:t>
          </a:r>
          <a:r>
            <a:rPr kumimoji="0" lang="en-US" sz="2800" b="1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800" b="1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son - </a:t>
          </a:r>
          <a:r>
            <a:rPr kumimoji="0" lang="en-US" sz="2800" b="1" i="1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-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elektronning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pog‘onachadagi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energetik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h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olatini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, 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elektron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bulut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shaklini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xarakterlaydi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U 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elektronning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anday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orbita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bo‘ylab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h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arakat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 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qilayotganligini</a:t>
          </a:r>
          <a:r>
            <a:rPr kumimoji="0" lang="en-US" sz="28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8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ko‘rsatadi</a:t>
          </a:r>
          <a:endParaRPr lang="ru-RU" sz="2800" b="0" i="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875" y="46656"/>
        <a:ext cx="8011366" cy="1441000"/>
      </dsp:txXfrm>
    </dsp:sp>
    <dsp:sp modelId="{4D3691F8-2D75-4964-9590-90015466E673}">
      <dsp:nvSpPr>
        <dsp:cNvPr id="0" name=""/>
        <dsp:cNvSpPr/>
      </dsp:nvSpPr>
      <dsp:spPr>
        <a:xfrm rot="5543487">
          <a:off x="3855257" y="1549366"/>
          <a:ext cx="340829" cy="42725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3899628" y="1592624"/>
        <a:ext cx="256355" cy="238580"/>
      </dsp:txXfrm>
    </dsp:sp>
    <dsp:sp modelId="{E06761FB-B3C9-43C2-98E7-E5D95FE4C00E}">
      <dsp:nvSpPr>
        <dsp:cNvPr id="0" name=""/>
        <dsp:cNvSpPr/>
      </dsp:nvSpPr>
      <dsp:spPr>
        <a:xfrm>
          <a:off x="223324" y="1953109"/>
          <a:ext cx="7861614" cy="1958567"/>
        </a:xfrm>
        <a:prstGeom prst="roundRect">
          <a:avLst>
            <a:gd name="adj" fmla="val 10000"/>
          </a:avLst>
        </a:prstGeom>
        <a:solidFill>
          <a:srgbClr val="CCFFF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avatlarda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qavatchalarning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soni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bosh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sonining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nomeriga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teng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Orbital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soni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noldan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n-1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gacha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bo‘lgan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barcha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butun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sonlar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qiymatiga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ega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bo‘ladi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. </a:t>
          </a:r>
          <a:r>
            <a:rPr kumimoji="0" lang="en-US" sz="2200" b="1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Masalan</a:t>
          </a:r>
          <a:r>
            <a:rPr kumimoji="0" lang="en-US" sz="2200" b="1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, bosh </a:t>
          </a:r>
          <a:r>
            <a:rPr kumimoji="0" lang="en-US" sz="2200" b="1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2200" b="1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1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soni</a:t>
          </a:r>
          <a:r>
            <a:rPr kumimoji="0" lang="en-US" sz="2200" b="1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n=4 </a:t>
          </a:r>
          <a:r>
            <a:rPr kumimoji="0" lang="en-US" sz="2200" b="1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en-US" sz="2200" b="1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lsa</a:t>
          </a:r>
          <a:r>
            <a:rPr kumimoji="0" lang="en-US" sz="2200" b="1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,   l=0.1.2.3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q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iymatga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ega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bo‘ladi</a:t>
          </a:r>
          <a:endParaRPr kumimoji="0" lang="en-US" sz="2200" b="0" i="0" u="none" strike="noStrike" kern="1200" cap="none" normalizeH="0" baseline="0" dirty="0">
            <a:ln/>
            <a:effectLst/>
            <a:latin typeface="Arial" panose="020B0604020202020204" pitchFamily="34" charset="0"/>
            <a:ea typeface="Times New Roman" pitchFamily="18" charset="0"/>
            <a:cs typeface="Arial" panose="020B0604020202020204" pitchFamily="34" charset="0"/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       </a:t>
          </a:r>
          <a:r>
            <a:rPr kumimoji="0" lang="en-US" sz="2200" b="1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l=</a:t>
          </a:r>
          <a:r>
            <a:rPr kumimoji="0" lang="en-US" sz="2200" b="1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s,p,d,f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   </a:t>
          </a:r>
          <a:r>
            <a:rPr lang="en-US" sz="2200" kern="1200" dirty="0" err="1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h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arflari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bilan</a:t>
          </a:r>
          <a:r>
            <a:rPr kumimoji="0" lang="en-US" sz="22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</a:t>
          </a:r>
          <a:r>
            <a:rPr kumimoji="0" lang="en-US" sz="2200" b="0" i="0" u="none" strike="noStrike" kern="1200" cap="none" normalizeH="0" baseline="0" dirty="0" err="1">
              <a:ln/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belgilanadi</a:t>
          </a:r>
          <a:endParaRPr lang="ru-RU" sz="2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0688" y="2010473"/>
        <a:ext cx="7746886" cy="1843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4FC5E-9796-4C28-AF33-37944AE4A96B}">
      <dsp:nvSpPr>
        <dsp:cNvPr id="0" name=""/>
        <dsp:cNvSpPr/>
      </dsp:nvSpPr>
      <dsp:spPr>
        <a:xfrm>
          <a:off x="0" y="0"/>
          <a:ext cx="10570810" cy="1701271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200" b="1" i="0" u="none" strike="noStrike" kern="1200" cap="none" normalizeH="0" baseline="0" dirty="0">
              <a:ln>
                <a:noFill/>
              </a:ln>
              <a:solidFill>
                <a:srgbClr val="0036A2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4. Spin </a:t>
          </a:r>
          <a:r>
            <a:rPr kumimoji="0" lang="en-US" sz="3200" b="1" i="0" u="none" strike="noStrike" kern="1200" cap="none" normalizeH="0" baseline="0" dirty="0" err="1">
              <a:ln>
                <a:noFill/>
              </a:ln>
              <a:solidFill>
                <a:srgbClr val="0036A2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kvant</a:t>
          </a:r>
          <a:r>
            <a:rPr kumimoji="0" lang="en-US" sz="3200" b="1" i="0" u="none" strike="noStrike" kern="1200" cap="none" normalizeH="0" baseline="0" dirty="0">
              <a:ln>
                <a:noFill/>
              </a:ln>
              <a:solidFill>
                <a:srgbClr val="0036A2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 son – s </a:t>
          </a:r>
          <a:r>
            <a:rPr kumimoji="0" lang="en-US" sz="3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-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elektronlar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ma’lum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kvant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orbita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bo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ylab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atom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yadrosi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atrofida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aylanishidan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tashqari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o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z o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qi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atrofida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aylanadi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sp:txBody>
      <dsp:txXfrm>
        <a:off x="49829" y="49829"/>
        <a:ext cx="10471152" cy="1601613"/>
      </dsp:txXfrm>
    </dsp:sp>
    <dsp:sp modelId="{0F01EB46-AEA7-48DE-A920-5EAABB6F8B98}">
      <dsp:nvSpPr>
        <dsp:cNvPr id="0" name=""/>
        <dsp:cNvSpPr/>
      </dsp:nvSpPr>
      <dsp:spPr>
        <a:xfrm rot="5400000">
          <a:off x="5089738" y="1575848"/>
          <a:ext cx="474990" cy="627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139091" y="1651925"/>
        <a:ext cx="376285" cy="332493"/>
      </dsp:txXfrm>
    </dsp:sp>
    <dsp:sp modelId="{9DA88FE3-C9AD-4529-AD2B-4A050D9E52FA}">
      <dsp:nvSpPr>
        <dsp:cNvPr id="0" name=""/>
        <dsp:cNvSpPr/>
      </dsp:nvSpPr>
      <dsp:spPr>
        <a:xfrm>
          <a:off x="0" y="2217867"/>
          <a:ext cx="10570810" cy="152982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Demak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elektronlar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spinlari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farqlanadi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. Spin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kvant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-s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harfi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belgilanadi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quyidagi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qiymatlarga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:   </a:t>
          </a:r>
          <a:r>
            <a:rPr lang="en-US" sz="3200" b="1" kern="1200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 =±1/2.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07" y="2262674"/>
        <a:ext cx="10481196" cy="14402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3836E-BC87-4AB2-9DA6-A2DC066B5040}">
      <dsp:nvSpPr>
        <dsp:cNvPr id="0" name=""/>
        <dsp:cNvSpPr/>
      </dsp:nvSpPr>
      <dsp:spPr>
        <a:xfrm>
          <a:off x="7948697" y="2077"/>
          <a:ext cx="2916685" cy="1260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P</a:t>
          </a: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uli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q</a:t>
          </a: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si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48697" y="159657"/>
        <a:ext cx="2443944" cy="945483"/>
      </dsp:txXfrm>
    </dsp:sp>
    <dsp:sp modelId="{5B2678E2-70C7-4EE5-B6FB-6ED69EAB871B}">
      <dsp:nvSpPr>
        <dsp:cNvPr id="0" name=""/>
        <dsp:cNvSpPr/>
      </dsp:nvSpPr>
      <dsp:spPr>
        <a:xfrm>
          <a:off x="179920" y="70310"/>
          <a:ext cx="7945498" cy="112417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     </a:t>
          </a:r>
          <a:r>
            <a:rPr kumimoji="0" lang="uz-Cyrl-UZ" sz="2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Bittа аtоmdа to</a:t>
          </a:r>
          <a:r>
            <a:rPr kumimoji="0" lang="en-US" sz="2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rttаlа kvаnt sоnlаrining qiymаti аynаn bir хil bo</a:t>
          </a:r>
          <a:r>
            <a:rPr kumimoji="0" lang="en-US" sz="2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lgаn ikkitа elektrоn bo</a:t>
          </a:r>
          <a:r>
            <a:rPr kumimoji="0" lang="en-US" sz="2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lishi mumkin emаs. </a:t>
          </a:r>
          <a:endParaRPr lang="ru-RU" sz="2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798" y="125188"/>
        <a:ext cx="7835742" cy="1014422"/>
      </dsp:txXfrm>
    </dsp:sp>
    <dsp:sp modelId="{F51FF02B-A09E-4581-AA7D-E8542C07D2D2}">
      <dsp:nvSpPr>
        <dsp:cNvPr id="0" name=""/>
        <dsp:cNvSpPr/>
      </dsp:nvSpPr>
      <dsp:spPr>
        <a:xfrm>
          <a:off x="8307751" y="1935494"/>
          <a:ext cx="2560829" cy="1260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Gund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q</a:t>
          </a: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si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07751" y="2093074"/>
        <a:ext cx="2088088" cy="945483"/>
      </dsp:txXfrm>
    </dsp:sp>
    <dsp:sp modelId="{310A0B25-F24A-4544-8E67-DBC131EE9338}">
      <dsp:nvSpPr>
        <dsp:cNvPr id="0" name=""/>
        <dsp:cNvSpPr/>
      </dsp:nvSpPr>
      <dsp:spPr>
        <a:xfrm>
          <a:off x="3149" y="1388785"/>
          <a:ext cx="8301453" cy="228477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z-Latn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K</a:t>
          </a:r>
          <a:r>
            <a:rPr kumimoji="0" lang="uz-Cyrl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vаnt pоg</a:t>
          </a:r>
          <a:r>
            <a:rPr kumimoji="0" lang="en-US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оnаchаl</a:t>
          </a:r>
          <a:r>
            <a:rPr kumimoji="0" lang="uz-Latn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a</a:t>
          </a:r>
          <a:r>
            <a:rPr kumimoji="0" lang="uz-Cyrl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r</a:t>
          </a:r>
          <a:r>
            <a:rPr kumimoji="0" lang="en-US" sz="2500" b="1" i="0" u="none" strike="noStrike" kern="1200" cap="none" normalizeH="0" baseline="0" dirty="0" err="1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i</a:t>
          </a:r>
          <a:r>
            <a:rPr kumimoji="0" lang="uz-Cyrl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dаgi bаrchа bo</a:t>
          </a:r>
          <a:r>
            <a:rPr kumimoji="0" lang="en-US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sh yacheykаlаr elektrоnlаr bilаn аvvаlо bittаdаn mаksimаl dаrаjаdа to</a:t>
          </a:r>
          <a:r>
            <a:rPr kumimoji="0" lang="en-US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lib оlаdi, so</a:t>
          </a:r>
          <a:r>
            <a:rPr kumimoji="0" lang="en-US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ngrа оrtib qоlgаn elektrоnlаr tаrtib bilаn yacheykаlаrdаgi tоq elektrоnlаrgа juftlаshа bоshlаydi. Yacheykаlаr to</a:t>
          </a:r>
          <a:r>
            <a:rPr kumimoji="0" lang="en-US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liq elektrоnlаr bilаn to</a:t>
          </a:r>
          <a:r>
            <a:rPr kumimoji="0" lang="en-US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lgаndа umumiy qiymаt nоlgа teng bo</a:t>
          </a:r>
          <a:r>
            <a:rPr kumimoji="0" lang="en-US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‘</a:t>
          </a:r>
          <a:r>
            <a:rPr kumimoji="0" lang="uz-Cyrl-UZ" sz="25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lаdi. </a:t>
          </a:r>
          <a:endParaRPr lang="ru-RU" sz="2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683" y="1500319"/>
        <a:ext cx="8078385" cy="2061709"/>
      </dsp:txXfrm>
    </dsp:sp>
    <dsp:sp modelId="{63244E75-E29A-40E4-82C9-D222A6F14DB0}">
      <dsp:nvSpPr>
        <dsp:cNvPr id="0" name=""/>
        <dsp:cNvSpPr/>
      </dsp:nvSpPr>
      <dsp:spPr>
        <a:xfrm>
          <a:off x="8202265" y="3796563"/>
          <a:ext cx="2666315" cy="1260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2200" b="1" kern="1200" dirty="0">
              <a:latin typeface="Arial" panose="020B0604020202020204" pitchFamily="34" charset="0"/>
              <a:cs typeface="Arial" panose="020B0604020202020204" pitchFamily="34" charset="0"/>
            </a:rPr>
            <a:t>K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lechk</a:t>
          </a:r>
          <a: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vskiy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q</a:t>
          </a:r>
          <a: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si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02265" y="3954143"/>
        <a:ext cx="2193574" cy="945483"/>
      </dsp:txXfrm>
    </dsp:sp>
    <dsp:sp modelId="{59441D7C-D064-44F7-8925-7B2855855F8E}">
      <dsp:nvSpPr>
        <dsp:cNvPr id="0" name=""/>
        <dsp:cNvSpPr/>
      </dsp:nvSpPr>
      <dsp:spPr>
        <a:xfrm>
          <a:off x="0" y="3867077"/>
          <a:ext cx="8195931" cy="1098285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1s→2s→2p→3s→3p→4s→3d→4p→5s→4d→5p→6s→4f→5d→6p→7s→5f→6d→</a:t>
          </a:r>
          <a:endParaRPr lang="ru-RU" sz="2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14" y="3920691"/>
        <a:ext cx="8088703" cy="9910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6ADB7-7662-4C44-A280-F8265A665258}">
      <dsp:nvSpPr>
        <dsp:cNvPr id="0" name=""/>
        <dsp:cNvSpPr/>
      </dsp:nvSpPr>
      <dsp:spPr>
        <a:xfrm>
          <a:off x="-5505824" y="-779830"/>
          <a:ext cx="7402633" cy="6062166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C75FF-696A-4851-B18D-D64FD72BDA4D}">
      <dsp:nvSpPr>
        <dsp:cNvPr id="0" name=""/>
        <dsp:cNvSpPr/>
      </dsp:nvSpPr>
      <dsp:spPr>
        <a:xfrm>
          <a:off x="1840718" y="1265589"/>
          <a:ext cx="5388827" cy="69266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49803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1s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2s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2p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3s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3p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3d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4s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endParaRPr lang="ru-RU" sz="3500" b="1" kern="1200" dirty="0">
            <a:solidFill>
              <a:srgbClr val="0036A2"/>
            </a:solidFill>
          </a:endParaRPr>
        </a:p>
      </dsp:txBody>
      <dsp:txXfrm>
        <a:off x="1840718" y="1265589"/>
        <a:ext cx="5388827" cy="692665"/>
      </dsp:txXfrm>
    </dsp:sp>
    <dsp:sp modelId="{9A69DCB8-C216-4C0D-964A-66A90D61AFDE}">
      <dsp:nvSpPr>
        <dsp:cNvPr id="0" name=""/>
        <dsp:cNvSpPr/>
      </dsp:nvSpPr>
      <dsp:spPr>
        <a:xfrm>
          <a:off x="445975" y="1188511"/>
          <a:ext cx="1420864" cy="9888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7CC472C-FEE4-47AC-BC15-C6F3741BA7BE}">
      <dsp:nvSpPr>
        <dsp:cNvPr id="0" name=""/>
        <dsp:cNvSpPr/>
      </dsp:nvSpPr>
      <dsp:spPr>
        <a:xfrm>
          <a:off x="1404955" y="210930"/>
          <a:ext cx="5769540" cy="69266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49803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3s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3p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3d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10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4s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4p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4d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10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5s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sz="35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5p</a:t>
          </a:r>
          <a:r>
            <a:rPr lang="en-US" sz="35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endParaRPr lang="ru-RU" sz="3500" b="1" kern="1200" dirty="0">
            <a:solidFill>
              <a:srgbClr val="0036A2"/>
            </a:solidFill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1404955" y="210930"/>
        <a:ext cx="5769540" cy="692665"/>
      </dsp:txXfrm>
    </dsp:sp>
    <dsp:sp modelId="{C155FE5D-CA72-44FA-85A5-25826E6A9B74}">
      <dsp:nvSpPr>
        <dsp:cNvPr id="0" name=""/>
        <dsp:cNvSpPr/>
      </dsp:nvSpPr>
      <dsp:spPr>
        <a:xfrm>
          <a:off x="0" y="224293"/>
          <a:ext cx="1296193" cy="9622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BBF7758-4C57-49EB-8D26-B313DE9100AC}">
      <dsp:nvSpPr>
        <dsp:cNvPr id="0" name=""/>
        <dsp:cNvSpPr/>
      </dsp:nvSpPr>
      <dsp:spPr>
        <a:xfrm>
          <a:off x="1862119" y="2390554"/>
          <a:ext cx="5367426" cy="69266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49803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…3s</a:t>
          </a:r>
          <a:r>
            <a:rPr lang="en-US" sz="3500" b="1" kern="1200" baseline="300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2</a:t>
          </a:r>
          <a:r>
            <a:rPr lang="en-US" sz="3500" b="1" kern="12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3p</a:t>
          </a:r>
          <a:r>
            <a:rPr lang="en-US" sz="3500" b="1" kern="1200" baseline="300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6</a:t>
          </a:r>
          <a:r>
            <a:rPr lang="en-US" sz="3500" b="1" kern="12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3d</a:t>
          </a:r>
          <a:r>
            <a:rPr lang="en-US" sz="3500" b="1" kern="1200" baseline="300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6</a:t>
          </a:r>
          <a:r>
            <a:rPr lang="en-US" sz="3500" b="1" kern="12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4s</a:t>
          </a:r>
          <a:r>
            <a:rPr lang="en-US" sz="3500" b="1" kern="1200" baseline="300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2</a:t>
          </a:r>
          <a:r>
            <a:rPr lang="en-US" sz="3500" b="1" kern="12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4p</a:t>
          </a:r>
          <a:r>
            <a:rPr lang="en-US" sz="3500" b="1" kern="1200" baseline="30000" dirty="0">
              <a:solidFill>
                <a:srgbClr val="0036A2"/>
              </a:solidFill>
              <a:latin typeface="Calibri"/>
              <a:ea typeface="Calibri"/>
              <a:cs typeface="Times New Roman"/>
            </a:rPr>
            <a:t>0</a:t>
          </a:r>
          <a:endParaRPr lang="ru-RU" sz="3500" b="1" kern="1200" dirty="0">
            <a:solidFill>
              <a:srgbClr val="0036A2"/>
            </a:solidFill>
            <a:latin typeface="Calibri"/>
            <a:ea typeface="Calibri"/>
            <a:cs typeface="Times New Roman"/>
          </a:endParaRPr>
        </a:p>
      </dsp:txBody>
      <dsp:txXfrm>
        <a:off x="1862119" y="2390554"/>
        <a:ext cx="5367426" cy="692665"/>
      </dsp:txXfrm>
    </dsp:sp>
    <dsp:sp modelId="{3815F7E6-FAE6-4D61-A210-0101C0DD321E}">
      <dsp:nvSpPr>
        <dsp:cNvPr id="0" name=""/>
        <dsp:cNvSpPr/>
      </dsp:nvSpPr>
      <dsp:spPr>
        <a:xfrm>
          <a:off x="480828" y="2247151"/>
          <a:ext cx="1331121" cy="10251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C0574574-14F3-4C0A-B346-0AF6196E496D}">
      <dsp:nvSpPr>
        <dsp:cNvPr id="0" name=""/>
        <dsp:cNvSpPr/>
      </dsp:nvSpPr>
      <dsp:spPr>
        <a:xfrm>
          <a:off x="1477556" y="3445206"/>
          <a:ext cx="5751989" cy="69266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4980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…5s</a:t>
          </a:r>
          <a:r>
            <a:rPr lang="en-US" sz="36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sz="36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4d</a:t>
          </a:r>
          <a:r>
            <a:rPr lang="en-US" sz="36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10</a:t>
          </a:r>
          <a:r>
            <a:rPr lang="en-US" sz="36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5p</a:t>
          </a:r>
          <a:r>
            <a:rPr lang="en-US" sz="36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en-US" sz="36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6s</a:t>
          </a:r>
          <a:r>
            <a:rPr lang="en-US" sz="36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en-US" sz="36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4f</a:t>
          </a:r>
          <a:r>
            <a:rPr lang="en-US" sz="36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14</a:t>
          </a:r>
          <a:r>
            <a:rPr lang="en-US" sz="36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5d</a:t>
          </a:r>
          <a:r>
            <a:rPr lang="en-US" sz="36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10</a:t>
          </a:r>
          <a:r>
            <a:rPr lang="en-US" sz="3600" b="1" kern="12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6p</a:t>
          </a:r>
          <a:r>
            <a:rPr lang="en-US" sz="3600" b="1" kern="1200" baseline="30000" dirty="0">
              <a:solidFill>
                <a:srgbClr val="0036A2"/>
              </a:solidFill>
              <a:latin typeface="Times New Roman" pitchFamily="18" charset="0"/>
              <a:ea typeface="Calibri"/>
              <a:cs typeface="Times New Roman" pitchFamily="18" charset="0"/>
            </a:rPr>
            <a:t>3</a:t>
          </a:r>
          <a:endParaRPr lang="ru-RU" sz="3600" b="1" kern="1200" dirty="0">
            <a:solidFill>
              <a:srgbClr val="0036A2"/>
            </a:solidFill>
          </a:endParaRPr>
        </a:p>
      </dsp:txBody>
      <dsp:txXfrm>
        <a:off x="1477556" y="3445206"/>
        <a:ext cx="5751989" cy="692665"/>
      </dsp:txXfrm>
    </dsp:sp>
    <dsp:sp modelId="{77AA9D17-D851-45A4-B7F3-D3CD52C9771D}">
      <dsp:nvSpPr>
        <dsp:cNvPr id="0" name=""/>
        <dsp:cNvSpPr/>
      </dsp:nvSpPr>
      <dsp:spPr>
        <a:xfrm>
          <a:off x="0" y="3348185"/>
          <a:ext cx="1311059" cy="9890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7293C-0200-46D3-90A3-153E28883A6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BCB7A-ECAD-4266-B79F-CC739644A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8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6F51-366B-4315-A404-BCB6EA6C3E2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2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FB861E-1434-4AD4-8648-F55EFDE27A04}" type="slidenum">
              <a:rPr lang="en-US" altLang="ru-RU" smtClean="0"/>
              <a:pPr/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67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47BD1D-8123-4010-A863-E62B4A5D8467}" type="slidenum">
              <a:rPr lang="en-US" altLang="ru-RU" smtClean="0"/>
              <a:pPr/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511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24E8DB-072E-40CB-B2D3-2C2AF12AC4E8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148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23E28C-AA0D-4592-AA63-AD435B91DA4F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7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98EFFD-6216-46DC-B6BD-D3D790D3896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07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6F51-366B-4315-A404-BCB6EA6C3E25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4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0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2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9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7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8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3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4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6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4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1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CAD58-EC5D-4F08-8B61-BF3524CCC6A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A0A4-28D8-49D9-9F41-D7129D3C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7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&#1082;%20&#1091;&#1088;&#1086;&#1082;&#1091;/&#1058;&#1072;&#1073;&#1083;&#1080;&#1094;&#1072;/&#1055;&#1077;&#1088;&#1080;&#1086;&#1076;&#1080;&#1095;&#1077;&#1089;&#1082;&#1072;&#1103;%20&#1089;&#1080;&#1089;&#1090;&#1077;&#1090;&#1072;%20&#1093;&#1080;&#1084;&#1080;&#1095;&#1077;&#1089;&#1082;&#1080;&#1093;%20&#1101;&#1083;&#1077;&#1084;&#1077;&#1085;&#1090;&#1086;&#1074;.ppt#-1,2,&#1057;&#1083;&#1072;&#1081;&#1076; 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28574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1400"/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2202512" y="2693320"/>
            <a:ext cx="8126232" cy="1081383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uz-Latn-UZ" altLang="ru-RU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4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lang="uz-Latn-UZ" altLang="ru-RU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Atom </a:t>
            </a:r>
            <a:r>
              <a:rPr lang="en-US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qavatlarining</a:t>
            </a:r>
            <a:r>
              <a:rPr lang="en-US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en-US" sz="4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292225" y="2579688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284288" y="44386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1851025" y="476250"/>
            <a:ext cx="3449638" cy="1262063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Kimyo</a:t>
            </a: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08972" y="398303"/>
            <a:ext cx="1388165" cy="12620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  <a:p>
            <a:pPr algn="ctr"/>
            <a:r>
              <a:rPr lang="en-US" sz="3600" dirty="0" err="1"/>
              <a:t>sinf</a:t>
            </a:r>
            <a:endParaRPr lang="ru-RU" sz="3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CDE5F8D-5DD0-4E96-B998-6F94951A1F00}"/>
              </a:ext>
            </a:extLst>
          </p:cNvPr>
          <p:cNvSpPr/>
          <p:nvPr/>
        </p:nvSpPr>
        <p:spPr>
          <a:xfrm>
            <a:off x="2019301" y="4438650"/>
            <a:ext cx="8826278" cy="117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O‘qituvchi: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Ganiyeva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Shoira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Muratbayevna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219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3"/>
            <a:ext cx="12192000" cy="114300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1905000"/>
            <a:ext cx="1524000" cy="1143000"/>
            <a:chOff x="384" y="1200"/>
            <a:chExt cx="960" cy="720"/>
          </a:xfrm>
        </p:grpSpPr>
        <p:sp>
          <p:nvSpPr>
            <p:cNvPr id="32834" name="Rectangle 4"/>
            <p:cNvSpPr>
              <a:spLocks noChangeArrowheads="1"/>
            </p:cNvSpPr>
            <p:nvPr/>
          </p:nvSpPr>
          <p:spPr bwMode="auto">
            <a:xfrm>
              <a:off x="384" y="1200"/>
              <a:ext cx="960" cy="7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32835" name="Text Box 5"/>
            <p:cNvSpPr txBox="1">
              <a:spLocks noChangeArrowheads="1"/>
            </p:cNvSpPr>
            <p:nvPr/>
          </p:nvSpPr>
          <p:spPr bwMode="auto">
            <a:xfrm>
              <a:off x="595" y="1296"/>
              <a:ext cx="63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4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Н</a:t>
              </a:r>
              <a:r>
                <a:rPr lang="ru-RU" altLang="ru-RU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+1</a:t>
              </a:r>
              <a:endParaRPr lang="ru-RU" altLang="ru-RU" sz="44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00" y="21336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А</a:t>
            </a:r>
            <a:r>
              <a:rPr lang="en-US" altLang="ru-RU" sz="3600" b="1" baseline="-25000">
                <a:latin typeface="Times New Roman" panose="02020603050405020304" pitchFamily="18" charset="0"/>
              </a:rPr>
              <a:t>r</a:t>
            </a:r>
            <a:r>
              <a:rPr lang="en-US" altLang="ru-RU" sz="3600" b="1">
                <a:latin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</a:rPr>
              <a:t>= 1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62600" y="1981200"/>
            <a:ext cx="914400" cy="685800"/>
            <a:chOff x="2544" y="1248"/>
            <a:chExt cx="576" cy="432"/>
          </a:xfrm>
        </p:grpSpPr>
        <p:sp>
          <p:nvSpPr>
            <p:cNvPr id="32832" name="Oval 8"/>
            <p:cNvSpPr>
              <a:spLocks noChangeArrowheads="1"/>
            </p:cNvSpPr>
            <p:nvPr/>
          </p:nvSpPr>
          <p:spPr bwMode="auto">
            <a:xfrm>
              <a:off x="2592" y="1248"/>
              <a:ext cx="480" cy="43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32833" name="Text Box 9"/>
            <p:cNvSpPr txBox="1">
              <a:spLocks noChangeArrowheads="1"/>
            </p:cNvSpPr>
            <p:nvPr/>
          </p:nvSpPr>
          <p:spPr bwMode="auto">
            <a:xfrm>
              <a:off x="2544" y="134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+ 1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33600" y="3276600"/>
            <a:ext cx="1524000" cy="1143000"/>
            <a:chOff x="384" y="2064"/>
            <a:chExt cx="960" cy="720"/>
          </a:xfrm>
        </p:grpSpPr>
        <p:sp>
          <p:nvSpPr>
            <p:cNvPr id="32830" name="Rectangle 11"/>
            <p:cNvSpPr>
              <a:spLocks noChangeArrowheads="1"/>
            </p:cNvSpPr>
            <p:nvPr/>
          </p:nvSpPr>
          <p:spPr bwMode="auto">
            <a:xfrm>
              <a:off x="384" y="2064"/>
              <a:ext cx="960" cy="7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32831" name="Text Box 12"/>
            <p:cNvSpPr txBox="1">
              <a:spLocks noChangeArrowheads="1"/>
            </p:cNvSpPr>
            <p:nvPr/>
          </p:nvSpPr>
          <p:spPr bwMode="auto">
            <a:xfrm>
              <a:off x="432" y="2160"/>
              <a:ext cx="91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4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Не</a:t>
              </a:r>
              <a:r>
                <a:rPr lang="ru-RU" altLang="ru-RU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+2</a:t>
              </a:r>
            </a:p>
          </p:txBody>
        </p:sp>
      </p:grp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10000" y="3429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А</a:t>
            </a:r>
            <a:r>
              <a:rPr lang="en-US" altLang="ru-RU" sz="3600" b="1" baseline="-25000">
                <a:latin typeface="Times New Roman" panose="02020603050405020304" pitchFamily="18" charset="0"/>
              </a:rPr>
              <a:t>r</a:t>
            </a:r>
            <a:r>
              <a:rPr lang="en-US" altLang="ru-RU" sz="3600" b="1">
                <a:latin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</a:rPr>
              <a:t>= 4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867400" y="3124200"/>
            <a:ext cx="1676400" cy="1295400"/>
            <a:chOff x="2736" y="1968"/>
            <a:chExt cx="1056" cy="816"/>
          </a:xfrm>
        </p:grpSpPr>
        <p:grpSp>
          <p:nvGrpSpPr>
            <p:cNvPr id="32822" name="Group 15"/>
            <p:cNvGrpSpPr>
              <a:grpSpLocks/>
            </p:cNvGrpSpPr>
            <p:nvPr/>
          </p:nvGrpSpPr>
          <p:grpSpPr bwMode="auto">
            <a:xfrm>
              <a:off x="3216" y="2352"/>
              <a:ext cx="576" cy="432"/>
              <a:chOff x="3408" y="1968"/>
              <a:chExt cx="576" cy="432"/>
            </a:xfrm>
          </p:grpSpPr>
          <p:sp>
            <p:nvSpPr>
              <p:cNvPr id="32828" name="Oval 1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0" cy="43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29" name="Text Box 17"/>
              <p:cNvSpPr txBox="1">
                <a:spLocks noChangeArrowheads="1"/>
              </p:cNvSpPr>
              <p:nvPr/>
            </p:nvSpPr>
            <p:spPr bwMode="auto">
              <a:xfrm>
                <a:off x="3408" y="2064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+ 1</a:t>
                </a:r>
              </a:p>
            </p:txBody>
          </p:sp>
        </p:grpSp>
        <p:grpSp>
          <p:nvGrpSpPr>
            <p:cNvPr id="32823" name="Group 18"/>
            <p:cNvGrpSpPr>
              <a:grpSpLocks/>
            </p:cNvGrpSpPr>
            <p:nvPr/>
          </p:nvGrpSpPr>
          <p:grpSpPr bwMode="auto">
            <a:xfrm>
              <a:off x="2736" y="1968"/>
              <a:ext cx="576" cy="432"/>
              <a:chOff x="2736" y="1968"/>
              <a:chExt cx="576" cy="432"/>
            </a:xfrm>
          </p:grpSpPr>
          <p:sp>
            <p:nvSpPr>
              <p:cNvPr id="32826" name="Oval 19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480" cy="43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27" name="Text Box 20"/>
              <p:cNvSpPr txBox="1">
                <a:spLocks noChangeArrowheads="1"/>
              </p:cNvSpPr>
              <p:nvPr/>
            </p:nvSpPr>
            <p:spPr bwMode="auto">
              <a:xfrm>
                <a:off x="2736" y="2064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+ 1</a:t>
                </a:r>
              </a:p>
            </p:txBody>
          </p:sp>
        </p:grpSp>
        <p:sp>
          <p:nvSpPr>
            <p:cNvPr id="32824" name="Oval 21"/>
            <p:cNvSpPr>
              <a:spLocks noChangeArrowheads="1"/>
            </p:cNvSpPr>
            <p:nvPr/>
          </p:nvSpPr>
          <p:spPr bwMode="auto">
            <a:xfrm>
              <a:off x="2784" y="2400"/>
              <a:ext cx="480" cy="38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32825" name="Oval 22"/>
            <p:cNvSpPr>
              <a:spLocks noChangeArrowheads="1"/>
            </p:cNvSpPr>
            <p:nvPr/>
          </p:nvSpPr>
          <p:spPr bwMode="auto">
            <a:xfrm>
              <a:off x="3264" y="1968"/>
              <a:ext cx="480" cy="38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133600" y="4648200"/>
            <a:ext cx="1524000" cy="1143000"/>
            <a:chOff x="384" y="2928"/>
            <a:chExt cx="960" cy="720"/>
          </a:xfrm>
        </p:grpSpPr>
        <p:sp>
          <p:nvSpPr>
            <p:cNvPr id="32820" name="Rectangle 24"/>
            <p:cNvSpPr>
              <a:spLocks noChangeArrowheads="1"/>
            </p:cNvSpPr>
            <p:nvPr/>
          </p:nvSpPr>
          <p:spPr bwMode="auto">
            <a:xfrm>
              <a:off x="384" y="2928"/>
              <a:ext cx="960" cy="72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32821" name="Text Box 25"/>
            <p:cNvSpPr txBox="1">
              <a:spLocks noChangeArrowheads="1"/>
            </p:cNvSpPr>
            <p:nvPr/>
          </p:nvSpPr>
          <p:spPr bwMode="auto">
            <a:xfrm>
              <a:off x="384" y="3072"/>
              <a:ext cx="91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4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Li</a:t>
              </a:r>
              <a:r>
                <a:rPr lang="ru-RU" altLang="ru-RU" sz="4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962400" y="48006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А</a:t>
            </a:r>
            <a:r>
              <a:rPr lang="en-US" altLang="ru-RU" sz="3600" b="1" baseline="-25000">
                <a:latin typeface="Times New Roman" panose="02020603050405020304" pitchFamily="18" charset="0"/>
              </a:rPr>
              <a:t>r</a:t>
            </a:r>
            <a:r>
              <a:rPr lang="en-US" altLang="ru-RU" sz="3600" b="1">
                <a:latin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</a:rPr>
              <a:t>= </a:t>
            </a:r>
            <a:r>
              <a:rPr lang="en-US" altLang="ru-RU" sz="3600" b="1">
                <a:latin typeface="Times New Roman" panose="02020603050405020304" pitchFamily="18" charset="0"/>
              </a:rPr>
              <a:t>7</a:t>
            </a:r>
            <a:endParaRPr lang="ru-RU" altLang="ru-RU" sz="3600" b="1">
              <a:latin typeface="Times New Roman" panose="02020603050405020304" pitchFamily="18" charset="0"/>
            </a:endParaRP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019800" y="4724400"/>
            <a:ext cx="2438400" cy="1981200"/>
            <a:chOff x="2832" y="2976"/>
            <a:chExt cx="1536" cy="1248"/>
          </a:xfrm>
        </p:grpSpPr>
        <p:grpSp>
          <p:nvGrpSpPr>
            <p:cNvPr id="32807" name="Group 28"/>
            <p:cNvGrpSpPr>
              <a:grpSpLocks/>
            </p:cNvGrpSpPr>
            <p:nvPr/>
          </p:nvGrpSpPr>
          <p:grpSpPr bwMode="auto">
            <a:xfrm>
              <a:off x="2832" y="2976"/>
              <a:ext cx="576" cy="432"/>
              <a:chOff x="3408" y="1968"/>
              <a:chExt cx="576" cy="432"/>
            </a:xfrm>
          </p:grpSpPr>
          <p:sp>
            <p:nvSpPr>
              <p:cNvPr id="32818" name="Oval 2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0" cy="43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19" name="Text Box 30"/>
              <p:cNvSpPr txBox="1">
                <a:spLocks noChangeArrowheads="1"/>
              </p:cNvSpPr>
              <p:nvPr/>
            </p:nvSpPr>
            <p:spPr bwMode="auto">
              <a:xfrm>
                <a:off x="3408" y="2064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+ 1</a:t>
                </a:r>
              </a:p>
            </p:txBody>
          </p:sp>
        </p:grpSp>
        <p:grpSp>
          <p:nvGrpSpPr>
            <p:cNvPr id="32808" name="Group 31"/>
            <p:cNvGrpSpPr>
              <a:grpSpLocks/>
            </p:cNvGrpSpPr>
            <p:nvPr/>
          </p:nvGrpSpPr>
          <p:grpSpPr bwMode="auto">
            <a:xfrm>
              <a:off x="3312" y="3408"/>
              <a:ext cx="576" cy="432"/>
              <a:chOff x="3408" y="1968"/>
              <a:chExt cx="576" cy="432"/>
            </a:xfrm>
          </p:grpSpPr>
          <p:sp>
            <p:nvSpPr>
              <p:cNvPr id="32816" name="Oval 32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0" cy="43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17" name="Text Box 33"/>
              <p:cNvSpPr txBox="1">
                <a:spLocks noChangeArrowheads="1"/>
              </p:cNvSpPr>
              <p:nvPr/>
            </p:nvSpPr>
            <p:spPr bwMode="auto">
              <a:xfrm>
                <a:off x="3408" y="2064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+ 1</a:t>
                </a:r>
              </a:p>
            </p:txBody>
          </p:sp>
        </p:grpSp>
        <p:grpSp>
          <p:nvGrpSpPr>
            <p:cNvPr id="32809" name="Group 34"/>
            <p:cNvGrpSpPr>
              <a:grpSpLocks/>
            </p:cNvGrpSpPr>
            <p:nvPr/>
          </p:nvGrpSpPr>
          <p:grpSpPr bwMode="auto">
            <a:xfrm>
              <a:off x="3792" y="2976"/>
              <a:ext cx="576" cy="432"/>
              <a:chOff x="3408" y="1968"/>
              <a:chExt cx="576" cy="432"/>
            </a:xfrm>
          </p:grpSpPr>
          <p:sp>
            <p:nvSpPr>
              <p:cNvPr id="32814" name="Oval 35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0" cy="43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15" name="Text Box 36"/>
              <p:cNvSpPr txBox="1">
                <a:spLocks noChangeArrowheads="1"/>
              </p:cNvSpPr>
              <p:nvPr/>
            </p:nvSpPr>
            <p:spPr bwMode="auto">
              <a:xfrm>
                <a:off x="3408" y="2064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+ 1</a:t>
                </a:r>
              </a:p>
            </p:txBody>
          </p:sp>
        </p:grpSp>
        <p:sp>
          <p:nvSpPr>
            <p:cNvPr id="32810" name="Oval 37"/>
            <p:cNvSpPr>
              <a:spLocks noChangeArrowheads="1"/>
            </p:cNvSpPr>
            <p:nvPr/>
          </p:nvSpPr>
          <p:spPr bwMode="auto">
            <a:xfrm>
              <a:off x="3360" y="3024"/>
              <a:ext cx="480" cy="38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32811" name="Oval 38"/>
            <p:cNvSpPr>
              <a:spLocks noChangeArrowheads="1"/>
            </p:cNvSpPr>
            <p:nvPr/>
          </p:nvSpPr>
          <p:spPr bwMode="auto">
            <a:xfrm>
              <a:off x="2880" y="3408"/>
              <a:ext cx="480" cy="38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32812" name="Oval 39"/>
            <p:cNvSpPr>
              <a:spLocks noChangeArrowheads="1"/>
            </p:cNvSpPr>
            <p:nvPr/>
          </p:nvSpPr>
          <p:spPr bwMode="auto">
            <a:xfrm>
              <a:off x="3840" y="3408"/>
              <a:ext cx="480" cy="38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32813" name="Oval 40"/>
            <p:cNvSpPr>
              <a:spLocks noChangeArrowheads="1"/>
            </p:cNvSpPr>
            <p:nvPr/>
          </p:nvSpPr>
          <p:spPr bwMode="auto">
            <a:xfrm>
              <a:off x="3360" y="3840"/>
              <a:ext cx="480" cy="38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8233" name="Line 41"/>
          <p:cNvSpPr>
            <a:spLocks noChangeShapeType="1"/>
          </p:cNvSpPr>
          <p:nvPr/>
        </p:nvSpPr>
        <p:spPr bwMode="auto">
          <a:xfrm flipH="1">
            <a:off x="6400800" y="16002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7086600" y="12192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Proton</a:t>
            </a:r>
            <a:r>
              <a:rPr lang="ru-RU" altLang="ru-RU" sz="1800" b="1" dirty="0">
                <a:latin typeface="Arial" panose="020B0604020202020204" pitchFamily="34" charset="0"/>
              </a:rPr>
              <a:t> – </a:t>
            </a:r>
            <a:r>
              <a:rPr lang="en-US" altLang="ru-RU" sz="1800" b="1" dirty="0">
                <a:latin typeface="Arial" panose="020B0604020202020204" pitchFamily="34" charset="0"/>
              </a:rPr>
              <a:t>Massa</a:t>
            </a:r>
            <a:r>
              <a:rPr lang="ru-RU" altLang="ru-RU" sz="1800" b="1" dirty="0">
                <a:latin typeface="Arial" panose="020B0604020202020204" pitchFamily="34" charset="0"/>
              </a:rPr>
              <a:t> = 1, </a:t>
            </a:r>
            <a:r>
              <a:rPr lang="en-US" altLang="ru-RU" sz="1800" b="1" dirty="0" err="1">
                <a:latin typeface="Arial" panose="020B0604020202020204" pitchFamily="34" charset="0"/>
              </a:rPr>
              <a:t>Zaryad</a:t>
            </a:r>
            <a:r>
              <a:rPr lang="ru-RU" altLang="ru-RU" sz="1800" b="1" dirty="0">
                <a:latin typeface="Arial" panose="020B0604020202020204" pitchFamily="34" charset="0"/>
              </a:rPr>
              <a:t> = +1</a:t>
            </a: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 flipH="1">
            <a:off x="7467600" y="27432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8153400" y="23622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Neytron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1" dirty="0">
                <a:latin typeface="Arial" panose="020B0604020202020204" pitchFamily="34" charset="0"/>
              </a:rPr>
              <a:t>– </a:t>
            </a:r>
            <a:r>
              <a:rPr lang="en-US" altLang="ru-RU" sz="1800" b="1" dirty="0" err="1">
                <a:latin typeface="Arial" panose="020B0604020202020204" pitchFamily="34" charset="0"/>
              </a:rPr>
              <a:t>massa</a:t>
            </a:r>
            <a:r>
              <a:rPr lang="ru-RU" altLang="ru-RU" sz="1800" b="1" dirty="0">
                <a:latin typeface="Arial" panose="020B0604020202020204" pitchFamily="34" charset="0"/>
              </a:rPr>
              <a:t> = 1, </a:t>
            </a:r>
            <a:r>
              <a:rPr lang="en-US" altLang="ru-RU" sz="1800" b="1" dirty="0" err="1">
                <a:latin typeface="Arial" panose="020B0604020202020204" pitchFamily="34" charset="0"/>
              </a:rPr>
              <a:t>zaryad</a:t>
            </a:r>
            <a:r>
              <a:rPr lang="ru-RU" altLang="ru-RU" sz="1800" b="1" dirty="0">
                <a:latin typeface="Arial" panose="020B0604020202020204" pitchFamily="34" charset="0"/>
              </a:rPr>
              <a:t> = 0</a:t>
            </a: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H="1">
            <a:off x="3276600" y="2362200"/>
            <a:ext cx="25146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 flipH="1" flipV="1">
            <a:off x="5105400" y="2514600"/>
            <a:ext cx="762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3429000" y="3429000"/>
            <a:ext cx="3505200" cy="838200"/>
            <a:chOff x="1200" y="2160"/>
            <a:chExt cx="2208" cy="528"/>
          </a:xfrm>
        </p:grpSpPr>
        <p:sp>
          <p:nvSpPr>
            <p:cNvPr id="32805" name="Line 50"/>
            <p:cNvSpPr>
              <a:spLocks noChangeShapeType="1"/>
            </p:cNvSpPr>
            <p:nvPr/>
          </p:nvSpPr>
          <p:spPr bwMode="auto">
            <a:xfrm flipH="1">
              <a:off x="1200" y="2160"/>
              <a:ext cx="16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Line 51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220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5105400" y="3505200"/>
            <a:ext cx="1981200" cy="609600"/>
            <a:chOff x="2256" y="2208"/>
            <a:chExt cx="1248" cy="384"/>
          </a:xfrm>
        </p:grpSpPr>
        <p:sp>
          <p:nvSpPr>
            <p:cNvPr id="32801" name="Line 52"/>
            <p:cNvSpPr>
              <a:spLocks noChangeShapeType="1"/>
            </p:cNvSpPr>
            <p:nvPr/>
          </p:nvSpPr>
          <p:spPr bwMode="auto">
            <a:xfrm flipH="1">
              <a:off x="2256" y="2208"/>
              <a:ext cx="62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2" name="Line 53"/>
            <p:cNvSpPr>
              <a:spLocks noChangeShapeType="1"/>
            </p:cNvSpPr>
            <p:nvPr/>
          </p:nvSpPr>
          <p:spPr bwMode="auto">
            <a:xfrm flipH="1">
              <a:off x="2304" y="2208"/>
              <a:ext cx="115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3" name="Line 54"/>
            <p:cNvSpPr>
              <a:spLocks noChangeShapeType="1"/>
            </p:cNvSpPr>
            <p:nvPr/>
          </p:nvSpPr>
          <p:spPr bwMode="auto">
            <a:xfrm flipH="1" flipV="1">
              <a:off x="2304" y="2352"/>
              <a:ext cx="67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4" name="Line 55"/>
            <p:cNvSpPr>
              <a:spLocks noChangeShapeType="1"/>
            </p:cNvSpPr>
            <p:nvPr/>
          </p:nvSpPr>
          <p:spPr bwMode="auto">
            <a:xfrm flipH="1" flipV="1">
              <a:off x="2256" y="2352"/>
              <a:ext cx="12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3276600" y="5105400"/>
            <a:ext cx="4724400" cy="685800"/>
            <a:chOff x="1104" y="3216"/>
            <a:chExt cx="2976" cy="432"/>
          </a:xfrm>
        </p:grpSpPr>
        <p:sp>
          <p:nvSpPr>
            <p:cNvPr id="32798" name="Line 56"/>
            <p:cNvSpPr>
              <a:spLocks noChangeShapeType="1"/>
            </p:cNvSpPr>
            <p:nvPr/>
          </p:nvSpPr>
          <p:spPr bwMode="auto">
            <a:xfrm flipH="1">
              <a:off x="1104" y="3216"/>
              <a:ext cx="201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9" name="Line 57"/>
            <p:cNvSpPr>
              <a:spLocks noChangeShapeType="1"/>
            </p:cNvSpPr>
            <p:nvPr/>
          </p:nvSpPr>
          <p:spPr bwMode="auto">
            <a:xfrm flipH="1">
              <a:off x="1104" y="3216"/>
              <a:ext cx="297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0" name="Line 58"/>
            <p:cNvSpPr>
              <a:spLocks noChangeShapeType="1"/>
            </p:cNvSpPr>
            <p:nvPr/>
          </p:nvSpPr>
          <p:spPr bwMode="auto">
            <a:xfrm flipH="1" flipV="1">
              <a:off x="1104" y="3360"/>
              <a:ext cx="24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5181600" y="4953000"/>
            <a:ext cx="2819400" cy="1447800"/>
            <a:chOff x="2304" y="3120"/>
            <a:chExt cx="1776" cy="912"/>
          </a:xfrm>
        </p:grpSpPr>
        <p:sp>
          <p:nvSpPr>
            <p:cNvPr id="32791" name="Line 59"/>
            <p:cNvSpPr>
              <a:spLocks noChangeShapeType="1"/>
            </p:cNvSpPr>
            <p:nvPr/>
          </p:nvSpPr>
          <p:spPr bwMode="auto">
            <a:xfrm flipH="1">
              <a:off x="2304" y="3120"/>
              <a:ext cx="76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2" name="Line 60"/>
            <p:cNvSpPr>
              <a:spLocks noChangeShapeType="1"/>
            </p:cNvSpPr>
            <p:nvPr/>
          </p:nvSpPr>
          <p:spPr bwMode="auto">
            <a:xfrm flipH="1">
              <a:off x="2304" y="3168"/>
              <a:ext cx="12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3" name="Line 61"/>
            <p:cNvSpPr>
              <a:spLocks noChangeShapeType="1"/>
            </p:cNvSpPr>
            <p:nvPr/>
          </p:nvSpPr>
          <p:spPr bwMode="auto">
            <a:xfrm flipH="1" flipV="1">
              <a:off x="2352" y="3216"/>
              <a:ext cx="172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4" name="Line 62"/>
            <p:cNvSpPr>
              <a:spLocks noChangeShapeType="1"/>
            </p:cNvSpPr>
            <p:nvPr/>
          </p:nvSpPr>
          <p:spPr bwMode="auto">
            <a:xfrm flipH="1" flipV="1">
              <a:off x="2352" y="3216"/>
              <a:ext cx="72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Line 63"/>
            <p:cNvSpPr>
              <a:spLocks noChangeShapeType="1"/>
            </p:cNvSpPr>
            <p:nvPr/>
          </p:nvSpPr>
          <p:spPr bwMode="auto">
            <a:xfrm flipH="1" flipV="1">
              <a:off x="2352" y="3216"/>
              <a:ext cx="124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6" name="Line 64"/>
            <p:cNvSpPr>
              <a:spLocks noChangeShapeType="1"/>
            </p:cNvSpPr>
            <p:nvPr/>
          </p:nvSpPr>
          <p:spPr bwMode="auto">
            <a:xfrm flipH="1" flipV="1">
              <a:off x="2352" y="3216"/>
              <a:ext cx="17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7" name="Line 65"/>
            <p:cNvSpPr>
              <a:spLocks noChangeShapeType="1"/>
            </p:cNvSpPr>
            <p:nvPr/>
          </p:nvSpPr>
          <p:spPr bwMode="auto">
            <a:xfrm flipH="1" flipV="1">
              <a:off x="2352" y="3216"/>
              <a:ext cx="1248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63" name="Text Box 71"/>
          <p:cNvSpPr txBox="1">
            <a:spLocks noChangeArrowheads="1"/>
          </p:cNvSpPr>
          <p:nvPr/>
        </p:nvSpPr>
        <p:spPr bwMode="auto">
          <a:xfrm>
            <a:off x="2743200" y="50292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</a:rPr>
              <a:t>+3</a:t>
            </a:r>
          </a:p>
        </p:txBody>
      </p:sp>
    </p:spTree>
    <p:extLst>
      <p:ext uri="{BB962C8B-B14F-4D97-AF65-F5344CB8AC3E}">
        <p14:creationId xmlns:p14="http://schemas.microsoft.com/office/powerpoint/2010/main" val="970685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5" grpId="0"/>
      <p:bldP spid="8218" grpId="0"/>
      <p:bldP spid="8234" grpId="0"/>
      <p:bldP spid="8236" grpId="0"/>
      <p:bldP spid="8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ED8F6F-5C2F-4B1D-B5C2-44303B2BF37C}" type="slidenum">
              <a:rPr lang="en-US" altLang="ru-RU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ru-RU" sz="14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9050" y="17463"/>
            <a:ext cx="12192000" cy="990600"/>
          </a:xfrm>
          <a:solidFill>
            <a:srgbClr val="0070C0"/>
          </a:solidFill>
        </p:spPr>
        <p:txBody>
          <a:bodyPr/>
          <a:lstStyle/>
          <a:p>
            <a:pPr algn="ctr" eaLnBrk="1" hangingPunct="1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en-US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796" name="Group 10"/>
          <p:cNvGrpSpPr>
            <a:grpSpLocks/>
          </p:cNvGrpSpPr>
          <p:nvPr/>
        </p:nvGrpSpPr>
        <p:grpSpPr bwMode="auto">
          <a:xfrm>
            <a:off x="5595938" y="2428875"/>
            <a:ext cx="4000500" cy="3286125"/>
            <a:chOff x="2399" y="2236"/>
            <a:chExt cx="881" cy="679"/>
          </a:xfrm>
        </p:grpSpPr>
        <p:sp>
          <p:nvSpPr>
            <p:cNvPr id="33799" name="Freeform 3"/>
            <p:cNvSpPr>
              <a:spLocks/>
            </p:cNvSpPr>
            <p:nvPr/>
          </p:nvSpPr>
          <p:spPr bwMode="auto">
            <a:xfrm>
              <a:off x="2505" y="2236"/>
              <a:ext cx="697" cy="679"/>
            </a:xfrm>
            <a:custGeom>
              <a:avLst/>
              <a:gdLst>
                <a:gd name="T0" fmla="*/ 135 w 697"/>
                <a:gd name="T1" fmla="*/ 77 h 679"/>
                <a:gd name="T2" fmla="*/ 169 w 697"/>
                <a:gd name="T3" fmla="*/ 53 h 679"/>
                <a:gd name="T4" fmla="*/ 215 w 697"/>
                <a:gd name="T5" fmla="*/ 29 h 679"/>
                <a:gd name="T6" fmla="*/ 251 w 697"/>
                <a:gd name="T7" fmla="*/ 15 h 679"/>
                <a:gd name="T8" fmla="*/ 297 w 697"/>
                <a:gd name="T9" fmla="*/ 4 h 679"/>
                <a:gd name="T10" fmla="*/ 332 w 697"/>
                <a:gd name="T11" fmla="*/ 0 h 679"/>
                <a:gd name="T12" fmla="*/ 379 w 697"/>
                <a:gd name="T13" fmla="*/ 1 h 679"/>
                <a:gd name="T14" fmla="*/ 412 w 697"/>
                <a:gd name="T15" fmla="*/ 6 h 679"/>
                <a:gd name="T16" fmla="*/ 455 w 697"/>
                <a:gd name="T17" fmla="*/ 18 h 679"/>
                <a:gd name="T18" fmla="*/ 487 w 697"/>
                <a:gd name="T19" fmla="*/ 32 h 679"/>
                <a:gd name="T20" fmla="*/ 527 w 697"/>
                <a:gd name="T21" fmla="*/ 53 h 679"/>
                <a:gd name="T22" fmla="*/ 556 w 697"/>
                <a:gd name="T23" fmla="*/ 73 h 679"/>
                <a:gd name="T24" fmla="*/ 589 w 697"/>
                <a:gd name="T25" fmla="*/ 102 h 679"/>
                <a:gd name="T26" fmla="*/ 613 w 697"/>
                <a:gd name="T27" fmla="*/ 126 h 679"/>
                <a:gd name="T28" fmla="*/ 640 w 697"/>
                <a:gd name="T29" fmla="*/ 161 h 679"/>
                <a:gd name="T30" fmla="*/ 657 w 697"/>
                <a:gd name="T31" fmla="*/ 191 h 679"/>
                <a:gd name="T32" fmla="*/ 675 w 697"/>
                <a:gd name="T33" fmla="*/ 231 h 679"/>
                <a:gd name="T34" fmla="*/ 686 w 697"/>
                <a:gd name="T35" fmla="*/ 263 h 679"/>
                <a:gd name="T36" fmla="*/ 694 w 697"/>
                <a:gd name="T37" fmla="*/ 305 h 679"/>
                <a:gd name="T38" fmla="*/ 696 w 697"/>
                <a:gd name="T39" fmla="*/ 340 h 679"/>
                <a:gd name="T40" fmla="*/ 693 w 697"/>
                <a:gd name="T41" fmla="*/ 384 h 679"/>
                <a:gd name="T42" fmla="*/ 685 w 697"/>
                <a:gd name="T43" fmla="*/ 420 h 679"/>
                <a:gd name="T44" fmla="*/ 668 w 697"/>
                <a:gd name="T45" fmla="*/ 464 h 679"/>
                <a:gd name="T46" fmla="*/ 650 w 697"/>
                <a:gd name="T47" fmla="*/ 498 h 679"/>
                <a:gd name="T48" fmla="*/ 619 w 697"/>
                <a:gd name="T49" fmla="*/ 543 h 679"/>
                <a:gd name="T50" fmla="*/ 589 w 697"/>
                <a:gd name="T51" fmla="*/ 574 h 679"/>
                <a:gd name="T52" fmla="*/ 545 w 697"/>
                <a:gd name="T53" fmla="*/ 611 h 679"/>
                <a:gd name="T54" fmla="*/ 510 w 697"/>
                <a:gd name="T55" fmla="*/ 633 h 679"/>
                <a:gd name="T56" fmla="*/ 464 w 697"/>
                <a:gd name="T57" fmla="*/ 655 h 679"/>
                <a:gd name="T58" fmla="*/ 428 w 697"/>
                <a:gd name="T59" fmla="*/ 667 h 679"/>
                <a:gd name="T60" fmla="*/ 382 w 697"/>
                <a:gd name="T61" fmla="*/ 675 h 679"/>
                <a:gd name="T62" fmla="*/ 346 w 697"/>
                <a:gd name="T63" fmla="*/ 678 h 679"/>
                <a:gd name="T64" fmla="*/ 301 w 697"/>
                <a:gd name="T65" fmla="*/ 673 h 679"/>
                <a:gd name="T66" fmla="*/ 266 w 697"/>
                <a:gd name="T67" fmla="*/ 666 h 679"/>
                <a:gd name="T68" fmla="*/ 224 w 697"/>
                <a:gd name="T69" fmla="*/ 653 h 679"/>
                <a:gd name="T70" fmla="*/ 193 w 697"/>
                <a:gd name="T71" fmla="*/ 638 h 679"/>
                <a:gd name="T72" fmla="*/ 155 w 697"/>
                <a:gd name="T73" fmla="*/ 616 h 679"/>
                <a:gd name="T74" fmla="*/ 127 w 697"/>
                <a:gd name="T75" fmla="*/ 594 h 679"/>
                <a:gd name="T76" fmla="*/ 94 w 697"/>
                <a:gd name="T77" fmla="*/ 565 h 679"/>
                <a:gd name="T78" fmla="*/ 72 w 697"/>
                <a:gd name="T79" fmla="*/ 538 h 679"/>
                <a:gd name="T80" fmla="*/ 47 w 697"/>
                <a:gd name="T81" fmla="*/ 502 h 679"/>
                <a:gd name="T82" fmla="*/ 32 w 697"/>
                <a:gd name="T83" fmla="*/ 472 h 679"/>
                <a:gd name="T84" fmla="*/ 15 w 697"/>
                <a:gd name="T85" fmla="*/ 432 h 679"/>
                <a:gd name="T86" fmla="*/ 7 w 697"/>
                <a:gd name="T87" fmla="*/ 398 h 679"/>
                <a:gd name="T88" fmla="*/ 0 w 697"/>
                <a:gd name="T89" fmla="*/ 357 h 679"/>
                <a:gd name="T90" fmla="*/ 0 w 697"/>
                <a:gd name="T91" fmla="*/ 320 h 679"/>
                <a:gd name="T92" fmla="*/ 4 w 697"/>
                <a:gd name="T93" fmla="*/ 276 h 679"/>
                <a:gd name="T94" fmla="*/ 15 w 697"/>
                <a:gd name="T95" fmla="*/ 241 h 679"/>
                <a:gd name="T96" fmla="*/ 34 w 697"/>
                <a:gd name="T97" fmla="*/ 197 h 679"/>
                <a:gd name="T98" fmla="*/ 56 w 697"/>
                <a:gd name="T99" fmla="*/ 162 h 679"/>
                <a:gd name="T100" fmla="*/ 90 w 697"/>
                <a:gd name="T101" fmla="*/ 119 h 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97" h="679">
                  <a:moveTo>
                    <a:pt x="106" y="103"/>
                  </a:moveTo>
                  <a:lnTo>
                    <a:pt x="106" y="103"/>
                  </a:lnTo>
                  <a:lnTo>
                    <a:pt x="119" y="90"/>
                  </a:lnTo>
                  <a:lnTo>
                    <a:pt x="123" y="88"/>
                  </a:lnTo>
                  <a:lnTo>
                    <a:pt x="135" y="77"/>
                  </a:lnTo>
                  <a:lnTo>
                    <a:pt x="138" y="74"/>
                  </a:lnTo>
                  <a:lnTo>
                    <a:pt x="150" y="65"/>
                  </a:lnTo>
                  <a:lnTo>
                    <a:pt x="155" y="63"/>
                  </a:lnTo>
                  <a:lnTo>
                    <a:pt x="167" y="54"/>
                  </a:lnTo>
                  <a:lnTo>
                    <a:pt x="169" y="53"/>
                  </a:lnTo>
                  <a:lnTo>
                    <a:pt x="182" y="45"/>
                  </a:lnTo>
                  <a:lnTo>
                    <a:pt x="185" y="44"/>
                  </a:lnTo>
                  <a:lnTo>
                    <a:pt x="199" y="37"/>
                  </a:lnTo>
                  <a:lnTo>
                    <a:pt x="202" y="33"/>
                  </a:lnTo>
                  <a:lnTo>
                    <a:pt x="215" y="29"/>
                  </a:lnTo>
                  <a:lnTo>
                    <a:pt x="218" y="26"/>
                  </a:lnTo>
                  <a:lnTo>
                    <a:pt x="232" y="22"/>
                  </a:lnTo>
                  <a:lnTo>
                    <a:pt x="234" y="20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64" y="10"/>
                  </a:lnTo>
                  <a:lnTo>
                    <a:pt x="267" y="9"/>
                  </a:lnTo>
                  <a:lnTo>
                    <a:pt x="281" y="6"/>
                  </a:lnTo>
                  <a:lnTo>
                    <a:pt x="283" y="5"/>
                  </a:lnTo>
                  <a:lnTo>
                    <a:pt x="297" y="4"/>
                  </a:lnTo>
                  <a:lnTo>
                    <a:pt x="300" y="2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46" y="0"/>
                  </a:lnTo>
                  <a:lnTo>
                    <a:pt x="349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79" y="1"/>
                  </a:lnTo>
                  <a:lnTo>
                    <a:pt x="381" y="1"/>
                  </a:lnTo>
                  <a:lnTo>
                    <a:pt x="394" y="4"/>
                  </a:lnTo>
                  <a:lnTo>
                    <a:pt x="397" y="4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24" y="9"/>
                  </a:lnTo>
                  <a:lnTo>
                    <a:pt x="429" y="10"/>
                  </a:lnTo>
                  <a:lnTo>
                    <a:pt x="440" y="13"/>
                  </a:lnTo>
                  <a:lnTo>
                    <a:pt x="444" y="15"/>
                  </a:lnTo>
                  <a:lnTo>
                    <a:pt x="455" y="18"/>
                  </a:lnTo>
                  <a:lnTo>
                    <a:pt x="458" y="20"/>
                  </a:lnTo>
                  <a:lnTo>
                    <a:pt x="471" y="24"/>
                  </a:lnTo>
                  <a:lnTo>
                    <a:pt x="473" y="25"/>
                  </a:lnTo>
                  <a:lnTo>
                    <a:pt x="485" y="31"/>
                  </a:lnTo>
                  <a:lnTo>
                    <a:pt x="487" y="32"/>
                  </a:lnTo>
                  <a:lnTo>
                    <a:pt x="498" y="38"/>
                  </a:lnTo>
                  <a:lnTo>
                    <a:pt x="502" y="39"/>
                  </a:lnTo>
                  <a:lnTo>
                    <a:pt x="513" y="45"/>
                  </a:lnTo>
                  <a:lnTo>
                    <a:pt x="515" y="46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53" y="70"/>
                  </a:lnTo>
                  <a:lnTo>
                    <a:pt x="556" y="73"/>
                  </a:lnTo>
                  <a:lnTo>
                    <a:pt x="566" y="80"/>
                  </a:lnTo>
                  <a:lnTo>
                    <a:pt x="568" y="82"/>
                  </a:lnTo>
                  <a:lnTo>
                    <a:pt x="577" y="90"/>
                  </a:lnTo>
                  <a:lnTo>
                    <a:pt x="580" y="93"/>
                  </a:lnTo>
                  <a:lnTo>
                    <a:pt x="589" y="102"/>
                  </a:lnTo>
                  <a:lnTo>
                    <a:pt x="591" y="103"/>
                  </a:lnTo>
                  <a:lnTo>
                    <a:pt x="601" y="112"/>
                  </a:lnTo>
                  <a:lnTo>
                    <a:pt x="602" y="116"/>
                  </a:lnTo>
                  <a:lnTo>
                    <a:pt x="611" y="125"/>
                  </a:lnTo>
                  <a:lnTo>
                    <a:pt x="613" y="126"/>
                  </a:lnTo>
                  <a:lnTo>
                    <a:pt x="620" y="136"/>
                  </a:lnTo>
                  <a:lnTo>
                    <a:pt x="623" y="138"/>
                  </a:lnTo>
                  <a:lnTo>
                    <a:pt x="630" y="150"/>
                  </a:lnTo>
                  <a:lnTo>
                    <a:pt x="633" y="151"/>
                  </a:lnTo>
                  <a:lnTo>
                    <a:pt x="640" y="161"/>
                  </a:lnTo>
                  <a:lnTo>
                    <a:pt x="642" y="165"/>
                  </a:lnTo>
                  <a:lnTo>
                    <a:pt x="649" y="175"/>
                  </a:lnTo>
                  <a:lnTo>
                    <a:pt x="650" y="177"/>
                  </a:lnTo>
                  <a:lnTo>
                    <a:pt x="655" y="189"/>
                  </a:lnTo>
                  <a:lnTo>
                    <a:pt x="657" y="191"/>
                  </a:lnTo>
                  <a:lnTo>
                    <a:pt x="662" y="202"/>
                  </a:lnTo>
                  <a:lnTo>
                    <a:pt x="663" y="205"/>
                  </a:lnTo>
                  <a:lnTo>
                    <a:pt x="669" y="216"/>
                  </a:lnTo>
                  <a:lnTo>
                    <a:pt x="670" y="218"/>
                  </a:lnTo>
                  <a:lnTo>
                    <a:pt x="675" y="231"/>
                  </a:lnTo>
                  <a:lnTo>
                    <a:pt x="676" y="233"/>
                  </a:lnTo>
                  <a:lnTo>
                    <a:pt x="680" y="245"/>
                  </a:lnTo>
                  <a:lnTo>
                    <a:pt x="682" y="248"/>
                  </a:lnTo>
                  <a:lnTo>
                    <a:pt x="685" y="260"/>
                  </a:lnTo>
                  <a:lnTo>
                    <a:pt x="686" y="263"/>
                  </a:lnTo>
                  <a:lnTo>
                    <a:pt x="688" y="274"/>
                  </a:lnTo>
                  <a:lnTo>
                    <a:pt x="688" y="279"/>
                  </a:lnTo>
                  <a:lnTo>
                    <a:pt x="692" y="290"/>
                  </a:lnTo>
                  <a:lnTo>
                    <a:pt x="692" y="294"/>
                  </a:lnTo>
                  <a:lnTo>
                    <a:pt x="694" y="305"/>
                  </a:lnTo>
                  <a:lnTo>
                    <a:pt x="694" y="309"/>
                  </a:lnTo>
                  <a:lnTo>
                    <a:pt x="696" y="320"/>
                  </a:lnTo>
                  <a:lnTo>
                    <a:pt x="696" y="325"/>
                  </a:lnTo>
                  <a:lnTo>
                    <a:pt x="696" y="337"/>
                  </a:lnTo>
                  <a:lnTo>
                    <a:pt x="696" y="340"/>
                  </a:lnTo>
                  <a:lnTo>
                    <a:pt x="696" y="353"/>
                  </a:lnTo>
                  <a:lnTo>
                    <a:pt x="696" y="357"/>
                  </a:lnTo>
                  <a:lnTo>
                    <a:pt x="694" y="368"/>
                  </a:lnTo>
                  <a:lnTo>
                    <a:pt x="694" y="373"/>
                  </a:lnTo>
                  <a:lnTo>
                    <a:pt x="693" y="384"/>
                  </a:lnTo>
                  <a:lnTo>
                    <a:pt x="692" y="387"/>
                  </a:lnTo>
                  <a:lnTo>
                    <a:pt x="691" y="401"/>
                  </a:lnTo>
                  <a:lnTo>
                    <a:pt x="688" y="403"/>
                  </a:lnTo>
                  <a:lnTo>
                    <a:pt x="686" y="416"/>
                  </a:lnTo>
                  <a:lnTo>
                    <a:pt x="685" y="420"/>
                  </a:lnTo>
                  <a:lnTo>
                    <a:pt x="680" y="432"/>
                  </a:lnTo>
                  <a:lnTo>
                    <a:pt x="680" y="434"/>
                  </a:lnTo>
                  <a:lnTo>
                    <a:pt x="675" y="448"/>
                  </a:lnTo>
                  <a:lnTo>
                    <a:pt x="674" y="451"/>
                  </a:lnTo>
                  <a:lnTo>
                    <a:pt x="668" y="464"/>
                  </a:lnTo>
                  <a:lnTo>
                    <a:pt x="667" y="467"/>
                  </a:lnTo>
                  <a:lnTo>
                    <a:pt x="661" y="480"/>
                  </a:lnTo>
                  <a:lnTo>
                    <a:pt x="658" y="482"/>
                  </a:lnTo>
                  <a:lnTo>
                    <a:pt x="651" y="496"/>
                  </a:lnTo>
                  <a:lnTo>
                    <a:pt x="650" y="498"/>
                  </a:lnTo>
                  <a:lnTo>
                    <a:pt x="642" y="511"/>
                  </a:lnTo>
                  <a:lnTo>
                    <a:pt x="640" y="514"/>
                  </a:lnTo>
                  <a:lnTo>
                    <a:pt x="630" y="526"/>
                  </a:lnTo>
                  <a:lnTo>
                    <a:pt x="629" y="530"/>
                  </a:lnTo>
                  <a:lnTo>
                    <a:pt x="619" y="543"/>
                  </a:lnTo>
                  <a:lnTo>
                    <a:pt x="617" y="545"/>
                  </a:lnTo>
                  <a:lnTo>
                    <a:pt x="605" y="558"/>
                  </a:lnTo>
                  <a:lnTo>
                    <a:pt x="602" y="560"/>
                  </a:lnTo>
                  <a:lnTo>
                    <a:pt x="591" y="573"/>
                  </a:lnTo>
                  <a:lnTo>
                    <a:pt x="589" y="574"/>
                  </a:lnTo>
                  <a:lnTo>
                    <a:pt x="576" y="586"/>
                  </a:lnTo>
                  <a:lnTo>
                    <a:pt x="572" y="589"/>
                  </a:lnTo>
                  <a:lnTo>
                    <a:pt x="560" y="600"/>
                  </a:lnTo>
                  <a:lnTo>
                    <a:pt x="557" y="602"/>
                  </a:lnTo>
                  <a:lnTo>
                    <a:pt x="545" y="611"/>
                  </a:lnTo>
                  <a:lnTo>
                    <a:pt x="540" y="614"/>
                  </a:lnTo>
                  <a:lnTo>
                    <a:pt x="528" y="623"/>
                  </a:lnTo>
                  <a:lnTo>
                    <a:pt x="526" y="624"/>
                  </a:lnTo>
                  <a:lnTo>
                    <a:pt x="513" y="632"/>
                  </a:lnTo>
                  <a:lnTo>
                    <a:pt x="510" y="633"/>
                  </a:lnTo>
                  <a:lnTo>
                    <a:pt x="496" y="640"/>
                  </a:lnTo>
                  <a:lnTo>
                    <a:pt x="493" y="643"/>
                  </a:lnTo>
                  <a:lnTo>
                    <a:pt x="480" y="648"/>
                  </a:lnTo>
                  <a:lnTo>
                    <a:pt x="477" y="650"/>
                  </a:lnTo>
                  <a:lnTo>
                    <a:pt x="464" y="655"/>
                  </a:lnTo>
                  <a:lnTo>
                    <a:pt x="461" y="657"/>
                  </a:lnTo>
                  <a:lnTo>
                    <a:pt x="447" y="662"/>
                  </a:lnTo>
                  <a:lnTo>
                    <a:pt x="444" y="662"/>
                  </a:lnTo>
                  <a:lnTo>
                    <a:pt x="431" y="666"/>
                  </a:lnTo>
                  <a:lnTo>
                    <a:pt x="428" y="667"/>
                  </a:lnTo>
                  <a:lnTo>
                    <a:pt x="414" y="671"/>
                  </a:lnTo>
                  <a:lnTo>
                    <a:pt x="412" y="672"/>
                  </a:lnTo>
                  <a:lnTo>
                    <a:pt x="398" y="673"/>
                  </a:lnTo>
                  <a:lnTo>
                    <a:pt x="395" y="674"/>
                  </a:lnTo>
                  <a:lnTo>
                    <a:pt x="382" y="675"/>
                  </a:lnTo>
                  <a:lnTo>
                    <a:pt x="379" y="675"/>
                  </a:lnTo>
                  <a:lnTo>
                    <a:pt x="365" y="678"/>
                  </a:lnTo>
                  <a:lnTo>
                    <a:pt x="363" y="678"/>
                  </a:lnTo>
                  <a:lnTo>
                    <a:pt x="349" y="678"/>
                  </a:lnTo>
                  <a:lnTo>
                    <a:pt x="346" y="678"/>
                  </a:lnTo>
                  <a:lnTo>
                    <a:pt x="333" y="678"/>
                  </a:lnTo>
                  <a:lnTo>
                    <a:pt x="330" y="678"/>
                  </a:lnTo>
                  <a:lnTo>
                    <a:pt x="316" y="675"/>
                  </a:lnTo>
                  <a:lnTo>
                    <a:pt x="314" y="675"/>
                  </a:lnTo>
                  <a:lnTo>
                    <a:pt x="301" y="673"/>
                  </a:lnTo>
                  <a:lnTo>
                    <a:pt x="298" y="673"/>
                  </a:lnTo>
                  <a:lnTo>
                    <a:pt x="287" y="671"/>
                  </a:lnTo>
                  <a:lnTo>
                    <a:pt x="282" y="671"/>
                  </a:lnTo>
                  <a:lnTo>
                    <a:pt x="271" y="667"/>
                  </a:lnTo>
                  <a:lnTo>
                    <a:pt x="266" y="666"/>
                  </a:lnTo>
                  <a:lnTo>
                    <a:pt x="255" y="664"/>
                  </a:lnTo>
                  <a:lnTo>
                    <a:pt x="251" y="662"/>
                  </a:lnTo>
                  <a:lnTo>
                    <a:pt x="240" y="658"/>
                  </a:lnTo>
                  <a:lnTo>
                    <a:pt x="237" y="657"/>
                  </a:lnTo>
                  <a:lnTo>
                    <a:pt x="224" y="653"/>
                  </a:lnTo>
                  <a:lnTo>
                    <a:pt x="222" y="651"/>
                  </a:lnTo>
                  <a:lnTo>
                    <a:pt x="210" y="646"/>
                  </a:lnTo>
                  <a:lnTo>
                    <a:pt x="208" y="645"/>
                  </a:lnTo>
                  <a:lnTo>
                    <a:pt x="197" y="639"/>
                  </a:lnTo>
                  <a:lnTo>
                    <a:pt x="193" y="638"/>
                  </a:lnTo>
                  <a:lnTo>
                    <a:pt x="182" y="632"/>
                  </a:lnTo>
                  <a:lnTo>
                    <a:pt x="180" y="631"/>
                  </a:lnTo>
                  <a:lnTo>
                    <a:pt x="168" y="624"/>
                  </a:lnTo>
                  <a:lnTo>
                    <a:pt x="166" y="623"/>
                  </a:lnTo>
                  <a:lnTo>
                    <a:pt x="155" y="616"/>
                  </a:lnTo>
                  <a:lnTo>
                    <a:pt x="153" y="614"/>
                  </a:lnTo>
                  <a:lnTo>
                    <a:pt x="142" y="607"/>
                  </a:lnTo>
                  <a:lnTo>
                    <a:pt x="139" y="603"/>
                  </a:lnTo>
                  <a:lnTo>
                    <a:pt x="130" y="597"/>
                  </a:lnTo>
                  <a:lnTo>
                    <a:pt x="127" y="594"/>
                  </a:lnTo>
                  <a:lnTo>
                    <a:pt x="118" y="586"/>
                  </a:lnTo>
                  <a:lnTo>
                    <a:pt x="116" y="584"/>
                  </a:lnTo>
                  <a:lnTo>
                    <a:pt x="106" y="575"/>
                  </a:lnTo>
                  <a:lnTo>
                    <a:pt x="105" y="574"/>
                  </a:lnTo>
                  <a:lnTo>
                    <a:pt x="94" y="565"/>
                  </a:lnTo>
                  <a:lnTo>
                    <a:pt x="93" y="561"/>
                  </a:lnTo>
                  <a:lnTo>
                    <a:pt x="84" y="552"/>
                  </a:lnTo>
                  <a:lnTo>
                    <a:pt x="82" y="551"/>
                  </a:lnTo>
                  <a:lnTo>
                    <a:pt x="75" y="541"/>
                  </a:lnTo>
                  <a:lnTo>
                    <a:pt x="72" y="538"/>
                  </a:lnTo>
                  <a:lnTo>
                    <a:pt x="65" y="527"/>
                  </a:lnTo>
                  <a:lnTo>
                    <a:pt x="62" y="526"/>
                  </a:lnTo>
                  <a:lnTo>
                    <a:pt x="56" y="515"/>
                  </a:lnTo>
                  <a:lnTo>
                    <a:pt x="53" y="512"/>
                  </a:lnTo>
                  <a:lnTo>
                    <a:pt x="47" y="502"/>
                  </a:lnTo>
                  <a:lnTo>
                    <a:pt x="45" y="498"/>
                  </a:lnTo>
                  <a:lnTo>
                    <a:pt x="40" y="488"/>
                  </a:lnTo>
                  <a:lnTo>
                    <a:pt x="39" y="486"/>
                  </a:lnTo>
                  <a:lnTo>
                    <a:pt x="33" y="474"/>
                  </a:lnTo>
                  <a:lnTo>
                    <a:pt x="32" y="472"/>
                  </a:lnTo>
                  <a:lnTo>
                    <a:pt x="26" y="461"/>
                  </a:lnTo>
                  <a:lnTo>
                    <a:pt x="25" y="458"/>
                  </a:lnTo>
                  <a:lnTo>
                    <a:pt x="20" y="446"/>
                  </a:lnTo>
                  <a:lnTo>
                    <a:pt x="19" y="443"/>
                  </a:lnTo>
                  <a:lnTo>
                    <a:pt x="15" y="432"/>
                  </a:lnTo>
                  <a:lnTo>
                    <a:pt x="13" y="429"/>
                  </a:lnTo>
                  <a:lnTo>
                    <a:pt x="10" y="417"/>
                  </a:lnTo>
                  <a:lnTo>
                    <a:pt x="9" y="414"/>
                  </a:lnTo>
                  <a:lnTo>
                    <a:pt x="7" y="401"/>
                  </a:lnTo>
                  <a:lnTo>
                    <a:pt x="7" y="398"/>
                  </a:lnTo>
                  <a:lnTo>
                    <a:pt x="3" y="386"/>
                  </a:lnTo>
                  <a:lnTo>
                    <a:pt x="3" y="383"/>
                  </a:lnTo>
                  <a:lnTo>
                    <a:pt x="1" y="370"/>
                  </a:lnTo>
                  <a:lnTo>
                    <a:pt x="1" y="368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0" y="340"/>
                  </a:lnTo>
                  <a:lnTo>
                    <a:pt x="0" y="337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3"/>
                  </a:lnTo>
                  <a:lnTo>
                    <a:pt x="3" y="289"/>
                  </a:lnTo>
                  <a:lnTo>
                    <a:pt x="4" y="276"/>
                  </a:lnTo>
                  <a:lnTo>
                    <a:pt x="7" y="273"/>
                  </a:lnTo>
                  <a:lnTo>
                    <a:pt x="9" y="261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15" y="241"/>
                  </a:lnTo>
                  <a:lnTo>
                    <a:pt x="20" y="229"/>
                  </a:lnTo>
                  <a:lnTo>
                    <a:pt x="22" y="225"/>
                  </a:lnTo>
                  <a:lnTo>
                    <a:pt x="27" y="213"/>
                  </a:lnTo>
                  <a:lnTo>
                    <a:pt x="28" y="209"/>
                  </a:lnTo>
                  <a:lnTo>
                    <a:pt x="34" y="197"/>
                  </a:lnTo>
                  <a:lnTo>
                    <a:pt x="37" y="194"/>
                  </a:lnTo>
                  <a:lnTo>
                    <a:pt x="44" y="181"/>
                  </a:lnTo>
                  <a:lnTo>
                    <a:pt x="45" y="177"/>
                  </a:lnTo>
                  <a:lnTo>
                    <a:pt x="53" y="166"/>
                  </a:lnTo>
                  <a:lnTo>
                    <a:pt x="56" y="162"/>
                  </a:lnTo>
                  <a:lnTo>
                    <a:pt x="65" y="151"/>
                  </a:lnTo>
                  <a:lnTo>
                    <a:pt x="66" y="146"/>
                  </a:lnTo>
                  <a:lnTo>
                    <a:pt x="76" y="134"/>
                  </a:lnTo>
                  <a:lnTo>
                    <a:pt x="78" y="132"/>
                  </a:lnTo>
                  <a:lnTo>
                    <a:pt x="90" y="119"/>
                  </a:lnTo>
                  <a:lnTo>
                    <a:pt x="93" y="117"/>
                  </a:lnTo>
                  <a:lnTo>
                    <a:pt x="105" y="104"/>
                  </a:lnTo>
                  <a:lnTo>
                    <a:pt x="106" y="10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33CC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chemeClr val="hlink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4"/>
            <p:cNvSpPr>
              <a:spLocks/>
            </p:cNvSpPr>
            <p:nvPr/>
          </p:nvSpPr>
          <p:spPr bwMode="auto">
            <a:xfrm>
              <a:off x="2718" y="2443"/>
              <a:ext cx="285" cy="279"/>
            </a:xfrm>
            <a:custGeom>
              <a:avLst/>
              <a:gdLst>
                <a:gd name="T0" fmla="*/ 29 w 285"/>
                <a:gd name="T1" fmla="*/ 56 h 279"/>
                <a:gd name="T2" fmla="*/ 40 w 285"/>
                <a:gd name="T3" fmla="*/ 43 h 279"/>
                <a:gd name="T4" fmla="*/ 54 w 285"/>
                <a:gd name="T5" fmla="*/ 30 h 279"/>
                <a:gd name="T6" fmla="*/ 68 w 285"/>
                <a:gd name="T7" fmla="*/ 19 h 279"/>
                <a:gd name="T8" fmla="*/ 85 w 285"/>
                <a:gd name="T9" fmla="*/ 10 h 279"/>
                <a:gd name="T10" fmla="*/ 99 w 285"/>
                <a:gd name="T11" fmla="*/ 6 h 279"/>
                <a:gd name="T12" fmla="*/ 116 w 285"/>
                <a:gd name="T13" fmla="*/ 2 h 279"/>
                <a:gd name="T14" fmla="*/ 132 w 285"/>
                <a:gd name="T15" fmla="*/ 1 h 279"/>
                <a:gd name="T16" fmla="*/ 150 w 285"/>
                <a:gd name="T17" fmla="*/ 1 h 279"/>
                <a:gd name="T18" fmla="*/ 164 w 285"/>
                <a:gd name="T19" fmla="*/ 2 h 279"/>
                <a:gd name="T20" fmla="*/ 181 w 285"/>
                <a:gd name="T21" fmla="*/ 6 h 279"/>
                <a:gd name="T22" fmla="*/ 194 w 285"/>
                <a:gd name="T23" fmla="*/ 11 h 279"/>
                <a:gd name="T24" fmla="*/ 211 w 285"/>
                <a:gd name="T25" fmla="*/ 19 h 279"/>
                <a:gd name="T26" fmla="*/ 224 w 285"/>
                <a:gd name="T27" fmla="*/ 26 h 279"/>
                <a:gd name="T28" fmla="*/ 238 w 285"/>
                <a:gd name="T29" fmla="*/ 38 h 279"/>
                <a:gd name="T30" fmla="*/ 248 w 285"/>
                <a:gd name="T31" fmla="*/ 48 h 279"/>
                <a:gd name="T32" fmla="*/ 258 w 285"/>
                <a:gd name="T33" fmla="*/ 62 h 279"/>
                <a:gd name="T34" fmla="*/ 267 w 285"/>
                <a:gd name="T35" fmla="*/ 73 h 279"/>
                <a:gd name="T36" fmla="*/ 274 w 285"/>
                <a:gd name="T37" fmla="*/ 89 h 279"/>
                <a:gd name="T38" fmla="*/ 280 w 285"/>
                <a:gd name="T39" fmla="*/ 103 h 279"/>
                <a:gd name="T40" fmla="*/ 282 w 285"/>
                <a:gd name="T41" fmla="*/ 120 h 279"/>
                <a:gd name="T42" fmla="*/ 284 w 285"/>
                <a:gd name="T43" fmla="*/ 136 h 279"/>
                <a:gd name="T44" fmla="*/ 281 w 285"/>
                <a:gd name="T45" fmla="*/ 154 h 279"/>
                <a:gd name="T46" fmla="*/ 279 w 285"/>
                <a:gd name="T47" fmla="*/ 170 h 279"/>
                <a:gd name="T48" fmla="*/ 270 w 285"/>
                <a:gd name="T49" fmla="*/ 191 h 279"/>
                <a:gd name="T50" fmla="*/ 263 w 285"/>
                <a:gd name="T51" fmla="*/ 207 h 279"/>
                <a:gd name="T52" fmla="*/ 249 w 285"/>
                <a:gd name="T53" fmla="*/ 225 h 279"/>
                <a:gd name="T54" fmla="*/ 238 w 285"/>
                <a:gd name="T55" fmla="*/ 239 h 279"/>
                <a:gd name="T56" fmla="*/ 223 w 285"/>
                <a:gd name="T57" fmla="*/ 251 h 279"/>
                <a:gd name="T58" fmla="*/ 208 w 285"/>
                <a:gd name="T59" fmla="*/ 260 h 279"/>
                <a:gd name="T60" fmla="*/ 192 w 285"/>
                <a:gd name="T61" fmla="*/ 267 h 279"/>
                <a:gd name="T62" fmla="*/ 177 w 285"/>
                <a:gd name="T63" fmla="*/ 273 h 279"/>
                <a:gd name="T64" fmla="*/ 159 w 285"/>
                <a:gd name="T65" fmla="*/ 275 h 279"/>
                <a:gd name="T66" fmla="*/ 145 w 285"/>
                <a:gd name="T67" fmla="*/ 278 h 279"/>
                <a:gd name="T68" fmla="*/ 127 w 285"/>
                <a:gd name="T69" fmla="*/ 275 h 279"/>
                <a:gd name="T70" fmla="*/ 114 w 285"/>
                <a:gd name="T71" fmla="*/ 273 h 279"/>
                <a:gd name="T72" fmla="*/ 95 w 285"/>
                <a:gd name="T73" fmla="*/ 267 h 279"/>
                <a:gd name="T74" fmla="*/ 83 w 285"/>
                <a:gd name="T75" fmla="*/ 262 h 279"/>
                <a:gd name="T76" fmla="*/ 66 w 285"/>
                <a:gd name="T77" fmla="*/ 254 h 279"/>
                <a:gd name="T78" fmla="*/ 54 w 285"/>
                <a:gd name="T79" fmla="*/ 246 h 279"/>
                <a:gd name="T80" fmla="*/ 41 w 285"/>
                <a:gd name="T81" fmla="*/ 233 h 279"/>
                <a:gd name="T82" fmla="*/ 31 w 285"/>
                <a:gd name="T83" fmla="*/ 224 h 279"/>
                <a:gd name="T84" fmla="*/ 20 w 285"/>
                <a:gd name="T85" fmla="*/ 209 h 279"/>
                <a:gd name="T86" fmla="*/ 13 w 285"/>
                <a:gd name="T87" fmla="*/ 196 h 279"/>
                <a:gd name="T88" fmla="*/ 5 w 285"/>
                <a:gd name="T89" fmla="*/ 180 h 279"/>
                <a:gd name="T90" fmla="*/ 2 w 285"/>
                <a:gd name="T91" fmla="*/ 167 h 279"/>
                <a:gd name="T92" fmla="*/ 0 w 285"/>
                <a:gd name="T93" fmla="*/ 150 h 279"/>
                <a:gd name="T94" fmla="*/ 0 w 285"/>
                <a:gd name="T95" fmla="*/ 134 h 279"/>
                <a:gd name="T96" fmla="*/ 3 w 285"/>
                <a:gd name="T97" fmla="*/ 115 h 279"/>
                <a:gd name="T98" fmla="*/ 8 w 285"/>
                <a:gd name="T99" fmla="*/ 98 h 279"/>
                <a:gd name="T100" fmla="*/ 16 w 285"/>
                <a:gd name="T101" fmla="*/ 79 h 2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5"/>
                <a:gd name="T154" fmla="*/ 0 h 279"/>
                <a:gd name="T155" fmla="*/ 285 w 285"/>
                <a:gd name="T156" fmla="*/ 279 h 2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5" h="279">
                  <a:moveTo>
                    <a:pt x="20" y="70"/>
                  </a:moveTo>
                  <a:lnTo>
                    <a:pt x="20" y="70"/>
                  </a:lnTo>
                  <a:lnTo>
                    <a:pt x="25" y="63"/>
                  </a:lnTo>
                  <a:lnTo>
                    <a:pt x="26" y="62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0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2" y="24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8" y="15"/>
                  </a:lnTo>
                  <a:lnTo>
                    <a:pt x="79" y="13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9" y="6"/>
                  </a:lnTo>
                  <a:lnTo>
                    <a:pt x="103" y="5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18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81" y="6"/>
                  </a:lnTo>
                  <a:lnTo>
                    <a:pt x="182" y="8"/>
                  </a:lnTo>
                  <a:lnTo>
                    <a:pt x="187" y="9"/>
                  </a:lnTo>
                  <a:lnTo>
                    <a:pt x="189" y="9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9" y="13"/>
                  </a:lnTo>
                  <a:lnTo>
                    <a:pt x="200" y="15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7" y="23"/>
                  </a:lnTo>
                  <a:lnTo>
                    <a:pt x="218" y="24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7" y="31"/>
                  </a:lnTo>
                  <a:lnTo>
                    <a:pt x="232" y="33"/>
                  </a:lnTo>
                  <a:lnTo>
                    <a:pt x="233" y="34"/>
                  </a:lnTo>
                  <a:lnTo>
                    <a:pt x="238" y="38"/>
                  </a:lnTo>
                  <a:lnTo>
                    <a:pt x="238" y="39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7" y="47"/>
                  </a:lnTo>
                  <a:lnTo>
                    <a:pt x="248" y="48"/>
                  </a:lnTo>
                  <a:lnTo>
                    <a:pt x="251" y="51"/>
                  </a:lnTo>
                  <a:lnTo>
                    <a:pt x="251" y="53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8" y="62"/>
                  </a:lnTo>
                  <a:lnTo>
                    <a:pt x="260" y="63"/>
                  </a:lnTo>
                  <a:lnTo>
                    <a:pt x="263" y="67"/>
                  </a:lnTo>
                  <a:lnTo>
                    <a:pt x="266" y="73"/>
                  </a:lnTo>
                  <a:lnTo>
                    <a:pt x="267" y="73"/>
                  </a:lnTo>
                  <a:lnTo>
                    <a:pt x="270" y="79"/>
                  </a:lnTo>
                  <a:lnTo>
                    <a:pt x="270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9"/>
                  </a:lnTo>
                  <a:lnTo>
                    <a:pt x="275" y="90"/>
                  </a:lnTo>
                  <a:lnTo>
                    <a:pt x="276" y="96"/>
                  </a:lnTo>
                  <a:lnTo>
                    <a:pt x="276" y="97"/>
                  </a:lnTo>
                  <a:lnTo>
                    <a:pt x="279" y="102"/>
                  </a:lnTo>
                  <a:lnTo>
                    <a:pt x="280" y="103"/>
                  </a:lnTo>
                  <a:lnTo>
                    <a:pt x="281" y="108"/>
                  </a:lnTo>
                  <a:lnTo>
                    <a:pt x="281" y="110"/>
                  </a:lnTo>
                  <a:lnTo>
                    <a:pt x="281" y="115"/>
                  </a:lnTo>
                  <a:lnTo>
                    <a:pt x="282" y="115"/>
                  </a:lnTo>
                  <a:lnTo>
                    <a:pt x="282" y="120"/>
                  </a:lnTo>
                  <a:lnTo>
                    <a:pt x="282" y="122"/>
                  </a:lnTo>
                  <a:lnTo>
                    <a:pt x="284" y="127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4" y="141"/>
                  </a:lnTo>
                  <a:lnTo>
                    <a:pt x="284" y="143"/>
                  </a:lnTo>
                  <a:lnTo>
                    <a:pt x="282" y="147"/>
                  </a:lnTo>
                  <a:lnTo>
                    <a:pt x="282" y="150"/>
                  </a:lnTo>
                  <a:lnTo>
                    <a:pt x="281" y="154"/>
                  </a:lnTo>
                  <a:lnTo>
                    <a:pt x="281" y="155"/>
                  </a:lnTo>
                  <a:lnTo>
                    <a:pt x="280" y="161"/>
                  </a:lnTo>
                  <a:lnTo>
                    <a:pt x="280" y="162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6" y="176"/>
                  </a:lnTo>
                  <a:lnTo>
                    <a:pt x="275" y="177"/>
                  </a:lnTo>
                  <a:lnTo>
                    <a:pt x="274" y="183"/>
                  </a:lnTo>
                  <a:lnTo>
                    <a:pt x="273" y="184"/>
                  </a:lnTo>
                  <a:lnTo>
                    <a:pt x="270" y="191"/>
                  </a:lnTo>
                  <a:lnTo>
                    <a:pt x="270" y="193"/>
                  </a:lnTo>
                  <a:lnTo>
                    <a:pt x="267" y="198"/>
                  </a:lnTo>
                  <a:lnTo>
                    <a:pt x="266" y="200"/>
                  </a:lnTo>
                  <a:lnTo>
                    <a:pt x="263" y="205"/>
                  </a:lnTo>
                  <a:lnTo>
                    <a:pt x="263" y="207"/>
                  </a:lnTo>
                  <a:lnTo>
                    <a:pt x="258" y="214"/>
                  </a:lnTo>
                  <a:lnTo>
                    <a:pt x="257" y="215"/>
                  </a:lnTo>
                  <a:lnTo>
                    <a:pt x="252" y="219"/>
                  </a:lnTo>
                  <a:lnTo>
                    <a:pt x="252" y="222"/>
                  </a:lnTo>
                  <a:lnTo>
                    <a:pt x="249" y="225"/>
                  </a:lnTo>
                  <a:lnTo>
                    <a:pt x="248" y="226"/>
                  </a:lnTo>
                  <a:lnTo>
                    <a:pt x="243" y="232"/>
                  </a:lnTo>
                  <a:lnTo>
                    <a:pt x="243" y="233"/>
                  </a:lnTo>
                  <a:lnTo>
                    <a:pt x="239" y="238"/>
                  </a:lnTo>
                  <a:lnTo>
                    <a:pt x="238" y="239"/>
                  </a:lnTo>
                  <a:lnTo>
                    <a:pt x="233" y="243"/>
                  </a:lnTo>
                  <a:lnTo>
                    <a:pt x="232" y="243"/>
                  </a:lnTo>
                  <a:lnTo>
                    <a:pt x="227" y="247"/>
                  </a:lnTo>
                  <a:lnTo>
                    <a:pt x="226" y="248"/>
                  </a:lnTo>
                  <a:lnTo>
                    <a:pt x="223" y="251"/>
                  </a:lnTo>
                  <a:lnTo>
                    <a:pt x="221" y="252"/>
                  </a:lnTo>
                  <a:lnTo>
                    <a:pt x="215" y="255"/>
                  </a:lnTo>
                  <a:lnTo>
                    <a:pt x="215" y="257"/>
                  </a:lnTo>
                  <a:lnTo>
                    <a:pt x="210" y="259"/>
                  </a:lnTo>
                  <a:lnTo>
                    <a:pt x="208" y="260"/>
                  </a:lnTo>
                  <a:lnTo>
                    <a:pt x="205" y="262"/>
                  </a:lnTo>
                  <a:lnTo>
                    <a:pt x="202" y="264"/>
                  </a:lnTo>
                  <a:lnTo>
                    <a:pt x="198" y="266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4" y="271"/>
                  </a:lnTo>
                  <a:lnTo>
                    <a:pt x="178" y="272"/>
                  </a:lnTo>
                  <a:lnTo>
                    <a:pt x="177" y="273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67" y="274"/>
                  </a:lnTo>
                  <a:lnTo>
                    <a:pt x="165" y="275"/>
                  </a:lnTo>
                  <a:lnTo>
                    <a:pt x="159" y="275"/>
                  </a:lnTo>
                  <a:lnTo>
                    <a:pt x="158" y="275"/>
                  </a:lnTo>
                  <a:lnTo>
                    <a:pt x="152" y="275"/>
                  </a:lnTo>
                  <a:lnTo>
                    <a:pt x="151" y="275"/>
                  </a:lnTo>
                  <a:lnTo>
                    <a:pt x="147" y="278"/>
                  </a:lnTo>
                  <a:lnTo>
                    <a:pt x="145" y="278"/>
                  </a:lnTo>
                  <a:lnTo>
                    <a:pt x="140" y="275"/>
                  </a:lnTo>
                  <a:lnTo>
                    <a:pt x="139" y="275"/>
                  </a:lnTo>
                  <a:lnTo>
                    <a:pt x="133" y="275"/>
                  </a:lnTo>
                  <a:lnTo>
                    <a:pt x="132" y="275"/>
                  </a:lnTo>
                  <a:lnTo>
                    <a:pt x="127" y="275"/>
                  </a:lnTo>
                  <a:lnTo>
                    <a:pt x="126" y="275"/>
                  </a:lnTo>
                  <a:lnTo>
                    <a:pt x="120" y="274"/>
                  </a:lnTo>
                  <a:lnTo>
                    <a:pt x="119" y="274"/>
                  </a:lnTo>
                  <a:lnTo>
                    <a:pt x="115" y="273"/>
                  </a:lnTo>
                  <a:lnTo>
                    <a:pt x="114" y="273"/>
                  </a:lnTo>
                  <a:lnTo>
                    <a:pt x="108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101" y="268"/>
                  </a:lnTo>
                  <a:lnTo>
                    <a:pt x="95" y="267"/>
                  </a:lnTo>
                  <a:lnTo>
                    <a:pt x="94" y="267"/>
                  </a:lnTo>
                  <a:lnTo>
                    <a:pt x="90" y="265"/>
                  </a:lnTo>
                  <a:lnTo>
                    <a:pt x="88" y="265"/>
                  </a:lnTo>
                  <a:lnTo>
                    <a:pt x="84" y="264"/>
                  </a:lnTo>
                  <a:lnTo>
                    <a:pt x="83" y="262"/>
                  </a:lnTo>
                  <a:lnTo>
                    <a:pt x="77" y="259"/>
                  </a:lnTo>
                  <a:lnTo>
                    <a:pt x="76" y="259"/>
                  </a:lnTo>
                  <a:lnTo>
                    <a:pt x="71" y="257"/>
                  </a:lnTo>
                  <a:lnTo>
                    <a:pt x="70" y="257"/>
                  </a:lnTo>
                  <a:lnTo>
                    <a:pt x="66" y="254"/>
                  </a:lnTo>
                  <a:lnTo>
                    <a:pt x="65" y="252"/>
                  </a:lnTo>
                  <a:lnTo>
                    <a:pt x="60" y="250"/>
                  </a:lnTo>
                  <a:lnTo>
                    <a:pt x="59" y="250"/>
                  </a:lnTo>
                  <a:lnTo>
                    <a:pt x="54" y="246"/>
                  </a:lnTo>
                  <a:lnTo>
                    <a:pt x="51" y="243"/>
                  </a:lnTo>
                  <a:lnTo>
                    <a:pt x="50" y="241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6" y="230"/>
                  </a:lnTo>
                  <a:lnTo>
                    <a:pt x="35" y="227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7" y="218"/>
                  </a:lnTo>
                  <a:lnTo>
                    <a:pt x="25" y="215"/>
                  </a:lnTo>
                  <a:lnTo>
                    <a:pt x="22" y="214"/>
                  </a:lnTo>
                  <a:lnTo>
                    <a:pt x="20" y="209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3" y="198"/>
                  </a:lnTo>
                  <a:lnTo>
                    <a:pt x="13" y="196"/>
                  </a:lnTo>
                  <a:lnTo>
                    <a:pt x="10" y="193"/>
                  </a:lnTo>
                  <a:lnTo>
                    <a:pt x="10" y="191"/>
                  </a:lnTo>
                  <a:lnTo>
                    <a:pt x="9" y="187"/>
                  </a:lnTo>
                  <a:lnTo>
                    <a:pt x="8" y="186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4" y="175"/>
                  </a:lnTo>
                  <a:lnTo>
                    <a:pt x="3" y="174"/>
                  </a:lnTo>
                  <a:lnTo>
                    <a:pt x="2" y="168"/>
                  </a:lnTo>
                  <a:lnTo>
                    <a:pt x="2" y="167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5" y="100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6" y="79"/>
                  </a:lnTo>
                  <a:lnTo>
                    <a:pt x="17" y="77"/>
                  </a:lnTo>
                  <a:lnTo>
                    <a:pt x="20" y="72"/>
                  </a:lnTo>
                  <a:lnTo>
                    <a:pt x="20" y="7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2718" y="2443"/>
              <a:ext cx="285" cy="279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5" y="50"/>
                </a:cxn>
                <a:cxn ang="0">
                  <a:pos x="45" y="38"/>
                </a:cxn>
                <a:cxn ang="0">
                  <a:pos x="57" y="27"/>
                </a:cxn>
                <a:cxn ang="0">
                  <a:pos x="68" y="19"/>
                </a:cxn>
                <a:cxn ang="0">
                  <a:pos x="79" y="13"/>
                </a:cxn>
                <a:cxn ang="0">
                  <a:pos x="99" y="6"/>
                </a:cxn>
                <a:cxn ang="0">
                  <a:pos x="112" y="2"/>
                </a:cxn>
                <a:cxn ang="0">
                  <a:pos x="125" y="1"/>
                </a:cxn>
                <a:cxn ang="0">
                  <a:pos x="137" y="0"/>
                </a:cxn>
                <a:cxn ang="0">
                  <a:pos x="151" y="1"/>
                </a:cxn>
                <a:cxn ang="0">
                  <a:pos x="164" y="2"/>
                </a:cxn>
                <a:cxn ang="0">
                  <a:pos x="176" y="5"/>
                </a:cxn>
                <a:cxn ang="0">
                  <a:pos x="189" y="9"/>
                </a:cxn>
                <a:cxn ang="0">
                  <a:pos x="200" y="15"/>
                </a:cxn>
                <a:cxn ang="0">
                  <a:pos x="213" y="19"/>
                </a:cxn>
                <a:cxn ang="0">
                  <a:pos x="224" y="26"/>
                </a:cxn>
                <a:cxn ang="0">
                  <a:pos x="238" y="38"/>
                </a:cxn>
                <a:cxn ang="0">
                  <a:pos x="247" y="47"/>
                </a:cxn>
                <a:cxn ang="0">
                  <a:pos x="256" y="56"/>
                </a:cxn>
                <a:cxn ang="0">
                  <a:pos x="263" y="67"/>
                </a:cxn>
                <a:cxn ang="0">
                  <a:pos x="270" y="80"/>
                </a:cxn>
                <a:cxn ang="0">
                  <a:pos x="275" y="90"/>
                </a:cxn>
                <a:cxn ang="0">
                  <a:pos x="280" y="103"/>
                </a:cxn>
                <a:cxn ang="0">
                  <a:pos x="282" y="115"/>
                </a:cxn>
                <a:cxn ang="0">
                  <a:pos x="284" y="129"/>
                </a:cxn>
                <a:cxn ang="0">
                  <a:pos x="284" y="143"/>
                </a:cxn>
                <a:cxn ang="0">
                  <a:pos x="281" y="155"/>
                </a:cxn>
                <a:cxn ang="0">
                  <a:pos x="279" y="170"/>
                </a:cxn>
                <a:cxn ang="0">
                  <a:pos x="273" y="184"/>
                </a:cxn>
                <a:cxn ang="0">
                  <a:pos x="266" y="200"/>
                </a:cxn>
                <a:cxn ang="0">
                  <a:pos x="257" y="215"/>
                </a:cxn>
                <a:cxn ang="0">
                  <a:pos x="248" y="226"/>
                </a:cxn>
                <a:cxn ang="0">
                  <a:pos x="238" y="239"/>
                </a:cxn>
                <a:cxn ang="0">
                  <a:pos x="226" y="248"/>
                </a:cxn>
                <a:cxn ang="0">
                  <a:pos x="215" y="257"/>
                </a:cxn>
                <a:cxn ang="0">
                  <a:pos x="202" y="264"/>
                </a:cxn>
                <a:cxn ang="0">
                  <a:pos x="184" y="271"/>
                </a:cxn>
                <a:cxn ang="0">
                  <a:pos x="170" y="274"/>
                </a:cxn>
                <a:cxn ang="0">
                  <a:pos x="158" y="275"/>
                </a:cxn>
                <a:cxn ang="0">
                  <a:pos x="145" y="278"/>
                </a:cxn>
                <a:cxn ang="0">
                  <a:pos x="132" y="275"/>
                </a:cxn>
                <a:cxn ang="0">
                  <a:pos x="119" y="274"/>
                </a:cxn>
                <a:cxn ang="0">
                  <a:pos x="107" y="272"/>
                </a:cxn>
                <a:cxn ang="0">
                  <a:pos x="94" y="267"/>
                </a:cxn>
                <a:cxn ang="0">
                  <a:pos x="83" y="262"/>
                </a:cxn>
                <a:cxn ang="0">
                  <a:pos x="70" y="257"/>
                </a:cxn>
                <a:cxn ang="0">
                  <a:pos x="59" y="250"/>
                </a:cxn>
                <a:cxn ang="0">
                  <a:pos x="45" y="239"/>
                </a:cxn>
                <a:cxn ang="0">
                  <a:pos x="36" y="230"/>
                </a:cxn>
                <a:cxn ang="0">
                  <a:pos x="27" y="219"/>
                </a:cxn>
                <a:cxn ang="0">
                  <a:pos x="20" y="209"/>
                </a:cxn>
                <a:cxn ang="0">
                  <a:pos x="13" y="196"/>
                </a:cxn>
                <a:cxn ang="0">
                  <a:pos x="8" y="186"/>
                </a:cxn>
                <a:cxn ang="0">
                  <a:pos x="3" y="174"/>
                </a:cxn>
                <a:cxn ang="0">
                  <a:pos x="1" y="161"/>
                </a:cxn>
                <a:cxn ang="0">
                  <a:pos x="0" y="147"/>
                </a:cxn>
                <a:cxn ang="0">
                  <a:pos x="0" y="134"/>
                </a:cxn>
                <a:cxn ang="0">
                  <a:pos x="2" y="120"/>
                </a:cxn>
                <a:cxn ang="0">
                  <a:pos x="4" y="105"/>
                </a:cxn>
                <a:cxn ang="0">
                  <a:pos x="10" y="91"/>
                </a:cxn>
                <a:cxn ang="0">
                  <a:pos x="17" y="77"/>
                </a:cxn>
              </a:cxnLst>
              <a:rect l="0" t="0" r="r" b="b"/>
              <a:pathLst>
                <a:path w="285" h="279">
                  <a:moveTo>
                    <a:pt x="20" y="70"/>
                  </a:moveTo>
                  <a:lnTo>
                    <a:pt x="20" y="70"/>
                  </a:lnTo>
                  <a:lnTo>
                    <a:pt x="25" y="63"/>
                  </a:lnTo>
                  <a:lnTo>
                    <a:pt x="26" y="62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0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2" y="24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8" y="15"/>
                  </a:lnTo>
                  <a:lnTo>
                    <a:pt x="79" y="13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9" y="6"/>
                  </a:lnTo>
                  <a:lnTo>
                    <a:pt x="103" y="5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18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81" y="6"/>
                  </a:lnTo>
                  <a:lnTo>
                    <a:pt x="182" y="8"/>
                  </a:lnTo>
                  <a:lnTo>
                    <a:pt x="187" y="9"/>
                  </a:lnTo>
                  <a:lnTo>
                    <a:pt x="189" y="9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9" y="13"/>
                  </a:lnTo>
                  <a:lnTo>
                    <a:pt x="200" y="15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7" y="23"/>
                  </a:lnTo>
                  <a:lnTo>
                    <a:pt x="218" y="24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7" y="31"/>
                  </a:lnTo>
                  <a:lnTo>
                    <a:pt x="232" y="33"/>
                  </a:lnTo>
                  <a:lnTo>
                    <a:pt x="233" y="34"/>
                  </a:lnTo>
                  <a:lnTo>
                    <a:pt x="238" y="38"/>
                  </a:lnTo>
                  <a:lnTo>
                    <a:pt x="238" y="39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7" y="47"/>
                  </a:lnTo>
                  <a:lnTo>
                    <a:pt x="248" y="48"/>
                  </a:lnTo>
                  <a:lnTo>
                    <a:pt x="251" y="51"/>
                  </a:lnTo>
                  <a:lnTo>
                    <a:pt x="251" y="53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8" y="62"/>
                  </a:lnTo>
                  <a:lnTo>
                    <a:pt x="260" y="63"/>
                  </a:lnTo>
                  <a:lnTo>
                    <a:pt x="263" y="67"/>
                  </a:lnTo>
                  <a:lnTo>
                    <a:pt x="266" y="73"/>
                  </a:lnTo>
                  <a:lnTo>
                    <a:pt x="267" y="73"/>
                  </a:lnTo>
                  <a:lnTo>
                    <a:pt x="270" y="79"/>
                  </a:lnTo>
                  <a:lnTo>
                    <a:pt x="270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9"/>
                  </a:lnTo>
                  <a:lnTo>
                    <a:pt x="275" y="90"/>
                  </a:lnTo>
                  <a:lnTo>
                    <a:pt x="276" y="96"/>
                  </a:lnTo>
                  <a:lnTo>
                    <a:pt x="276" y="97"/>
                  </a:lnTo>
                  <a:lnTo>
                    <a:pt x="279" y="102"/>
                  </a:lnTo>
                  <a:lnTo>
                    <a:pt x="280" y="103"/>
                  </a:lnTo>
                  <a:lnTo>
                    <a:pt x="281" y="108"/>
                  </a:lnTo>
                  <a:lnTo>
                    <a:pt x="281" y="110"/>
                  </a:lnTo>
                  <a:lnTo>
                    <a:pt x="281" y="115"/>
                  </a:lnTo>
                  <a:lnTo>
                    <a:pt x="282" y="115"/>
                  </a:lnTo>
                  <a:lnTo>
                    <a:pt x="282" y="120"/>
                  </a:lnTo>
                  <a:lnTo>
                    <a:pt x="282" y="122"/>
                  </a:lnTo>
                  <a:lnTo>
                    <a:pt x="284" y="127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4" y="141"/>
                  </a:lnTo>
                  <a:lnTo>
                    <a:pt x="284" y="143"/>
                  </a:lnTo>
                  <a:lnTo>
                    <a:pt x="282" y="147"/>
                  </a:lnTo>
                  <a:lnTo>
                    <a:pt x="282" y="150"/>
                  </a:lnTo>
                  <a:lnTo>
                    <a:pt x="281" y="154"/>
                  </a:lnTo>
                  <a:lnTo>
                    <a:pt x="281" y="155"/>
                  </a:lnTo>
                  <a:lnTo>
                    <a:pt x="280" y="161"/>
                  </a:lnTo>
                  <a:lnTo>
                    <a:pt x="280" y="162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6" y="176"/>
                  </a:lnTo>
                  <a:lnTo>
                    <a:pt x="275" y="177"/>
                  </a:lnTo>
                  <a:lnTo>
                    <a:pt x="274" y="183"/>
                  </a:lnTo>
                  <a:lnTo>
                    <a:pt x="273" y="184"/>
                  </a:lnTo>
                  <a:lnTo>
                    <a:pt x="270" y="191"/>
                  </a:lnTo>
                  <a:lnTo>
                    <a:pt x="270" y="193"/>
                  </a:lnTo>
                  <a:lnTo>
                    <a:pt x="267" y="198"/>
                  </a:lnTo>
                  <a:lnTo>
                    <a:pt x="266" y="200"/>
                  </a:lnTo>
                  <a:lnTo>
                    <a:pt x="263" y="205"/>
                  </a:lnTo>
                  <a:lnTo>
                    <a:pt x="263" y="207"/>
                  </a:lnTo>
                  <a:lnTo>
                    <a:pt x="258" y="214"/>
                  </a:lnTo>
                  <a:lnTo>
                    <a:pt x="257" y="215"/>
                  </a:lnTo>
                  <a:lnTo>
                    <a:pt x="252" y="219"/>
                  </a:lnTo>
                  <a:lnTo>
                    <a:pt x="252" y="222"/>
                  </a:lnTo>
                  <a:lnTo>
                    <a:pt x="249" y="225"/>
                  </a:lnTo>
                  <a:lnTo>
                    <a:pt x="248" y="226"/>
                  </a:lnTo>
                  <a:lnTo>
                    <a:pt x="243" y="232"/>
                  </a:lnTo>
                  <a:lnTo>
                    <a:pt x="243" y="233"/>
                  </a:lnTo>
                  <a:lnTo>
                    <a:pt x="239" y="238"/>
                  </a:lnTo>
                  <a:lnTo>
                    <a:pt x="238" y="239"/>
                  </a:lnTo>
                  <a:lnTo>
                    <a:pt x="233" y="243"/>
                  </a:lnTo>
                  <a:lnTo>
                    <a:pt x="232" y="243"/>
                  </a:lnTo>
                  <a:lnTo>
                    <a:pt x="227" y="247"/>
                  </a:lnTo>
                  <a:lnTo>
                    <a:pt x="226" y="248"/>
                  </a:lnTo>
                  <a:lnTo>
                    <a:pt x="223" y="251"/>
                  </a:lnTo>
                  <a:lnTo>
                    <a:pt x="221" y="252"/>
                  </a:lnTo>
                  <a:lnTo>
                    <a:pt x="215" y="255"/>
                  </a:lnTo>
                  <a:lnTo>
                    <a:pt x="215" y="257"/>
                  </a:lnTo>
                  <a:lnTo>
                    <a:pt x="210" y="259"/>
                  </a:lnTo>
                  <a:lnTo>
                    <a:pt x="208" y="260"/>
                  </a:lnTo>
                  <a:lnTo>
                    <a:pt x="205" y="262"/>
                  </a:lnTo>
                  <a:lnTo>
                    <a:pt x="202" y="264"/>
                  </a:lnTo>
                  <a:lnTo>
                    <a:pt x="198" y="266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4" y="271"/>
                  </a:lnTo>
                  <a:lnTo>
                    <a:pt x="178" y="272"/>
                  </a:lnTo>
                  <a:lnTo>
                    <a:pt x="177" y="273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67" y="274"/>
                  </a:lnTo>
                  <a:lnTo>
                    <a:pt x="165" y="275"/>
                  </a:lnTo>
                  <a:lnTo>
                    <a:pt x="159" y="275"/>
                  </a:lnTo>
                  <a:lnTo>
                    <a:pt x="158" y="275"/>
                  </a:lnTo>
                  <a:lnTo>
                    <a:pt x="152" y="275"/>
                  </a:lnTo>
                  <a:lnTo>
                    <a:pt x="151" y="275"/>
                  </a:lnTo>
                  <a:lnTo>
                    <a:pt x="147" y="278"/>
                  </a:lnTo>
                  <a:lnTo>
                    <a:pt x="145" y="278"/>
                  </a:lnTo>
                  <a:lnTo>
                    <a:pt x="140" y="275"/>
                  </a:lnTo>
                  <a:lnTo>
                    <a:pt x="139" y="275"/>
                  </a:lnTo>
                  <a:lnTo>
                    <a:pt x="133" y="275"/>
                  </a:lnTo>
                  <a:lnTo>
                    <a:pt x="132" y="275"/>
                  </a:lnTo>
                  <a:lnTo>
                    <a:pt x="127" y="275"/>
                  </a:lnTo>
                  <a:lnTo>
                    <a:pt x="126" y="275"/>
                  </a:lnTo>
                  <a:lnTo>
                    <a:pt x="120" y="274"/>
                  </a:lnTo>
                  <a:lnTo>
                    <a:pt x="119" y="274"/>
                  </a:lnTo>
                  <a:lnTo>
                    <a:pt x="115" y="273"/>
                  </a:lnTo>
                  <a:lnTo>
                    <a:pt x="114" y="273"/>
                  </a:lnTo>
                  <a:lnTo>
                    <a:pt x="108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101" y="268"/>
                  </a:lnTo>
                  <a:lnTo>
                    <a:pt x="95" y="267"/>
                  </a:lnTo>
                  <a:lnTo>
                    <a:pt x="94" y="267"/>
                  </a:lnTo>
                  <a:lnTo>
                    <a:pt x="90" y="265"/>
                  </a:lnTo>
                  <a:lnTo>
                    <a:pt x="88" y="265"/>
                  </a:lnTo>
                  <a:lnTo>
                    <a:pt x="84" y="264"/>
                  </a:lnTo>
                  <a:lnTo>
                    <a:pt x="83" y="262"/>
                  </a:lnTo>
                  <a:lnTo>
                    <a:pt x="77" y="259"/>
                  </a:lnTo>
                  <a:lnTo>
                    <a:pt x="76" y="259"/>
                  </a:lnTo>
                  <a:lnTo>
                    <a:pt x="71" y="257"/>
                  </a:lnTo>
                  <a:lnTo>
                    <a:pt x="70" y="257"/>
                  </a:lnTo>
                  <a:lnTo>
                    <a:pt x="66" y="254"/>
                  </a:lnTo>
                  <a:lnTo>
                    <a:pt x="65" y="252"/>
                  </a:lnTo>
                  <a:lnTo>
                    <a:pt x="60" y="250"/>
                  </a:lnTo>
                  <a:lnTo>
                    <a:pt x="59" y="250"/>
                  </a:lnTo>
                  <a:lnTo>
                    <a:pt x="54" y="246"/>
                  </a:lnTo>
                  <a:lnTo>
                    <a:pt x="51" y="243"/>
                  </a:lnTo>
                  <a:lnTo>
                    <a:pt x="50" y="241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6" y="230"/>
                  </a:lnTo>
                  <a:lnTo>
                    <a:pt x="35" y="227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7" y="218"/>
                  </a:lnTo>
                  <a:lnTo>
                    <a:pt x="25" y="215"/>
                  </a:lnTo>
                  <a:lnTo>
                    <a:pt x="22" y="214"/>
                  </a:lnTo>
                  <a:lnTo>
                    <a:pt x="20" y="209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3" y="198"/>
                  </a:lnTo>
                  <a:lnTo>
                    <a:pt x="13" y="196"/>
                  </a:lnTo>
                  <a:lnTo>
                    <a:pt x="10" y="193"/>
                  </a:lnTo>
                  <a:lnTo>
                    <a:pt x="10" y="191"/>
                  </a:lnTo>
                  <a:lnTo>
                    <a:pt x="9" y="187"/>
                  </a:lnTo>
                  <a:lnTo>
                    <a:pt x="8" y="186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4" y="175"/>
                  </a:lnTo>
                  <a:lnTo>
                    <a:pt x="3" y="174"/>
                  </a:lnTo>
                  <a:lnTo>
                    <a:pt x="2" y="168"/>
                  </a:lnTo>
                  <a:lnTo>
                    <a:pt x="2" y="167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5" y="100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6" y="79"/>
                  </a:lnTo>
                  <a:lnTo>
                    <a:pt x="17" y="77"/>
                  </a:lnTo>
                  <a:lnTo>
                    <a:pt x="20" y="72"/>
                  </a:lnTo>
                  <a:lnTo>
                    <a:pt x="20" y="70"/>
                  </a:lnTo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02" name="Freeform 6"/>
            <p:cNvSpPr>
              <a:spLocks/>
            </p:cNvSpPr>
            <p:nvPr/>
          </p:nvSpPr>
          <p:spPr bwMode="auto">
            <a:xfrm>
              <a:off x="2399" y="2475"/>
              <a:ext cx="194" cy="187"/>
            </a:xfrm>
            <a:custGeom>
              <a:avLst/>
              <a:gdLst>
                <a:gd name="T0" fmla="*/ 38 w 194"/>
                <a:gd name="T1" fmla="*/ 21 h 187"/>
                <a:gd name="T2" fmla="*/ 47 w 194"/>
                <a:gd name="T3" fmla="*/ 15 h 187"/>
                <a:gd name="T4" fmla="*/ 59 w 194"/>
                <a:gd name="T5" fmla="*/ 8 h 187"/>
                <a:gd name="T6" fmla="*/ 70 w 194"/>
                <a:gd name="T7" fmla="*/ 3 h 187"/>
                <a:gd name="T8" fmla="*/ 82 w 194"/>
                <a:gd name="T9" fmla="*/ 1 h 187"/>
                <a:gd name="T10" fmla="*/ 92 w 194"/>
                <a:gd name="T11" fmla="*/ 1 h 187"/>
                <a:gd name="T12" fmla="*/ 105 w 194"/>
                <a:gd name="T13" fmla="*/ 1 h 187"/>
                <a:gd name="T14" fmla="*/ 115 w 194"/>
                <a:gd name="T15" fmla="*/ 2 h 187"/>
                <a:gd name="T16" fmla="*/ 125 w 194"/>
                <a:gd name="T17" fmla="*/ 4 h 187"/>
                <a:gd name="T18" fmla="*/ 136 w 194"/>
                <a:gd name="T19" fmla="*/ 9 h 187"/>
                <a:gd name="T20" fmla="*/ 146 w 194"/>
                <a:gd name="T21" fmla="*/ 15 h 187"/>
                <a:gd name="T22" fmla="*/ 154 w 194"/>
                <a:gd name="T23" fmla="*/ 19 h 187"/>
                <a:gd name="T24" fmla="*/ 163 w 194"/>
                <a:gd name="T25" fmla="*/ 27 h 187"/>
                <a:gd name="T26" fmla="*/ 170 w 194"/>
                <a:gd name="T27" fmla="*/ 34 h 187"/>
                <a:gd name="T28" fmla="*/ 176 w 194"/>
                <a:gd name="T29" fmla="*/ 43 h 187"/>
                <a:gd name="T30" fmla="*/ 182 w 194"/>
                <a:gd name="T31" fmla="*/ 51 h 187"/>
                <a:gd name="T32" fmla="*/ 187 w 194"/>
                <a:gd name="T33" fmla="*/ 63 h 187"/>
                <a:gd name="T34" fmla="*/ 190 w 194"/>
                <a:gd name="T35" fmla="*/ 72 h 187"/>
                <a:gd name="T36" fmla="*/ 191 w 194"/>
                <a:gd name="T37" fmla="*/ 83 h 187"/>
                <a:gd name="T38" fmla="*/ 193 w 194"/>
                <a:gd name="T39" fmla="*/ 93 h 187"/>
                <a:gd name="T40" fmla="*/ 191 w 194"/>
                <a:gd name="T41" fmla="*/ 105 h 187"/>
                <a:gd name="T42" fmla="*/ 189 w 194"/>
                <a:gd name="T43" fmla="*/ 114 h 187"/>
                <a:gd name="T44" fmla="*/ 184 w 194"/>
                <a:gd name="T45" fmla="*/ 127 h 187"/>
                <a:gd name="T46" fmla="*/ 179 w 194"/>
                <a:gd name="T47" fmla="*/ 136 h 187"/>
                <a:gd name="T48" fmla="*/ 171 w 194"/>
                <a:gd name="T49" fmla="*/ 147 h 187"/>
                <a:gd name="T50" fmla="*/ 164 w 194"/>
                <a:gd name="T51" fmla="*/ 158 h 187"/>
                <a:gd name="T52" fmla="*/ 151 w 194"/>
                <a:gd name="T53" fmla="*/ 167 h 187"/>
                <a:gd name="T54" fmla="*/ 141 w 194"/>
                <a:gd name="T55" fmla="*/ 174 h 187"/>
                <a:gd name="T56" fmla="*/ 129 w 194"/>
                <a:gd name="T57" fmla="*/ 179 h 187"/>
                <a:gd name="T58" fmla="*/ 118 w 194"/>
                <a:gd name="T59" fmla="*/ 183 h 187"/>
                <a:gd name="T60" fmla="*/ 106 w 194"/>
                <a:gd name="T61" fmla="*/ 184 h 187"/>
                <a:gd name="T62" fmla="*/ 97 w 194"/>
                <a:gd name="T63" fmla="*/ 186 h 187"/>
                <a:gd name="T64" fmla="*/ 83 w 194"/>
                <a:gd name="T65" fmla="*/ 184 h 187"/>
                <a:gd name="T66" fmla="*/ 74 w 194"/>
                <a:gd name="T67" fmla="*/ 182 h 187"/>
                <a:gd name="T68" fmla="*/ 63 w 194"/>
                <a:gd name="T69" fmla="*/ 179 h 187"/>
                <a:gd name="T70" fmla="*/ 55 w 194"/>
                <a:gd name="T71" fmla="*/ 175 h 187"/>
                <a:gd name="T72" fmla="*/ 43 w 194"/>
                <a:gd name="T73" fmla="*/ 168 h 187"/>
                <a:gd name="T74" fmla="*/ 35 w 194"/>
                <a:gd name="T75" fmla="*/ 162 h 187"/>
                <a:gd name="T76" fmla="*/ 26 w 194"/>
                <a:gd name="T77" fmla="*/ 154 h 187"/>
                <a:gd name="T78" fmla="*/ 21 w 194"/>
                <a:gd name="T79" fmla="*/ 146 h 187"/>
                <a:gd name="T80" fmla="*/ 14 w 194"/>
                <a:gd name="T81" fmla="*/ 137 h 187"/>
                <a:gd name="T82" fmla="*/ 9 w 194"/>
                <a:gd name="T83" fmla="*/ 129 h 187"/>
                <a:gd name="T84" fmla="*/ 4 w 194"/>
                <a:gd name="T85" fmla="*/ 118 h 187"/>
                <a:gd name="T86" fmla="*/ 2 w 194"/>
                <a:gd name="T87" fmla="*/ 109 h 187"/>
                <a:gd name="T88" fmla="*/ 1 w 194"/>
                <a:gd name="T89" fmla="*/ 97 h 187"/>
                <a:gd name="T90" fmla="*/ 1 w 194"/>
                <a:gd name="T91" fmla="*/ 87 h 187"/>
                <a:gd name="T92" fmla="*/ 2 w 194"/>
                <a:gd name="T93" fmla="*/ 75 h 187"/>
                <a:gd name="T94" fmla="*/ 5 w 194"/>
                <a:gd name="T95" fmla="*/ 65 h 187"/>
                <a:gd name="T96" fmla="*/ 9 w 194"/>
                <a:gd name="T97" fmla="*/ 54 h 187"/>
                <a:gd name="T98" fmla="*/ 16 w 194"/>
                <a:gd name="T99" fmla="*/ 43 h 187"/>
                <a:gd name="T100" fmla="*/ 25 w 194"/>
                <a:gd name="T101" fmla="*/ 33 h 1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4" h="187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7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1"/>
                  </a:lnTo>
                  <a:lnTo>
                    <a:pt x="176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82" y="51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8"/>
                  </a:lnTo>
                  <a:lnTo>
                    <a:pt x="187" y="60"/>
                  </a:lnTo>
                  <a:lnTo>
                    <a:pt x="187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90" y="72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79"/>
                  </a:lnTo>
                  <a:lnTo>
                    <a:pt x="191" y="80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8"/>
                  </a:lnTo>
                  <a:lnTo>
                    <a:pt x="193" y="93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7" y="123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1"/>
                  </a:lnTo>
                  <a:lnTo>
                    <a:pt x="182" y="131"/>
                  </a:lnTo>
                  <a:lnTo>
                    <a:pt x="181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3" y="145"/>
                  </a:lnTo>
                  <a:lnTo>
                    <a:pt x="171" y="147"/>
                  </a:lnTo>
                  <a:lnTo>
                    <a:pt x="171" y="150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59" y="160"/>
                  </a:lnTo>
                  <a:lnTo>
                    <a:pt x="158" y="161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1" y="167"/>
                  </a:lnTo>
                  <a:lnTo>
                    <a:pt x="149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8" y="182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0" y="184"/>
                  </a:lnTo>
                  <a:lnTo>
                    <a:pt x="109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7" y="186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5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8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0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3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5"/>
                  </a:lnTo>
                  <a:lnTo>
                    <a:pt x="26" y="154"/>
                  </a:lnTo>
                  <a:lnTo>
                    <a:pt x="26" y="153"/>
                  </a:lnTo>
                  <a:lnTo>
                    <a:pt x="23" y="151"/>
                  </a:lnTo>
                  <a:lnTo>
                    <a:pt x="21" y="147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6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0" y="134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solidFill>
              <a:srgbClr val="FF33CC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7"/>
            <p:cNvSpPr>
              <a:spLocks/>
            </p:cNvSpPr>
            <p:nvPr/>
          </p:nvSpPr>
          <p:spPr bwMode="auto">
            <a:xfrm>
              <a:off x="2399" y="2475"/>
              <a:ext cx="194" cy="187"/>
            </a:xfrm>
            <a:custGeom>
              <a:avLst/>
              <a:gdLst>
                <a:gd name="T0" fmla="*/ 34 w 194"/>
                <a:gd name="T1" fmla="*/ 24 h 187"/>
                <a:gd name="T2" fmla="*/ 43 w 194"/>
                <a:gd name="T3" fmla="*/ 17 h 187"/>
                <a:gd name="T4" fmla="*/ 51 w 194"/>
                <a:gd name="T5" fmla="*/ 11 h 187"/>
                <a:gd name="T6" fmla="*/ 62 w 194"/>
                <a:gd name="T7" fmla="*/ 8 h 187"/>
                <a:gd name="T8" fmla="*/ 70 w 194"/>
                <a:gd name="T9" fmla="*/ 3 h 187"/>
                <a:gd name="T10" fmla="*/ 82 w 194"/>
                <a:gd name="T11" fmla="*/ 1 h 187"/>
                <a:gd name="T12" fmla="*/ 91 w 194"/>
                <a:gd name="T13" fmla="*/ 1 h 187"/>
                <a:gd name="T14" fmla="*/ 105 w 194"/>
                <a:gd name="T15" fmla="*/ 1 h 187"/>
                <a:gd name="T16" fmla="*/ 113 w 194"/>
                <a:gd name="T17" fmla="*/ 2 h 187"/>
                <a:gd name="T18" fmla="*/ 122 w 194"/>
                <a:gd name="T19" fmla="*/ 3 h 187"/>
                <a:gd name="T20" fmla="*/ 130 w 194"/>
                <a:gd name="T21" fmla="*/ 6 h 187"/>
                <a:gd name="T22" fmla="*/ 139 w 194"/>
                <a:gd name="T23" fmla="*/ 10 h 187"/>
                <a:gd name="T24" fmla="*/ 149 w 194"/>
                <a:gd name="T25" fmla="*/ 17 h 187"/>
                <a:gd name="T26" fmla="*/ 159 w 194"/>
                <a:gd name="T27" fmla="*/ 25 h 187"/>
                <a:gd name="T28" fmla="*/ 166 w 194"/>
                <a:gd name="T29" fmla="*/ 31 h 187"/>
                <a:gd name="T30" fmla="*/ 172 w 194"/>
                <a:gd name="T31" fmla="*/ 39 h 187"/>
                <a:gd name="T32" fmla="*/ 179 w 194"/>
                <a:gd name="T33" fmla="*/ 48 h 187"/>
                <a:gd name="T34" fmla="*/ 184 w 194"/>
                <a:gd name="T35" fmla="*/ 58 h 187"/>
                <a:gd name="T36" fmla="*/ 189 w 194"/>
                <a:gd name="T37" fmla="*/ 67 h 187"/>
                <a:gd name="T38" fmla="*/ 190 w 194"/>
                <a:gd name="T39" fmla="*/ 75 h 187"/>
                <a:gd name="T40" fmla="*/ 191 w 194"/>
                <a:gd name="T41" fmla="*/ 83 h 187"/>
                <a:gd name="T42" fmla="*/ 191 w 194"/>
                <a:gd name="T43" fmla="*/ 97 h 187"/>
                <a:gd name="T44" fmla="*/ 191 w 194"/>
                <a:gd name="T45" fmla="*/ 105 h 187"/>
                <a:gd name="T46" fmla="*/ 189 w 194"/>
                <a:gd name="T47" fmla="*/ 114 h 187"/>
                <a:gd name="T48" fmla="*/ 187 w 194"/>
                <a:gd name="T49" fmla="*/ 123 h 187"/>
                <a:gd name="T50" fmla="*/ 182 w 194"/>
                <a:gd name="T51" fmla="*/ 131 h 187"/>
                <a:gd name="T52" fmla="*/ 176 w 194"/>
                <a:gd name="T53" fmla="*/ 142 h 187"/>
                <a:gd name="T54" fmla="*/ 171 w 194"/>
                <a:gd name="T55" fmla="*/ 150 h 187"/>
                <a:gd name="T56" fmla="*/ 164 w 194"/>
                <a:gd name="T57" fmla="*/ 158 h 187"/>
                <a:gd name="T58" fmla="*/ 154 w 194"/>
                <a:gd name="T59" fmla="*/ 164 h 187"/>
                <a:gd name="T60" fmla="*/ 146 w 194"/>
                <a:gd name="T61" fmla="*/ 170 h 187"/>
                <a:gd name="T62" fmla="*/ 137 w 194"/>
                <a:gd name="T63" fmla="*/ 176 h 187"/>
                <a:gd name="T64" fmla="*/ 128 w 194"/>
                <a:gd name="T65" fmla="*/ 179 h 187"/>
                <a:gd name="T66" fmla="*/ 118 w 194"/>
                <a:gd name="T67" fmla="*/ 183 h 187"/>
                <a:gd name="T68" fmla="*/ 106 w 194"/>
                <a:gd name="T69" fmla="*/ 184 h 187"/>
                <a:gd name="T70" fmla="*/ 97 w 194"/>
                <a:gd name="T71" fmla="*/ 186 h 187"/>
                <a:gd name="T72" fmla="*/ 83 w 194"/>
                <a:gd name="T73" fmla="*/ 184 h 187"/>
                <a:gd name="T74" fmla="*/ 75 w 194"/>
                <a:gd name="T75" fmla="*/ 183 h 187"/>
                <a:gd name="T76" fmla="*/ 67 w 194"/>
                <a:gd name="T77" fmla="*/ 181 h 187"/>
                <a:gd name="T78" fmla="*/ 58 w 194"/>
                <a:gd name="T79" fmla="*/ 176 h 187"/>
                <a:gd name="T80" fmla="*/ 47 w 194"/>
                <a:gd name="T81" fmla="*/ 170 h 187"/>
                <a:gd name="T82" fmla="*/ 39 w 194"/>
                <a:gd name="T83" fmla="*/ 166 h 187"/>
                <a:gd name="T84" fmla="*/ 31 w 194"/>
                <a:gd name="T85" fmla="*/ 158 h 187"/>
                <a:gd name="T86" fmla="*/ 23 w 194"/>
                <a:gd name="T87" fmla="*/ 151 h 187"/>
                <a:gd name="T88" fmla="*/ 16 w 194"/>
                <a:gd name="T89" fmla="*/ 142 h 187"/>
                <a:gd name="T90" fmla="*/ 9 w 194"/>
                <a:gd name="T91" fmla="*/ 130 h 187"/>
                <a:gd name="T92" fmla="*/ 7 w 194"/>
                <a:gd name="T93" fmla="*/ 122 h 187"/>
                <a:gd name="T94" fmla="*/ 4 w 194"/>
                <a:gd name="T95" fmla="*/ 114 h 187"/>
                <a:gd name="T96" fmla="*/ 1 w 194"/>
                <a:gd name="T97" fmla="*/ 106 h 187"/>
                <a:gd name="T98" fmla="*/ 1 w 194"/>
                <a:gd name="T99" fmla="*/ 97 h 187"/>
                <a:gd name="T100" fmla="*/ 1 w 194"/>
                <a:gd name="T101" fmla="*/ 84 h 187"/>
                <a:gd name="T102" fmla="*/ 2 w 194"/>
                <a:gd name="T103" fmla="*/ 75 h 187"/>
                <a:gd name="T104" fmla="*/ 5 w 194"/>
                <a:gd name="T105" fmla="*/ 65 h 187"/>
                <a:gd name="T106" fmla="*/ 8 w 194"/>
                <a:gd name="T107" fmla="*/ 57 h 187"/>
                <a:gd name="T108" fmla="*/ 14 w 194"/>
                <a:gd name="T109" fmla="*/ 49 h 187"/>
                <a:gd name="T110" fmla="*/ 19 w 194"/>
                <a:gd name="T111" fmla="*/ 40 h 187"/>
                <a:gd name="T112" fmla="*/ 26 w 194"/>
                <a:gd name="T113" fmla="*/ 32 h 1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"/>
                <a:gd name="T172" fmla="*/ 0 h 187"/>
                <a:gd name="T173" fmla="*/ 194 w 194"/>
                <a:gd name="T174" fmla="*/ 187 h 1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" h="187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7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1"/>
                  </a:lnTo>
                  <a:lnTo>
                    <a:pt x="176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82" y="51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8"/>
                  </a:lnTo>
                  <a:lnTo>
                    <a:pt x="187" y="60"/>
                  </a:lnTo>
                  <a:lnTo>
                    <a:pt x="187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90" y="72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79"/>
                  </a:lnTo>
                  <a:lnTo>
                    <a:pt x="191" y="80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8"/>
                  </a:lnTo>
                  <a:lnTo>
                    <a:pt x="193" y="93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7" y="123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1"/>
                  </a:lnTo>
                  <a:lnTo>
                    <a:pt x="182" y="131"/>
                  </a:lnTo>
                  <a:lnTo>
                    <a:pt x="181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3" y="145"/>
                  </a:lnTo>
                  <a:lnTo>
                    <a:pt x="171" y="147"/>
                  </a:lnTo>
                  <a:lnTo>
                    <a:pt x="171" y="150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59" y="160"/>
                  </a:lnTo>
                  <a:lnTo>
                    <a:pt x="158" y="161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1" y="167"/>
                  </a:lnTo>
                  <a:lnTo>
                    <a:pt x="149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8" y="182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0" y="184"/>
                  </a:lnTo>
                  <a:lnTo>
                    <a:pt x="109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7" y="186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5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8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0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3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5"/>
                  </a:lnTo>
                  <a:lnTo>
                    <a:pt x="26" y="154"/>
                  </a:lnTo>
                  <a:lnTo>
                    <a:pt x="26" y="153"/>
                  </a:lnTo>
                  <a:lnTo>
                    <a:pt x="23" y="151"/>
                  </a:lnTo>
                  <a:lnTo>
                    <a:pt x="21" y="147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6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0" y="134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7F1966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8"/>
            <p:cNvSpPr>
              <a:spLocks/>
            </p:cNvSpPr>
            <p:nvPr/>
          </p:nvSpPr>
          <p:spPr bwMode="auto">
            <a:xfrm>
              <a:off x="3085" y="2487"/>
              <a:ext cx="195" cy="190"/>
            </a:xfrm>
            <a:custGeom>
              <a:avLst/>
              <a:gdLst>
                <a:gd name="T0" fmla="*/ 38 w 195"/>
                <a:gd name="T1" fmla="*/ 22 h 190"/>
                <a:gd name="T2" fmla="*/ 47 w 195"/>
                <a:gd name="T3" fmla="*/ 15 h 190"/>
                <a:gd name="T4" fmla="*/ 61 w 195"/>
                <a:gd name="T5" fmla="*/ 9 h 190"/>
                <a:gd name="T6" fmla="*/ 70 w 195"/>
                <a:gd name="T7" fmla="*/ 4 h 190"/>
                <a:gd name="T8" fmla="*/ 82 w 195"/>
                <a:gd name="T9" fmla="*/ 2 h 190"/>
                <a:gd name="T10" fmla="*/ 92 w 195"/>
                <a:gd name="T11" fmla="*/ 2 h 190"/>
                <a:gd name="T12" fmla="*/ 105 w 195"/>
                <a:gd name="T13" fmla="*/ 2 h 190"/>
                <a:gd name="T14" fmla="*/ 114 w 195"/>
                <a:gd name="T15" fmla="*/ 3 h 190"/>
                <a:gd name="T16" fmla="*/ 125 w 195"/>
                <a:gd name="T17" fmla="*/ 5 h 190"/>
                <a:gd name="T18" fmla="*/ 136 w 195"/>
                <a:gd name="T19" fmla="*/ 10 h 190"/>
                <a:gd name="T20" fmla="*/ 146 w 195"/>
                <a:gd name="T21" fmla="*/ 15 h 190"/>
                <a:gd name="T22" fmla="*/ 154 w 195"/>
                <a:gd name="T23" fmla="*/ 21 h 190"/>
                <a:gd name="T24" fmla="*/ 162 w 195"/>
                <a:gd name="T25" fmla="*/ 29 h 190"/>
                <a:gd name="T26" fmla="*/ 170 w 195"/>
                <a:gd name="T27" fmla="*/ 36 h 190"/>
                <a:gd name="T28" fmla="*/ 177 w 195"/>
                <a:gd name="T29" fmla="*/ 45 h 190"/>
                <a:gd name="T30" fmla="*/ 182 w 195"/>
                <a:gd name="T31" fmla="*/ 53 h 190"/>
                <a:gd name="T32" fmla="*/ 186 w 195"/>
                <a:gd name="T33" fmla="*/ 64 h 190"/>
                <a:gd name="T34" fmla="*/ 190 w 195"/>
                <a:gd name="T35" fmla="*/ 74 h 190"/>
                <a:gd name="T36" fmla="*/ 191 w 195"/>
                <a:gd name="T37" fmla="*/ 85 h 190"/>
                <a:gd name="T38" fmla="*/ 194 w 195"/>
                <a:gd name="T39" fmla="*/ 94 h 190"/>
                <a:gd name="T40" fmla="*/ 191 w 195"/>
                <a:gd name="T41" fmla="*/ 107 h 190"/>
                <a:gd name="T42" fmla="*/ 189 w 195"/>
                <a:gd name="T43" fmla="*/ 116 h 190"/>
                <a:gd name="T44" fmla="*/ 185 w 195"/>
                <a:gd name="T45" fmla="*/ 128 h 190"/>
                <a:gd name="T46" fmla="*/ 179 w 195"/>
                <a:gd name="T47" fmla="*/ 138 h 190"/>
                <a:gd name="T48" fmla="*/ 171 w 195"/>
                <a:gd name="T49" fmla="*/ 150 h 190"/>
                <a:gd name="T50" fmla="*/ 164 w 195"/>
                <a:gd name="T51" fmla="*/ 159 h 190"/>
                <a:gd name="T52" fmla="*/ 152 w 195"/>
                <a:gd name="T53" fmla="*/ 170 h 190"/>
                <a:gd name="T54" fmla="*/ 141 w 195"/>
                <a:gd name="T55" fmla="*/ 176 h 190"/>
                <a:gd name="T56" fmla="*/ 129 w 195"/>
                <a:gd name="T57" fmla="*/ 182 h 190"/>
                <a:gd name="T58" fmla="*/ 119 w 195"/>
                <a:gd name="T59" fmla="*/ 186 h 190"/>
                <a:gd name="T60" fmla="*/ 106 w 195"/>
                <a:gd name="T61" fmla="*/ 187 h 190"/>
                <a:gd name="T62" fmla="*/ 97 w 195"/>
                <a:gd name="T63" fmla="*/ 189 h 190"/>
                <a:gd name="T64" fmla="*/ 83 w 195"/>
                <a:gd name="T65" fmla="*/ 187 h 190"/>
                <a:gd name="T66" fmla="*/ 74 w 195"/>
                <a:gd name="T67" fmla="*/ 184 h 190"/>
                <a:gd name="T68" fmla="*/ 63 w 195"/>
                <a:gd name="T69" fmla="*/ 182 h 190"/>
                <a:gd name="T70" fmla="*/ 55 w 195"/>
                <a:gd name="T71" fmla="*/ 178 h 190"/>
                <a:gd name="T72" fmla="*/ 43 w 195"/>
                <a:gd name="T73" fmla="*/ 171 h 190"/>
                <a:gd name="T74" fmla="*/ 37 w 195"/>
                <a:gd name="T75" fmla="*/ 165 h 190"/>
                <a:gd name="T76" fmla="*/ 26 w 195"/>
                <a:gd name="T77" fmla="*/ 157 h 190"/>
                <a:gd name="T78" fmla="*/ 21 w 195"/>
                <a:gd name="T79" fmla="*/ 149 h 190"/>
                <a:gd name="T80" fmla="*/ 14 w 195"/>
                <a:gd name="T81" fmla="*/ 140 h 190"/>
                <a:gd name="T82" fmla="*/ 9 w 195"/>
                <a:gd name="T83" fmla="*/ 131 h 190"/>
                <a:gd name="T84" fmla="*/ 4 w 195"/>
                <a:gd name="T85" fmla="*/ 120 h 190"/>
                <a:gd name="T86" fmla="*/ 3 w 195"/>
                <a:gd name="T87" fmla="*/ 110 h 190"/>
                <a:gd name="T88" fmla="*/ 1 w 195"/>
                <a:gd name="T89" fmla="*/ 99 h 190"/>
                <a:gd name="T90" fmla="*/ 1 w 195"/>
                <a:gd name="T91" fmla="*/ 89 h 190"/>
                <a:gd name="T92" fmla="*/ 3 w 195"/>
                <a:gd name="T93" fmla="*/ 77 h 190"/>
                <a:gd name="T94" fmla="*/ 5 w 195"/>
                <a:gd name="T95" fmla="*/ 67 h 190"/>
                <a:gd name="T96" fmla="*/ 9 w 195"/>
                <a:gd name="T97" fmla="*/ 54 h 190"/>
                <a:gd name="T98" fmla="*/ 16 w 195"/>
                <a:gd name="T99" fmla="*/ 45 h 190"/>
                <a:gd name="T100" fmla="*/ 25 w 195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7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4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7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6"/>
                  </a:lnTo>
                  <a:lnTo>
                    <a:pt x="114" y="186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97" y="189"/>
                  </a:lnTo>
                  <a:lnTo>
                    <a:pt x="92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0" y="186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7F1966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Freeform 9"/>
            <p:cNvSpPr>
              <a:spLocks/>
            </p:cNvSpPr>
            <p:nvPr/>
          </p:nvSpPr>
          <p:spPr bwMode="auto">
            <a:xfrm>
              <a:off x="3085" y="2487"/>
              <a:ext cx="195" cy="190"/>
            </a:xfrm>
            <a:custGeom>
              <a:avLst/>
              <a:gdLst>
                <a:gd name="T0" fmla="*/ 34 w 195"/>
                <a:gd name="T1" fmla="*/ 25 h 190"/>
                <a:gd name="T2" fmla="*/ 43 w 195"/>
                <a:gd name="T3" fmla="*/ 18 h 190"/>
                <a:gd name="T4" fmla="*/ 51 w 195"/>
                <a:gd name="T5" fmla="*/ 12 h 190"/>
                <a:gd name="T6" fmla="*/ 62 w 195"/>
                <a:gd name="T7" fmla="*/ 9 h 190"/>
                <a:gd name="T8" fmla="*/ 70 w 195"/>
                <a:gd name="T9" fmla="*/ 4 h 190"/>
                <a:gd name="T10" fmla="*/ 82 w 195"/>
                <a:gd name="T11" fmla="*/ 2 h 190"/>
                <a:gd name="T12" fmla="*/ 91 w 195"/>
                <a:gd name="T13" fmla="*/ 2 h 190"/>
                <a:gd name="T14" fmla="*/ 105 w 195"/>
                <a:gd name="T15" fmla="*/ 2 h 190"/>
                <a:gd name="T16" fmla="*/ 113 w 195"/>
                <a:gd name="T17" fmla="*/ 3 h 190"/>
                <a:gd name="T18" fmla="*/ 122 w 195"/>
                <a:gd name="T19" fmla="*/ 4 h 190"/>
                <a:gd name="T20" fmla="*/ 130 w 195"/>
                <a:gd name="T21" fmla="*/ 7 h 190"/>
                <a:gd name="T22" fmla="*/ 138 w 195"/>
                <a:gd name="T23" fmla="*/ 11 h 190"/>
                <a:gd name="T24" fmla="*/ 149 w 195"/>
                <a:gd name="T25" fmla="*/ 18 h 190"/>
                <a:gd name="T26" fmla="*/ 160 w 195"/>
                <a:gd name="T27" fmla="*/ 26 h 190"/>
                <a:gd name="T28" fmla="*/ 166 w 195"/>
                <a:gd name="T29" fmla="*/ 31 h 190"/>
                <a:gd name="T30" fmla="*/ 172 w 195"/>
                <a:gd name="T31" fmla="*/ 39 h 190"/>
                <a:gd name="T32" fmla="*/ 179 w 195"/>
                <a:gd name="T33" fmla="*/ 50 h 190"/>
                <a:gd name="T34" fmla="*/ 185 w 195"/>
                <a:gd name="T35" fmla="*/ 60 h 190"/>
                <a:gd name="T36" fmla="*/ 189 w 195"/>
                <a:gd name="T37" fmla="*/ 68 h 190"/>
                <a:gd name="T38" fmla="*/ 190 w 195"/>
                <a:gd name="T39" fmla="*/ 77 h 190"/>
                <a:gd name="T40" fmla="*/ 191 w 195"/>
                <a:gd name="T41" fmla="*/ 85 h 190"/>
                <a:gd name="T42" fmla="*/ 191 w 195"/>
                <a:gd name="T43" fmla="*/ 99 h 190"/>
                <a:gd name="T44" fmla="*/ 191 w 195"/>
                <a:gd name="T45" fmla="*/ 107 h 190"/>
                <a:gd name="T46" fmla="*/ 189 w 195"/>
                <a:gd name="T47" fmla="*/ 116 h 190"/>
                <a:gd name="T48" fmla="*/ 186 w 195"/>
                <a:gd name="T49" fmla="*/ 126 h 190"/>
                <a:gd name="T50" fmla="*/ 182 w 195"/>
                <a:gd name="T51" fmla="*/ 134 h 190"/>
                <a:gd name="T52" fmla="*/ 177 w 195"/>
                <a:gd name="T53" fmla="*/ 143 h 190"/>
                <a:gd name="T54" fmla="*/ 171 w 195"/>
                <a:gd name="T55" fmla="*/ 151 h 190"/>
                <a:gd name="T56" fmla="*/ 164 w 195"/>
                <a:gd name="T57" fmla="*/ 159 h 190"/>
                <a:gd name="T58" fmla="*/ 154 w 195"/>
                <a:gd name="T59" fmla="*/ 166 h 190"/>
                <a:gd name="T60" fmla="*/ 146 w 195"/>
                <a:gd name="T61" fmla="*/ 173 h 190"/>
                <a:gd name="T62" fmla="*/ 137 w 195"/>
                <a:gd name="T63" fmla="*/ 179 h 190"/>
                <a:gd name="T64" fmla="*/ 128 w 195"/>
                <a:gd name="T65" fmla="*/ 182 h 190"/>
                <a:gd name="T66" fmla="*/ 119 w 195"/>
                <a:gd name="T67" fmla="*/ 186 h 190"/>
                <a:gd name="T68" fmla="*/ 106 w 195"/>
                <a:gd name="T69" fmla="*/ 187 h 190"/>
                <a:gd name="T70" fmla="*/ 97 w 195"/>
                <a:gd name="T71" fmla="*/ 189 h 190"/>
                <a:gd name="T72" fmla="*/ 83 w 195"/>
                <a:gd name="T73" fmla="*/ 187 h 190"/>
                <a:gd name="T74" fmla="*/ 75 w 195"/>
                <a:gd name="T75" fmla="*/ 186 h 190"/>
                <a:gd name="T76" fmla="*/ 67 w 195"/>
                <a:gd name="T77" fmla="*/ 183 h 190"/>
                <a:gd name="T78" fmla="*/ 58 w 195"/>
                <a:gd name="T79" fmla="*/ 179 h 190"/>
                <a:gd name="T80" fmla="*/ 47 w 195"/>
                <a:gd name="T81" fmla="*/ 173 h 190"/>
                <a:gd name="T82" fmla="*/ 39 w 195"/>
                <a:gd name="T83" fmla="*/ 168 h 190"/>
                <a:gd name="T84" fmla="*/ 31 w 195"/>
                <a:gd name="T85" fmla="*/ 159 h 190"/>
                <a:gd name="T86" fmla="*/ 23 w 195"/>
                <a:gd name="T87" fmla="*/ 152 h 190"/>
                <a:gd name="T88" fmla="*/ 16 w 195"/>
                <a:gd name="T89" fmla="*/ 143 h 190"/>
                <a:gd name="T90" fmla="*/ 9 w 195"/>
                <a:gd name="T91" fmla="*/ 133 h 190"/>
                <a:gd name="T92" fmla="*/ 7 w 195"/>
                <a:gd name="T93" fmla="*/ 124 h 190"/>
                <a:gd name="T94" fmla="*/ 4 w 195"/>
                <a:gd name="T95" fmla="*/ 116 h 190"/>
                <a:gd name="T96" fmla="*/ 1 w 195"/>
                <a:gd name="T97" fmla="*/ 108 h 190"/>
                <a:gd name="T98" fmla="*/ 1 w 195"/>
                <a:gd name="T99" fmla="*/ 99 h 190"/>
                <a:gd name="T100" fmla="*/ 1 w 195"/>
                <a:gd name="T101" fmla="*/ 86 h 190"/>
                <a:gd name="T102" fmla="*/ 3 w 195"/>
                <a:gd name="T103" fmla="*/ 77 h 190"/>
                <a:gd name="T104" fmla="*/ 5 w 195"/>
                <a:gd name="T105" fmla="*/ 67 h 190"/>
                <a:gd name="T106" fmla="*/ 8 w 195"/>
                <a:gd name="T107" fmla="*/ 59 h 190"/>
                <a:gd name="T108" fmla="*/ 14 w 195"/>
                <a:gd name="T109" fmla="*/ 51 h 190"/>
                <a:gd name="T110" fmla="*/ 20 w 195"/>
                <a:gd name="T111" fmla="*/ 42 h 190"/>
                <a:gd name="T112" fmla="*/ 26 w 195"/>
                <a:gd name="T113" fmla="*/ 33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90"/>
                <a:gd name="T173" fmla="*/ 195 w 195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7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4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7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6"/>
                  </a:lnTo>
                  <a:lnTo>
                    <a:pt x="114" y="186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97" y="189"/>
                  </a:lnTo>
                  <a:lnTo>
                    <a:pt x="92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0" y="186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1992313" y="2286000"/>
            <a:ext cx="41941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latin typeface="Arial" panose="020B0604020202020204" pitchFamily="34" charset="0"/>
              </a:rPr>
              <a:t>1- energetik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latin typeface="Arial" panose="020B0604020202020204" pitchFamily="34" charset="0"/>
              </a:rPr>
              <a:t> qavat</a:t>
            </a:r>
            <a:r>
              <a:rPr lang="ru-RU" altLang="ru-RU" sz="3600" b="1">
                <a:latin typeface="Arial" panose="020B0604020202020204" pitchFamily="34" charset="0"/>
              </a:rPr>
              <a:t>:</a:t>
            </a:r>
            <a:endParaRPr lang="en-US" altLang="ru-RU" sz="3600" b="1">
              <a:latin typeface="Arial" panose="020B0604020202020204" pitchFamily="34" charset="0"/>
            </a:endParaRPr>
          </a:p>
        </p:txBody>
      </p:sp>
      <p:sp>
        <p:nvSpPr>
          <p:cNvPr id="33798" name="Прямоугольник 23"/>
          <p:cNvSpPr>
            <a:spLocks noChangeArrowheads="1"/>
          </p:cNvSpPr>
          <p:nvPr/>
        </p:nvSpPr>
        <p:spPr bwMode="auto">
          <a:xfrm>
            <a:off x="3752850" y="2817813"/>
            <a:ext cx="1263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Arial" panose="020B0604020202020204" pitchFamily="34" charset="0"/>
              </a:rPr>
              <a:t>2</a:t>
            </a:r>
            <a:r>
              <a:rPr lang="en-US" altLang="ru-RU" sz="3600" b="1">
                <a:latin typeface="Arial" panose="020B0604020202020204" pitchFamily="34" charset="0"/>
              </a:rPr>
              <a:t>ē</a:t>
            </a:r>
          </a:p>
        </p:txBody>
      </p:sp>
    </p:spTree>
    <p:extLst>
      <p:ext uri="{BB962C8B-B14F-4D97-AF65-F5344CB8AC3E}">
        <p14:creationId xmlns:p14="http://schemas.microsoft.com/office/powerpoint/2010/main" val="2050762871"/>
      </p:ext>
    </p:extLst>
  </p:cSld>
  <p:clrMapOvr>
    <a:masterClrMapping/>
  </p:clrMapOvr>
  <p:transition advTm="16733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91E98A-F9BC-4BCC-AE71-4A67BEA43D0F}" type="slidenum">
              <a:rPr lang="en-US" altLang="ru-RU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14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925"/>
            <a:ext cx="12192000" cy="990600"/>
          </a:xfrm>
          <a:solidFill>
            <a:srgbClr val="0070C0"/>
          </a:solidFill>
        </p:spPr>
        <p:txBody>
          <a:bodyPr/>
          <a:lstStyle/>
          <a:p>
            <a:pPr algn="ctr" eaLnBrk="1" hangingPunct="1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qavatlarning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taqsimlanishi</a:t>
            </a:r>
            <a:endParaRPr lang="en-US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44" name="Group 26"/>
          <p:cNvGrpSpPr>
            <a:grpSpLocks/>
          </p:cNvGrpSpPr>
          <p:nvPr/>
        </p:nvGrpSpPr>
        <p:grpSpPr bwMode="auto">
          <a:xfrm>
            <a:off x="5951538" y="1916113"/>
            <a:ext cx="4000500" cy="4000500"/>
            <a:chOff x="2149" y="1902"/>
            <a:chExt cx="1382" cy="1347"/>
          </a:xfrm>
        </p:grpSpPr>
        <p:sp>
          <p:nvSpPr>
            <p:cNvPr id="35847" name="Freeform 3"/>
            <p:cNvSpPr>
              <a:spLocks/>
            </p:cNvSpPr>
            <p:nvPr/>
          </p:nvSpPr>
          <p:spPr bwMode="auto">
            <a:xfrm>
              <a:off x="2246" y="1997"/>
              <a:ext cx="1202" cy="1170"/>
            </a:xfrm>
            <a:custGeom>
              <a:avLst/>
              <a:gdLst>
                <a:gd name="T0" fmla="*/ 234 w 1202"/>
                <a:gd name="T1" fmla="*/ 135 h 1170"/>
                <a:gd name="T2" fmla="*/ 294 w 1202"/>
                <a:gd name="T3" fmla="*/ 91 h 1170"/>
                <a:gd name="T4" fmla="*/ 373 w 1202"/>
                <a:gd name="T5" fmla="*/ 50 h 1170"/>
                <a:gd name="T6" fmla="*/ 434 w 1202"/>
                <a:gd name="T7" fmla="*/ 24 h 1170"/>
                <a:gd name="T8" fmla="*/ 513 w 1202"/>
                <a:gd name="T9" fmla="*/ 6 h 1170"/>
                <a:gd name="T10" fmla="*/ 575 w 1202"/>
                <a:gd name="T11" fmla="*/ 0 h 1170"/>
                <a:gd name="T12" fmla="*/ 651 w 1202"/>
                <a:gd name="T13" fmla="*/ 3 h 1170"/>
                <a:gd name="T14" fmla="*/ 712 w 1202"/>
                <a:gd name="T15" fmla="*/ 12 h 1170"/>
                <a:gd name="T16" fmla="*/ 787 w 1202"/>
                <a:gd name="T17" fmla="*/ 32 h 1170"/>
                <a:gd name="T18" fmla="*/ 843 w 1202"/>
                <a:gd name="T19" fmla="*/ 54 h 1170"/>
                <a:gd name="T20" fmla="*/ 910 w 1202"/>
                <a:gd name="T21" fmla="*/ 91 h 1170"/>
                <a:gd name="T22" fmla="*/ 959 w 1202"/>
                <a:gd name="T23" fmla="*/ 125 h 1170"/>
                <a:gd name="T24" fmla="*/ 1016 w 1202"/>
                <a:gd name="T25" fmla="*/ 175 h 1170"/>
                <a:gd name="T26" fmla="*/ 1058 w 1202"/>
                <a:gd name="T27" fmla="*/ 220 h 1170"/>
                <a:gd name="T28" fmla="*/ 1104 w 1202"/>
                <a:gd name="T29" fmla="*/ 279 h 1170"/>
                <a:gd name="T30" fmla="*/ 1134 w 1202"/>
                <a:gd name="T31" fmla="*/ 329 h 1170"/>
                <a:gd name="T32" fmla="*/ 1166 w 1202"/>
                <a:gd name="T33" fmla="*/ 398 h 1170"/>
                <a:gd name="T34" fmla="*/ 1184 w 1202"/>
                <a:gd name="T35" fmla="*/ 455 h 1170"/>
                <a:gd name="T36" fmla="*/ 1198 w 1202"/>
                <a:gd name="T37" fmla="*/ 528 h 1170"/>
                <a:gd name="T38" fmla="*/ 1201 w 1202"/>
                <a:gd name="T39" fmla="*/ 587 h 1170"/>
                <a:gd name="T40" fmla="*/ 1195 w 1202"/>
                <a:gd name="T41" fmla="*/ 663 h 1170"/>
                <a:gd name="T42" fmla="*/ 1181 w 1202"/>
                <a:gd name="T43" fmla="*/ 725 h 1170"/>
                <a:gd name="T44" fmla="*/ 1153 w 1202"/>
                <a:gd name="T45" fmla="*/ 801 h 1170"/>
                <a:gd name="T46" fmla="*/ 1120 w 1202"/>
                <a:gd name="T47" fmla="*/ 861 h 1170"/>
                <a:gd name="T48" fmla="*/ 1068 w 1202"/>
                <a:gd name="T49" fmla="*/ 936 h 1170"/>
                <a:gd name="T50" fmla="*/ 1017 w 1202"/>
                <a:gd name="T51" fmla="*/ 990 h 1170"/>
                <a:gd name="T52" fmla="*/ 939 w 1202"/>
                <a:gd name="T53" fmla="*/ 1056 h 1170"/>
                <a:gd name="T54" fmla="*/ 879 w 1202"/>
                <a:gd name="T55" fmla="*/ 1094 h 1170"/>
                <a:gd name="T56" fmla="*/ 800 w 1202"/>
                <a:gd name="T57" fmla="*/ 1131 h 1170"/>
                <a:gd name="T58" fmla="*/ 739 w 1202"/>
                <a:gd name="T59" fmla="*/ 1152 h 1170"/>
                <a:gd name="T60" fmla="*/ 659 w 1202"/>
                <a:gd name="T61" fmla="*/ 1166 h 1170"/>
                <a:gd name="T62" fmla="*/ 598 w 1202"/>
                <a:gd name="T63" fmla="*/ 1169 h 1170"/>
                <a:gd name="T64" fmla="*/ 521 w 1202"/>
                <a:gd name="T65" fmla="*/ 1163 h 1170"/>
                <a:gd name="T66" fmla="*/ 461 w 1202"/>
                <a:gd name="T67" fmla="*/ 1151 h 1170"/>
                <a:gd name="T68" fmla="*/ 389 w 1202"/>
                <a:gd name="T69" fmla="*/ 1127 h 1170"/>
                <a:gd name="T70" fmla="*/ 334 w 1202"/>
                <a:gd name="T71" fmla="*/ 1102 h 1170"/>
                <a:gd name="T72" fmla="*/ 269 w 1202"/>
                <a:gd name="T73" fmla="*/ 1063 h 1170"/>
                <a:gd name="T74" fmla="*/ 221 w 1202"/>
                <a:gd name="T75" fmla="*/ 1025 h 1170"/>
                <a:gd name="T76" fmla="*/ 165 w 1202"/>
                <a:gd name="T77" fmla="*/ 974 h 1170"/>
                <a:gd name="T78" fmla="*/ 126 w 1202"/>
                <a:gd name="T79" fmla="*/ 929 h 1170"/>
                <a:gd name="T80" fmla="*/ 82 w 1202"/>
                <a:gd name="T81" fmla="*/ 866 h 1170"/>
                <a:gd name="T82" fmla="*/ 55 w 1202"/>
                <a:gd name="T83" fmla="*/ 815 h 1170"/>
                <a:gd name="T84" fmla="*/ 27 w 1202"/>
                <a:gd name="T85" fmla="*/ 745 h 1170"/>
                <a:gd name="T86" fmla="*/ 11 w 1202"/>
                <a:gd name="T87" fmla="*/ 688 h 1170"/>
                <a:gd name="T88" fmla="*/ 0 w 1202"/>
                <a:gd name="T89" fmla="*/ 614 h 1170"/>
                <a:gd name="T90" fmla="*/ 0 w 1202"/>
                <a:gd name="T91" fmla="*/ 554 h 1170"/>
                <a:gd name="T92" fmla="*/ 11 w 1202"/>
                <a:gd name="T93" fmla="*/ 477 h 1170"/>
                <a:gd name="T94" fmla="*/ 28 w 1202"/>
                <a:gd name="T95" fmla="*/ 416 h 1170"/>
                <a:gd name="T96" fmla="*/ 62 w 1202"/>
                <a:gd name="T97" fmla="*/ 341 h 1170"/>
                <a:gd name="T98" fmla="*/ 96 w 1202"/>
                <a:gd name="T99" fmla="*/ 280 h 1170"/>
                <a:gd name="T100" fmla="*/ 156 w 1202"/>
                <a:gd name="T101" fmla="*/ 207 h 1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02" h="1170">
                  <a:moveTo>
                    <a:pt x="184" y="179"/>
                  </a:moveTo>
                  <a:lnTo>
                    <a:pt x="184" y="179"/>
                  </a:lnTo>
                  <a:lnTo>
                    <a:pt x="208" y="157"/>
                  </a:lnTo>
                  <a:lnTo>
                    <a:pt x="212" y="152"/>
                  </a:lnTo>
                  <a:lnTo>
                    <a:pt x="234" y="135"/>
                  </a:lnTo>
                  <a:lnTo>
                    <a:pt x="239" y="130"/>
                  </a:lnTo>
                  <a:lnTo>
                    <a:pt x="261" y="112"/>
                  </a:lnTo>
                  <a:lnTo>
                    <a:pt x="267" y="110"/>
                  </a:lnTo>
                  <a:lnTo>
                    <a:pt x="288" y="94"/>
                  </a:lnTo>
                  <a:lnTo>
                    <a:pt x="294" y="91"/>
                  </a:lnTo>
                  <a:lnTo>
                    <a:pt x="316" y="78"/>
                  </a:lnTo>
                  <a:lnTo>
                    <a:pt x="321" y="75"/>
                  </a:lnTo>
                  <a:lnTo>
                    <a:pt x="344" y="62"/>
                  </a:lnTo>
                  <a:lnTo>
                    <a:pt x="350" y="60"/>
                  </a:lnTo>
                  <a:lnTo>
                    <a:pt x="373" y="50"/>
                  </a:lnTo>
                  <a:lnTo>
                    <a:pt x="378" y="46"/>
                  </a:lnTo>
                  <a:lnTo>
                    <a:pt x="400" y="37"/>
                  </a:lnTo>
                  <a:lnTo>
                    <a:pt x="406" y="36"/>
                  </a:lnTo>
                  <a:lnTo>
                    <a:pt x="428" y="27"/>
                  </a:lnTo>
                  <a:lnTo>
                    <a:pt x="434" y="24"/>
                  </a:lnTo>
                  <a:lnTo>
                    <a:pt x="456" y="19"/>
                  </a:lnTo>
                  <a:lnTo>
                    <a:pt x="461" y="16"/>
                  </a:lnTo>
                  <a:lnTo>
                    <a:pt x="484" y="12"/>
                  </a:lnTo>
                  <a:lnTo>
                    <a:pt x="490" y="11"/>
                  </a:lnTo>
                  <a:lnTo>
                    <a:pt x="513" y="6"/>
                  </a:lnTo>
                  <a:lnTo>
                    <a:pt x="519" y="5"/>
                  </a:lnTo>
                  <a:lnTo>
                    <a:pt x="541" y="3"/>
                  </a:lnTo>
                  <a:lnTo>
                    <a:pt x="547" y="3"/>
                  </a:lnTo>
                  <a:lnTo>
                    <a:pt x="569" y="0"/>
                  </a:lnTo>
                  <a:lnTo>
                    <a:pt x="575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25" y="0"/>
                  </a:lnTo>
                  <a:lnTo>
                    <a:pt x="631" y="0"/>
                  </a:lnTo>
                  <a:lnTo>
                    <a:pt x="651" y="3"/>
                  </a:lnTo>
                  <a:lnTo>
                    <a:pt x="657" y="3"/>
                  </a:lnTo>
                  <a:lnTo>
                    <a:pt x="680" y="5"/>
                  </a:lnTo>
                  <a:lnTo>
                    <a:pt x="686" y="6"/>
                  </a:lnTo>
                  <a:lnTo>
                    <a:pt x="706" y="11"/>
                  </a:lnTo>
                  <a:lnTo>
                    <a:pt x="712" y="12"/>
                  </a:lnTo>
                  <a:lnTo>
                    <a:pt x="733" y="16"/>
                  </a:lnTo>
                  <a:lnTo>
                    <a:pt x="739" y="18"/>
                  </a:lnTo>
                  <a:lnTo>
                    <a:pt x="760" y="24"/>
                  </a:lnTo>
                  <a:lnTo>
                    <a:pt x="765" y="26"/>
                  </a:lnTo>
                  <a:lnTo>
                    <a:pt x="787" y="32"/>
                  </a:lnTo>
                  <a:lnTo>
                    <a:pt x="791" y="34"/>
                  </a:lnTo>
                  <a:lnTo>
                    <a:pt x="812" y="43"/>
                  </a:lnTo>
                  <a:lnTo>
                    <a:pt x="817" y="44"/>
                  </a:lnTo>
                  <a:lnTo>
                    <a:pt x="837" y="53"/>
                  </a:lnTo>
                  <a:lnTo>
                    <a:pt x="843" y="54"/>
                  </a:lnTo>
                  <a:lnTo>
                    <a:pt x="862" y="64"/>
                  </a:lnTo>
                  <a:lnTo>
                    <a:pt x="866" y="67"/>
                  </a:lnTo>
                  <a:lnTo>
                    <a:pt x="886" y="78"/>
                  </a:lnTo>
                  <a:lnTo>
                    <a:pt x="889" y="80"/>
                  </a:lnTo>
                  <a:lnTo>
                    <a:pt x="910" y="91"/>
                  </a:lnTo>
                  <a:lnTo>
                    <a:pt x="913" y="94"/>
                  </a:lnTo>
                  <a:lnTo>
                    <a:pt x="931" y="107"/>
                  </a:lnTo>
                  <a:lnTo>
                    <a:pt x="936" y="109"/>
                  </a:lnTo>
                  <a:lnTo>
                    <a:pt x="954" y="123"/>
                  </a:lnTo>
                  <a:lnTo>
                    <a:pt x="959" y="125"/>
                  </a:lnTo>
                  <a:lnTo>
                    <a:pt x="976" y="139"/>
                  </a:lnTo>
                  <a:lnTo>
                    <a:pt x="979" y="143"/>
                  </a:lnTo>
                  <a:lnTo>
                    <a:pt x="996" y="157"/>
                  </a:lnTo>
                  <a:lnTo>
                    <a:pt x="1001" y="160"/>
                  </a:lnTo>
                  <a:lnTo>
                    <a:pt x="1016" y="175"/>
                  </a:lnTo>
                  <a:lnTo>
                    <a:pt x="1020" y="180"/>
                  </a:lnTo>
                  <a:lnTo>
                    <a:pt x="1035" y="195"/>
                  </a:lnTo>
                  <a:lnTo>
                    <a:pt x="1039" y="199"/>
                  </a:lnTo>
                  <a:lnTo>
                    <a:pt x="1053" y="215"/>
                  </a:lnTo>
                  <a:lnTo>
                    <a:pt x="1058" y="220"/>
                  </a:lnTo>
                  <a:lnTo>
                    <a:pt x="1071" y="236"/>
                  </a:lnTo>
                  <a:lnTo>
                    <a:pt x="1075" y="239"/>
                  </a:lnTo>
                  <a:lnTo>
                    <a:pt x="1088" y="257"/>
                  </a:lnTo>
                  <a:lnTo>
                    <a:pt x="1092" y="261"/>
                  </a:lnTo>
                  <a:lnTo>
                    <a:pt x="1104" y="279"/>
                  </a:lnTo>
                  <a:lnTo>
                    <a:pt x="1107" y="284"/>
                  </a:lnTo>
                  <a:lnTo>
                    <a:pt x="1118" y="302"/>
                  </a:lnTo>
                  <a:lnTo>
                    <a:pt x="1120" y="307"/>
                  </a:lnTo>
                  <a:lnTo>
                    <a:pt x="1132" y="326"/>
                  </a:lnTo>
                  <a:lnTo>
                    <a:pt x="1134" y="329"/>
                  </a:lnTo>
                  <a:lnTo>
                    <a:pt x="1144" y="349"/>
                  </a:lnTo>
                  <a:lnTo>
                    <a:pt x="1145" y="355"/>
                  </a:lnTo>
                  <a:lnTo>
                    <a:pt x="1156" y="373"/>
                  </a:lnTo>
                  <a:lnTo>
                    <a:pt x="1157" y="379"/>
                  </a:lnTo>
                  <a:lnTo>
                    <a:pt x="1166" y="398"/>
                  </a:lnTo>
                  <a:lnTo>
                    <a:pt x="1167" y="404"/>
                  </a:lnTo>
                  <a:lnTo>
                    <a:pt x="1174" y="423"/>
                  </a:lnTo>
                  <a:lnTo>
                    <a:pt x="1175" y="429"/>
                  </a:lnTo>
                  <a:lnTo>
                    <a:pt x="1183" y="449"/>
                  </a:lnTo>
                  <a:lnTo>
                    <a:pt x="1184" y="455"/>
                  </a:lnTo>
                  <a:lnTo>
                    <a:pt x="1187" y="476"/>
                  </a:lnTo>
                  <a:lnTo>
                    <a:pt x="1190" y="480"/>
                  </a:lnTo>
                  <a:lnTo>
                    <a:pt x="1193" y="501"/>
                  </a:lnTo>
                  <a:lnTo>
                    <a:pt x="1195" y="507"/>
                  </a:lnTo>
                  <a:lnTo>
                    <a:pt x="1198" y="528"/>
                  </a:lnTo>
                  <a:lnTo>
                    <a:pt x="1198" y="534"/>
                  </a:lnTo>
                  <a:lnTo>
                    <a:pt x="1201" y="554"/>
                  </a:lnTo>
                  <a:lnTo>
                    <a:pt x="1201" y="560"/>
                  </a:lnTo>
                  <a:lnTo>
                    <a:pt x="1201" y="582"/>
                  </a:lnTo>
                  <a:lnTo>
                    <a:pt x="1201" y="587"/>
                  </a:lnTo>
                  <a:lnTo>
                    <a:pt x="1201" y="608"/>
                  </a:lnTo>
                  <a:lnTo>
                    <a:pt x="1201" y="614"/>
                  </a:lnTo>
                  <a:lnTo>
                    <a:pt x="1198" y="636"/>
                  </a:lnTo>
                  <a:lnTo>
                    <a:pt x="1198" y="641"/>
                  </a:lnTo>
                  <a:lnTo>
                    <a:pt x="1195" y="663"/>
                  </a:lnTo>
                  <a:lnTo>
                    <a:pt x="1193" y="669"/>
                  </a:lnTo>
                  <a:lnTo>
                    <a:pt x="1190" y="692"/>
                  </a:lnTo>
                  <a:lnTo>
                    <a:pt x="1187" y="697"/>
                  </a:lnTo>
                  <a:lnTo>
                    <a:pt x="1184" y="719"/>
                  </a:lnTo>
                  <a:lnTo>
                    <a:pt x="1181" y="725"/>
                  </a:lnTo>
                  <a:lnTo>
                    <a:pt x="1175" y="746"/>
                  </a:lnTo>
                  <a:lnTo>
                    <a:pt x="1173" y="752"/>
                  </a:lnTo>
                  <a:lnTo>
                    <a:pt x="1165" y="774"/>
                  </a:lnTo>
                  <a:lnTo>
                    <a:pt x="1162" y="778"/>
                  </a:lnTo>
                  <a:lnTo>
                    <a:pt x="1153" y="801"/>
                  </a:lnTo>
                  <a:lnTo>
                    <a:pt x="1150" y="806"/>
                  </a:lnTo>
                  <a:lnTo>
                    <a:pt x="1139" y="829"/>
                  </a:lnTo>
                  <a:lnTo>
                    <a:pt x="1136" y="833"/>
                  </a:lnTo>
                  <a:lnTo>
                    <a:pt x="1124" y="855"/>
                  </a:lnTo>
                  <a:lnTo>
                    <a:pt x="1120" y="861"/>
                  </a:lnTo>
                  <a:lnTo>
                    <a:pt x="1107" y="882"/>
                  </a:lnTo>
                  <a:lnTo>
                    <a:pt x="1102" y="888"/>
                  </a:lnTo>
                  <a:lnTo>
                    <a:pt x="1087" y="909"/>
                  </a:lnTo>
                  <a:lnTo>
                    <a:pt x="1084" y="914"/>
                  </a:lnTo>
                  <a:lnTo>
                    <a:pt x="1068" y="936"/>
                  </a:lnTo>
                  <a:lnTo>
                    <a:pt x="1062" y="941"/>
                  </a:lnTo>
                  <a:lnTo>
                    <a:pt x="1044" y="961"/>
                  </a:lnTo>
                  <a:lnTo>
                    <a:pt x="1039" y="967"/>
                  </a:lnTo>
                  <a:lnTo>
                    <a:pt x="1019" y="987"/>
                  </a:lnTo>
                  <a:lnTo>
                    <a:pt x="1017" y="990"/>
                  </a:lnTo>
                  <a:lnTo>
                    <a:pt x="994" y="1011"/>
                  </a:lnTo>
                  <a:lnTo>
                    <a:pt x="988" y="1016"/>
                  </a:lnTo>
                  <a:lnTo>
                    <a:pt x="967" y="1033"/>
                  </a:lnTo>
                  <a:lnTo>
                    <a:pt x="961" y="1038"/>
                  </a:lnTo>
                  <a:lnTo>
                    <a:pt x="939" y="1056"/>
                  </a:lnTo>
                  <a:lnTo>
                    <a:pt x="934" y="1058"/>
                  </a:lnTo>
                  <a:lnTo>
                    <a:pt x="912" y="1073"/>
                  </a:lnTo>
                  <a:lnTo>
                    <a:pt x="906" y="1078"/>
                  </a:lnTo>
                  <a:lnTo>
                    <a:pt x="885" y="1090"/>
                  </a:lnTo>
                  <a:lnTo>
                    <a:pt x="879" y="1094"/>
                  </a:lnTo>
                  <a:lnTo>
                    <a:pt x="856" y="1106"/>
                  </a:lnTo>
                  <a:lnTo>
                    <a:pt x="851" y="1109"/>
                  </a:lnTo>
                  <a:lnTo>
                    <a:pt x="828" y="1120"/>
                  </a:lnTo>
                  <a:lnTo>
                    <a:pt x="822" y="1122"/>
                  </a:lnTo>
                  <a:lnTo>
                    <a:pt x="800" y="1131"/>
                  </a:lnTo>
                  <a:lnTo>
                    <a:pt x="795" y="1134"/>
                  </a:lnTo>
                  <a:lnTo>
                    <a:pt x="772" y="1142"/>
                  </a:lnTo>
                  <a:lnTo>
                    <a:pt x="766" y="1144"/>
                  </a:lnTo>
                  <a:lnTo>
                    <a:pt x="745" y="1150"/>
                  </a:lnTo>
                  <a:lnTo>
                    <a:pt x="739" y="1152"/>
                  </a:lnTo>
                  <a:lnTo>
                    <a:pt x="716" y="1156"/>
                  </a:lnTo>
                  <a:lnTo>
                    <a:pt x="711" y="1158"/>
                  </a:lnTo>
                  <a:lnTo>
                    <a:pt x="687" y="1162"/>
                  </a:lnTo>
                  <a:lnTo>
                    <a:pt x="681" y="1163"/>
                  </a:lnTo>
                  <a:lnTo>
                    <a:pt x="659" y="1166"/>
                  </a:lnTo>
                  <a:lnTo>
                    <a:pt x="654" y="1166"/>
                  </a:lnTo>
                  <a:lnTo>
                    <a:pt x="631" y="1169"/>
                  </a:lnTo>
                  <a:lnTo>
                    <a:pt x="625" y="1169"/>
                  </a:lnTo>
                  <a:lnTo>
                    <a:pt x="604" y="1169"/>
                  </a:lnTo>
                  <a:lnTo>
                    <a:pt x="598" y="1169"/>
                  </a:lnTo>
                  <a:lnTo>
                    <a:pt x="575" y="1169"/>
                  </a:lnTo>
                  <a:lnTo>
                    <a:pt x="569" y="1169"/>
                  </a:lnTo>
                  <a:lnTo>
                    <a:pt x="549" y="1166"/>
                  </a:lnTo>
                  <a:lnTo>
                    <a:pt x="543" y="1166"/>
                  </a:lnTo>
                  <a:lnTo>
                    <a:pt x="521" y="1163"/>
                  </a:lnTo>
                  <a:lnTo>
                    <a:pt x="515" y="1162"/>
                  </a:lnTo>
                  <a:lnTo>
                    <a:pt x="494" y="1158"/>
                  </a:lnTo>
                  <a:lnTo>
                    <a:pt x="489" y="1156"/>
                  </a:lnTo>
                  <a:lnTo>
                    <a:pt x="467" y="1152"/>
                  </a:lnTo>
                  <a:lnTo>
                    <a:pt x="461" y="1151"/>
                  </a:lnTo>
                  <a:lnTo>
                    <a:pt x="441" y="1144"/>
                  </a:lnTo>
                  <a:lnTo>
                    <a:pt x="435" y="1143"/>
                  </a:lnTo>
                  <a:lnTo>
                    <a:pt x="415" y="1136"/>
                  </a:lnTo>
                  <a:lnTo>
                    <a:pt x="409" y="1135"/>
                  </a:lnTo>
                  <a:lnTo>
                    <a:pt x="389" y="1127"/>
                  </a:lnTo>
                  <a:lnTo>
                    <a:pt x="383" y="1125"/>
                  </a:lnTo>
                  <a:lnTo>
                    <a:pt x="364" y="1115"/>
                  </a:lnTo>
                  <a:lnTo>
                    <a:pt x="358" y="1114"/>
                  </a:lnTo>
                  <a:lnTo>
                    <a:pt x="338" y="1103"/>
                  </a:lnTo>
                  <a:lnTo>
                    <a:pt x="334" y="1102"/>
                  </a:lnTo>
                  <a:lnTo>
                    <a:pt x="315" y="1090"/>
                  </a:lnTo>
                  <a:lnTo>
                    <a:pt x="311" y="1088"/>
                  </a:lnTo>
                  <a:lnTo>
                    <a:pt x="291" y="1078"/>
                  </a:lnTo>
                  <a:lnTo>
                    <a:pt x="287" y="1074"/>
                  </a:lnTo>
                  <a:lnTo>
                    <a:pt x="269" y="1063"/>
                  </a:lnTo>
                  <a:lnTo>
                    <a:pt x="264" y="1058"/>
                  </a:lnTo>
                  <a:lnTo>
                    <a:pt x="246" y="1046"/>
                  </a:lnTo>
                  <a:lnTo>
                    <a:pt x="242" y="1043"/>
                  </a:lnTo>
                  <a:lnTo>
                    <a:pt x="226" y="1030"/>
                  </a:lnTo>
                  <a:lnTo>
                    <a:pt x="221" y="1025"/>
                  </a:lnTo>
                  <a:lnTo>
                    <a:pt x="204" y="1011"/>
                  </a:lnTo>
                  <a:lnTo>
                    <a:pt x="200" y="1008"/>
                  </a:lnTo>
                  <a:lnTo>
                    <a:pt x="185" y="993"/>
                  </a:lnTo>
                  <a:lnTo>
                    <a:pt x="180" y="989"/>
                  </a:lnTo>
                  <a:lnTo>
                    <a:pt x="165" y="974"/>
                  </a:lnTo>
                  <a:lnTo>
                    <a:pt x="161" y="969"/>
                  </a:lnTo>
                  <a:lnTo>
                    <a:pt x="147" y="953"/>
                  </a:lnTo>
                  <a:lnTo>
                    <a:pt x="143" y="950"/>
                  </a:lnTo>
                  <a:lnTo>
                    <a:pt x="129" y="933"/>
                  </a:lnTo>
                  <a:lnTo>
                    <a:pt x="126" y="929"/>
                  </a:lnTo>
                  <a:lnTo>
                    <a:pt x="112" y="911"/>
                  </a:lnTo>
                  <a:lnTo>
                    <a:pt x="110" y="907"/>
                  </a:lnTo>
                  <a:lnTo>
                    <a:pt x="96" y="889"/>
                  </a:lnTo>
                  <a:lnTo>
                    <a:pt x="94" y="886"/>
                  </a:lnTo>
                  <a:lnTo>
                    <a:pt x="82" y="866"/>
                  </a:lnTo>
                  <a:lnTo>
                    <a:pt x="80" y="862"/>
                  </a:lnTo>
                  <a:lnTo>
                    <a:pt x="69" y="842"/>
                  </a:lnTo>
                  <a:lnTo>
                    <a:pt x="65" y="839"/>
                  </a:lnTo>
                  <a:lnTo>
                    <a:pt x="56" y="820"/>
                  </a:lnTo>
                  <a:lnTo>
                    <a:pt x="55" y="815"/>
                  </a:lnTo>
                  <a:lnTo>
                    <a:pt x="45" y="795"/>
                  </a:lnTo>
                  <a:lnTo>
                    <a:pt x="44" y="790"/>
                  </a:lnTo>
                  <a:lnTo>
                    <a:pt x="35" y="770"/>
                  </a:lnTo>
                  <a:lnTo>
                    <a:pt x="33" y="766"/>
                  </a:lnTo>
                  <a:lnTo>
                    <a:pt x="27" y="745"/>
                  </a:lnTo>
                  <a:lnTo>
                    <a:pt x="25" y="740"/>
                  </a:lnTo>
                  <a:lnTo>
                    <a:pt x="19" y="719"/>
                  </a:lnTo>
                  <a:lnTo>
                    <a:pt x="16" y="713"/>
                  </a:lnTo>
                  <a:lnTo>
                    <a:pt x="13" y="693"/>
                  </a:lnTo>
                  <a:lnTo>
                    <a:pt x="11" y="688"/>
                  </a:lnTo>
                  <a:lnTo>
                    <a:pt x="7" y="668"/>
                  </a:lnTo>
                  <a:lnTo>
                    <a:pt x="5" y="662"/>
                  </a:lnTo>
                  <a:lnTo>
                    <a:pt x="3" y="640"/>
                  </a:lnTo>
                  <a:lnTo>
                    <a:pt x="3" y="634"/>
                  </a:lnTo>
                  <a:lnTo>
                    <a:pt x="0" y="614"/>
                  </a:lnTo>
                  <a:lnTo>
                    <a:pt x="0" y="608"/>
                  </a:lnTo>
                  <a:lnTo>
                    <a:pt x="0" y="587"/>
                  </a:lnTo>
                  <a:lnTo>
                    <a:pt x="0" y="582"/>
                  </a:lnTo>
                  <a:lnTo>
                    <a:pt x="0" y="560"/>
                  </a:lnTo>
                  <a:lnTo>
                    <a:pt x="0" y="554"/>
                  </a:lnTo>
                  <a:lnTo>
                    <a:pt x="3" y="533"/>
                  </a:lnTo>
                  <a:lnTo>
                    <a:pt x="3" y="527"/>
                  </a:lnTo>
                  <a:lnTo>
                    <a:pt x="5" y="505"/>
                  </a:lnTo>
                  <a:lnTo>
                    <a:pt x="7" y="499"/>
                  </a:lnTo>
                  <a:lnTo>
                    <a:pt x="11" y="477"/>
                  </a:lnTo>
                  <a:lnTo>
                    <a:pt x="13" y="471"/>
                  </a:lnTo>
                  <a:lnTo>
                    <a:pt x="16" y="449"/>
                  </a:lnTo>
                  <a:lnTo>
                    <a:pt x="20" y="444"/>
                  </a:lnTo>
                  <a:lnTo>
                    <a:pt x="25" y="422"/>
                  </a:lnTo>
                  <a:lnTo>
                    <a:pt x="28" y="416"/>
                  </a:lnTo>
                  <a:lnTo>
                    <a:pt x="37" y="395"/>
                  </a:lnTo>
                  <a:lnTo>
                    <a:pt x="38" y="390"/>
                  </a:lnTo>
                  <a:lnTo>
                    <a:pt x="47" y="367"/>
                  </a:lnTo>
                  <a:lnTo>
                    <a:pt x="51" y="363"/>
                  </a:lnTo>
                  <a:lnTo>
                    <a:pt x="62" y="341"/>
                  </a:lnTo>
                  <a:lnTo>
                    <a:pt x="64" y="335"/>
                  </a:lnTo>
                  <a:lnTo>
                    <a:pt x="77" y="313"/>
                  </a:lnTo>
                  <a:lnTo>
                    <a:pt x="80" y="308"/>
                  </a:lnTo>
                  <a:lnTo>
                    <a:pt x="94" y="286"/>
                  </a:lnTo>
                  <a:lnTo>
                    <a:pt x="96" y="280"/>
                  </a:lnTo>
                  <a:lnTo>
                    <a:pt x="113" y="260"/>
                  </a:lnTo>
                  <a:lnTo>
                    <a:pt x="116" y="254"/>
                  </a:lnTo>
                  <a:lnTo>
                    <a:pt x="133" y="232"/>
                  </a:lnTo>
                  <a:lnTo>
                    <a:pt x="138" y="228"/>
                  </a:lnTo>
                  <a:lnTo>
                    <a:pt x="156" y="207"/>
                  </a:lnTo>
                  <a:lnTo>
                    <a:pt x="161" y="202"/>
                  </a:lnTo>
                  <a:lnTo>
                    <a:pt x="181" y="181"/>
                  </a:lnTo>
                  <a:lnTo>
                    <a:pt x="184" y="17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5CB7E5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Freeform 4"/>
            <p:cNvSpPr>
              <a:spLocks/>
            </p:cNvSpPr>
            <p:nvPr/>
          </p:nvSpPr>
          <p:spPr bwMode="auto">
            <a:xfrm>
              <a:off x="2505" y="2236"/>
              <a:ext cx="697" cy="679"/>
            </a:xfrm>
            <a:custGeom>
              <a:avLst/>
              <a:gdLst>
                <a:gd name="T0" fmla="*/ 135 w 697"/>
                <a:gd name="T1" fmla="*/ 77 h 679"/>
                <a:gd name="T2" fmla="*/ 169 w 697"/>
                <a:gd name="T3" fmla="*/ 53 h 679"/>
                <a:gd name="T4" fmla="*/ 215 w 697"/>
                <a:gd name="T5" fmla="*/ 29 h 679"/>
                <a:gd name="T6" fmla="*/ 251 w 697"/>
                <a:gd name="T7" fmla="*/ 15 h 679"/>
                <a:gd name="T8" fmla="*/ 297 w 697"/>
                <a:gd name="T9" fmla="*/ 4 h 679"/>
                <a:gd name="T10" fmla="*/ 332 w 697"/>
                <a:gd name="T11" fmla="*/ 0 h 679"/>
                <a:gd name="T12" fmla="*/ 379 w 697"/>
                <a:gd name="T13" fmla="*/ 1 h 679"/>
                <a:gd name="T14" fmla="*/ 412 w 697"/>
                <a:gd name="T15" fmla="*/ 6 h 679"/>
                <a:gd name="T16" fmla="*/ 455 w 697"/>
                <a:gd name="T17" fmla="*/ 18 h 679"/>
                <a:gd name="T18" fmla="*/ 487 w 697"/>
                <a:gd name="T19" fmla="*/ 32 h 679"/>
                <a:gd name="T20" fmla="*/ 527 w 697"/>
                <a:gd name="T21" fmla="*/ 53 h 679"/>
                <a:gd name="T22" fmla="*/ 556 w 697"/>
                <a:gd name="T23" fmla="*/ 73 h 679"/>
                <a:gd name="T24" fmla="*/ 589 w 697"/>
                <a:gd name="T25" fmla="*/ 102 h 679"/>
                <a:gd name="T26" fmla="*/ 613 w 697"/>
                <a:gd name="T27" fmla="*/ 126 h 679"/>
                <a:gd name="T28" fmla="*/ 640 w 697"/>
                <a:gd name="T29" fmla="*/ 161 h 679"/>
                <a:gd name="T30" fmla="*/ 657 w 697"/>
                <a:gd name="T31" fmla="*/ 191 h 679"/>
                <a:gd name="T32" fmla="*/ 675 w 697"/>
                <a:gd name="T33" fmla="*/ 231 h 679"/>
                <a:gd name="T34" fmla="*/ 686 w 697"/>
                <a:gd name="T35" fmla="*/ 263 h 679"/>
                <a:gd name="T36" fmla="*/ 694 w 697"/>
                <a:gd name="T37" fmla="*/ 305 h 679"/>
                <a:gd name="T38" fmla="*/ 696 w 697"/>
                <a:gd name="T39" fmla="*/ 340 h 679"/>
                <a:gd name="T40" fmla="*/ 693 w 697"/>
                <a:gd name="T41" fmla="*/ 384 h 679"/>
                <a:gd name="T42" fmla="*/ 685 w 697"/>
                <a:gd name="T43" fmla="*/ 420 h 679"/>
                <a:gd name="T44" fmla="*/ 668 w 697"/>
                <a:gd name="T45" fmla="*/ 464 h 679"/>
                <a:gd name="T46" fmla="*/ 650 w 697"/>
                <a:gd name="T47" fmla="*/ 498 h 679"/>
                <a:gd name="T48" fmla="*/ 619 w 697"/>
                <a:gd name="T49" fmla="*/ 543 h 679"/>
                <a:gd name="T50" fmla="*/ 589 w 697"/>
                <a:gd name="T51" fmla="*/ 574 h 679"/>
                <a:gd name="T52" fmla="*/ 545 w 697"/>
                <a:gd name="T53" fmla="*/ 611 h 679"/>
                <a:gd name="T54" fmla="*/ 510 w 697"/>
                <a:gd name="T55" fmla="*/ 633 h 679"/>
                <a:gd name="T56" fmla="*/ 464 w 697"/>
                <a:gd name="T57" fmla="*/ 655 h 679"/>
                <a:gd name="T58" fmla="*/ 428 w 697"/>
                <a:gd name="T59" fmla="*/ 667 h 679"/>
                <a:gd name="T60" fmla="*/ 382 w 697"/>
                <a:gd name="T61" fmla="*/ 675 h 679"/>
                <a:gd name="T62" fmla="*/ 346 w 697"/>
                <a:gd name="T63" fmla="*/ 678 h 679"/>
                <a:gd name="T64" fmla="*/ 301 w 697"/>
                <a:gd name="T65" fmla="*/ 673 h 679"/>
                <a:gd name="T66" fmla="*/ 266 w 697"/>
                <a:gd name="T67" fmla="*/ 666 h 679"/>
                <a:gd name="T68" fmla="*/ 224 w 697"/>
                <a:gd name="T69" fmla="*/ 653 h 679"/>
                <a:gd name="T70" fmla="*/ 193 w 697"/>
                <a:gd name="T71" fmla="*/ 638 h 679"/>
                <a:gd name="T72" fmla="*/ 155 w 697"/>
                <a:gd name="T73" fmla="*/ 616 h 679"/>
                <a:gd name="T74" fmla="*/ 127 w 697"/>
                <a:gd name="T75" fmla="*/ 594 h 679"/>
                <a:gd name="T76" fmla="*/ 94 w 697"/>
                <a:gd name="T77" fmla="*/ 565 h 679"/>
                <a:gd name="T78" fmla="*/ 72 w 697"/>
                <a:gd name="T79" fmla="*/ 538 h 679"/>
                <a:gd name="T80" fmla="*/ 47 w 697"/>
                <a:gd name="T81" fmla="*/ 502 h 679"/>
                <a:gd name="T82" fmla="*/ 32 w 697"/>
                <a:gd name="T83" fmla="*/ 472 h 679"/>
                <a:gd name="T84" fmla="*/ 15 w 697"/>
                <a:gd name="T85" fmla="*/ 432 h 679"/>
                <a:gd name="T86" fmla="*/ 7 w 697"/>
                <a:gd name="T87" fmla="*/ 398 h 679"/>
                <a:gd name="T88" fmla="*/ 0 w 697"/>
                <a:gd name="T89" fmla="*/ 357 h 679"/>
                <a:gd name="T90" fmla="*/ 0 w 697"/>
                <a:gd name="T91" fmla="*/ 320 h 679"/>
                <a:gd name="T92" fmla="*/ 4 w 697"/>
                <a:gd name="T93" fmla="*/ 276 h 679"/>
                <a:gd name="T94" fmla="*/ 15 w 697"/>
                <a:gd name="T95" fmla="*/ 241 h 679"/>
                <a:gd name="T96" fmla="*/ 34 w 697"/>
                <a:gd name="T97" fmla="*/ 197 h 679"/>
                <a:gd name="T98" fmla="*/ 56 w 697"/>
                <a:gd name="T99" fmla="*/ 162 h 679"/>
                <a:gd name="T100" fmla="*/ 90 w 697"/>
                <a:gd name="T101" fmla="*/ 119 h 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97" h="679">
                  <a:moveTo>
                    <a:pt x="106" y="103"/>
                  </a:moveTo>
                  <a:lnTo>
                    <a:pt x="106" y="103"/>
                  </a:lnTo>
                  <a:lnTo>
                    <a:pt x="119" y="90"/>
                  </a:lnTo>
                  <a:lnTo>
                    <a:pt x="123" y="88"/>
                  </a:lnTo>
                  <a:lnTo>
                    <a:pt x="135" y="77"/>
                  </a:lnTo>
                  <a:lnTo>
                    <a:pt x="138" y="74"/>
                  </a:lnTo>
                  <a:lnTo>
                    <a:pt x="150" y="65"/>
                  </a:lnTo>
                  <a:lnTo>
                    <a:pt x="155" y="63"/>
                  </a:lnTo>
                  <a:lnTo>
                    <a:pt x="167" y="54"/>
                  </a:lnTo>
                  <a:lnTo>
                    <a:pt x="169" y="53"/>
                  </a:lnTo>
                  <a:lnTo>
                    <a:pt x="182" y="45"/>
                  </a:lnTo>
                  <a:lnTo>
                    <a:pt x="185" y="44"/>
                  </a:lnTo>
                  <a:lnTo>
                    <a:pt x="199" y="37"/>
                  </a:lnTo>
                  <a:lnTo>
                    <a:pt x="202" y="33"/>
                  </a:lnTo>
                  <a:lnTo>
                    <a:pt x="215" y="29"/>
                  </a:lnTo>
                  <a:lnTo>
                    <a:pt x="218" y="26"/>
                  </a:lnTo>
                  <a:lnTo>
                    <a:pt x="232" y="22"/>
                  </a:lnTo>
                  <a:lnTo>
                    <a:pt x="234" y="20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64" y="10"/>
                  </a:lnTo>
                  <a:lnTo>
                    <a:pt x="267" y="9"/>
                  </a:lnTo>
                  <a:lnTo>
                    <a:pt x="281" y="6"/>
                  </a:lnTo>
                  <a:lnTo>
                    <a:pt x="283" y="5"/>
                  </a:lnTo>
                  <a:lnTo>
                    <a:pt x="297" y="4"/>
                  </a:lnTo>
                  <a:lnTo>
                    <a:pt x="300" y="2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46" y="0"/>
                  </a:lnTo>
                  <a:lnTo>
                    <a:pt x="349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79" y="1"/>
                  </a:lnTo>
                  <a:lnTo>
                    <a:pt x="381" y="1"/>
                  </a:lnTo>
                  <a:lnTo>
                    <a:pt x="394" y="4"/>
                  </a:lnTo>
                  <a:lnTo>
                    <a:pt x="397" y="4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24" y="9"/>
                  </a:lnTo>
                  <a:lnTo>
                    <a:pt x="429" y="10"/>
                  </a:lnTo>
                  <a:lnTo>
                    <a:pt x="440" y="13"/>
                  </a:lnTo>
                  <a:lnTo>
                    <a:pt x="444" y="15"/>
                  </a:lnTo>
                  <a:lnTo>
                    <a:pt x="455" y="18"/>
                  </a:lnTo>
                  <a:lnTo>
                    <a:pt x="458" y="20"/>
                  </a:lnTo>
                  <a:lnTo>
                    <a:pt x="471" y="24"/>
                  </a:lnTo>
                  <a:lnTo>
                    <a:pt x="473" y="25"/>
                  </a:lnTo>
                  <a:lnTo>
                    <a:pt x="485" y="31"/>
                  </a:lnTo>
                  <a:lnTo>
                    <a:pt x="487" y="32"/>
                  </a:lnTo>
                  <a:lnTo>
                    <a:pt x="498" y="38"/>
                  </a:lnTo>
                  <a:lnTo>
                    <a:pt x="502" y="39"/>
                  </a:lnTo>
                  <a:lnTo>
                    <a:pt x="513" y="45"/>
                  </a:lnTo>
                  <a:lnTo>
                    <a:pt x="515" y="46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53" y="70"/>
                  </a:lnTo>
                  <a:lnTo>
                    <a:pt x="556" y="73"/>
                  </a:lnTo>
                  <a:lnTo>
                    <a:pt x="566" y="80"/>
                  </a:lnTo>
                  <a:lnTo>
                    <a:pt x="568" y="82"/>
                  </a:lnTo>
                  <a:lnTo>
                    <a:pt x="577" y="90"/>
                  </a:lnTo>
                  <a:lnTo>
                    <a:pt x="580" y="93"/>
                  </a:lnTo>
                  <a:lnTo>
                    <a:pt x="589" y="102"/>
                  </a:lnTo>
                  <a:lnTo>
                    <a:pt x="591" y="103"/>
                  </a:lnTo>
                  <a:lnTo>
                    <a:pt x="601" y="112"/>
                  </a:lnTo>
                  <a:lnTo>
                    <a:pt x="602" y="116"/>
                  </a:lnTo>
                  <a:lnTo>
                    <a:pt x="611" y="125"/>
                  </a:lnTo>
                  <a:lnTo>
                    <a:pt x="613" y="126"/>
                  </a:lnTo>
                  <a:lnTo>
                    <a:pt x="620" y="136"/>
                  </a:lnTo>
                  <a:lnTo>
                    <a:pt x="623" y="138"/>
                  </a:lnTo>
                  <a:lnTo>
                    <a:pt x="630" y="150"/>
                  </a:lnTo>
                  <a:lnTo>
                    <a:pt x="633" y="151"/>
                  </a:lnTo>
                  <a:lnTo>
                    <a:pt x="640" y="161"/>
                  </a:lnTo>
                  <a:lnTo>
                    <a:pt x="642" y="165"/>
                  </a:lnTo>
                  <a:lnTo>
                    <a:pt x="649" y="175"/>
                  </a:lnTo>
                  <a:lnTo>
                    <a:pt x="650" y="177"/>
                  </a:lnTo>
                  <a:lnTo>
                    <a:pt x="655" y="189"/>
                  </a:lnTo>
                  <a:lnTo>
                    <a:pt x="657" y="191"/>
                  </a:lnTo>
                  <a:lnTo>
                    <a:pt x="662" y="202"/>
                  </a:lnTo>
                  <a:lnTo>
                    <a:pt x="663" y="205"/>
                  </a:lnTo>
                  <a:lnTo>
                    <a:pt x="669" y="216"/>
                  </a:lnTo>
                  <a:lnTo>
                    <a:pt x="670" y="218"/>
                  </a:lnTo>
                  <a:lnTo>
                    <a:pt x="675" y="231"/>
                  </a:lnTo>
                  <a:lnTo>
                    <a:pt x="676" y="233"/>
                  </a:lnTo>
                  <a:lnTo>
                    <a:pt x="680" y="245"/>
                  </a:lnTo>
                  <a:lnTo>
                    <a:pt x="682" y="248"/>
                  </a:lnTo>
                  <a:lnTo>
                    <a:pt x="685" y="260"/>
                  </a:lnTo>
                  <a:lnTo>
                    <a:pt x="686" y="263"/>
                  </a:lnTo>
                  <a:lnTo>
                    <a:pt x="688" y="274"/>
                  </a:lnTo>
                  <a:lnTo>
                    <a:pt x="688" y="279"/>
                  </a:lnTo>
                  <a:lnTo>
                    <a:pt x="692" y="290"/>
                  </a:lnTo>
                  <a:lnTo>
                    <a:pt x="692" y="294"/>
                  </a:lnTo>
                  <a:lnTo>
                    <a:pt x="694" y="305"/>
                  </a:lnTo>
                  <a:lnTo>
                    <a:pt x="694" y="309"/>
                  </a:lnTo>
                  <a:lnTo>
                    <a:pt x="696" y="320"/>
                  </a:lnTo>
                  <a:lnTo>
                    <a:pt x="696" y="325"/>
                  </a:lnTo>
                  <a:lnTo>
                    <a:pt x="696" y="337"/>
                  </a:lnTo>
                  <a:lnTo>
                    <a:pt x="696" y="340"/>
                  </a:lnTo>
                  <a:lnTo>
                    <a:pt x="696" y="353"/>
                  </a:lnTo>
                  <a:lnTo>
                    <a:pt x="696" y="357"/>
                  </a:lnTo>
                  <a:lnTo>
                    <a:pt x="694" y="368"/>
                  </a:lnTo>
                  <a:lnTo>
                    <a:pt x="694" y="373"/>
                  </a:lnTo>
                  <a:lnTo>
                    <a:pt x="693" y="384"/>
                  </a:lnTo>
                  <a:lnTo>
                    <a:pt x="692" y="387"/>
                  </a:lnTo>
                  <a:lnTo>
                    <a:pt x="691" y="401"/>
                  </a:lnTo>
                  <a:lnTo>
                    <a:pt x="688" y="403"/>
                  </a:lnTo>
                  <a:lnTo>
                    <a:pt x="686" y="416"/>
                  </a:lnTo>
                  <a:lnTo>
                    <a:pt x="685" y="420"/>
                  </a:lnTo>
                  <a:lnTo>
                    <a:pt x="680" y="432"/>
                  </a:lnTo>
                  <a:lnTo>
                    <a:pt x="680" y="434"/>
                  </a:lnTo>
                  <a:lnTo>
                    <a:pt x="675" y="448"/>
                  </a:lnTo>
                  <a:lnTo>
                    <a:pt x="674" y="451"/>
                  </a:lnTo>
                  <a:lnTo>
                    <a:pt x="668" y="464"/>
                  </a:lnTo>
                  <a:lnTo>
                    <a:pt x="667" y="467"/>
                  </a:lnTo>
                  <a:lnTo>
                    <a:pt x="661" y="480"/>
                  </a:lnTo>
                  <a:lnTo>
                    <a:pt x="658" y="482"/>
                  </a:lnTo>
                  <a:lnTo>
                    <a:pt x="651" y="496"/>
                  </a:lnTo>
                  <a:lnTo>
                    <a:pt x="650" y="498"/>
                  </a:lnTo>
                  <a:lnTo>
                    <a:pt x="642" y="511"/>
                  </a:lnTo>
                  <a:lnTo>
                    <a:pt x="640" y="514"/>
                  </a:lnTo>
                  <a:lnTo>
                    <a:pt x="630" y="526"/>
                  </a:lnTo>
                  <a:lnTo>
                    <a:pt x="629" y="530"/>
                  </a:lnTo>
                  <a:lnTo>
                    <a:pt x="619" y="543"/>
                  </a:lnTo>
                  <a:lnTo>
                    <a:pt x="617" y="545"/>
                  </a:lnTo>
                  <a:lnTo>
                    <a:pt x="605" y="558"/>
                  </a:lnTo>
                  <a:lnTo>
                    <a:pt x="602" y="560"/>
                  </a:lnTo>
                  <a:lnTo>
                    <a:pt x="591" y="573"/>
                  </a:lnTo>
                  <a:lnTo>
                    <a:pt x="589" y="574"/>
                  </a:lnTo>
                  <a:lnTo>
                    <a:pt x="576" y="586"/>
                  </a:lnTo>
                  <a:lnTo>
                    <a:pt x="572" y="589"/>
                  </a:lnTo>
                  <a:lnTo>
                    <a:pt x="560" y="600"/>
                  </a:lnTo>
                  <a:lnTo>
                    <a:pt x="557" y="602"/>
                  </a:lnTo>
                  <a:lnTo>
                    <a:pt x="545" y="611"/>
                  </a:lnTo>
                  <a:lnTo>
                    <a:pt x="540" y="614"/>
                  </a:lnTo>
                  <a:lnTo>
                    <a:pt x="528" y="623"/>
                  </a:lnTo>
                  <a:lnTo>
                    <a:pt x="526" y="624"/>
                  </a:lnTo>
                  <a:lnTo>
                    <a:pt x="513" y="632"/>
                  </a:lnTo>
                  <a:lnTo>
                    <a:pt x="510" y="633"/>
                  </a:lnTo>
                  <a:lnTo>
                    <a:pt x="496" y="640"/>
                  </a:lnTo>
                  <a:lnTo>
                    <a:pt x="493" y="643"/>
                  </a:lnTo>
                  <a:lnTo>
                    <a:pt x="480" y="648"/>
                  </a:lnTo>
                  <a:lnTo>
                    <a:pt x="477" y="650"/>
                  </a:lnTo>
                  <a:lnTo>
                    <a:pt x="464" y="655"/>
                  </a:lnTo>
                  <a:lnTo>
                    <a:pt x="461" y="657"/>
                  </a:lnTo>
                  <a:lnTo>
                    <a:pt x="447" y="662"/>
                  </a:lnTo>
                  <a:lnTo>
                    <a:pt x="444" y="662"/>
                  </a:lnTo>
                  <a:lnTo>
                    <a:pt x="431" y="666"/>
                  </a:lnTo>
                  <a:lnTo>
                    <a:pt x="428" y="667"/>
                  </a:lnTo>
                  <a:lnTo>
                    <a:pt x="414" y="671"/>
                  </a:lnTo>
                  <a:lnTo>
                    <a:pt x="412" y="672"/>
                  </a:lnTo>
                  <a:lnTo>
                    <a:pt x="398" y="673"/>
                  </a:lnTo>
                  <a:lnTo>
                    <a:pt x="395" y="674"/>
                  </a:lnTo>
                  <a:lnTo>
                    <a:pt x="382" y="675"/>
                  </a:lnTo>
                  <a:lnTo>
                    <a:pt x="379" y="675"/>
                  </a:lnTo>
                  <a:lnTo>
                    <a:pt x="365" y="678"/>
                  </a:lnTo>
                  <a:lnTo>
                    <a:pt x="363" y="678"/>
                  </a:lnTo>
                  <a:lnTo>
                    <a:pt x="349" y="678"/>
                  </a:lnTo>
                  <a:lnTo>
                    <a:pt x="346" y="678"/>
                  </a:lnTo>
                  <a:lnTo>
                    <a:pt x="333" y="678"/>
                  </a:lnTo>
                  <a:lnTo>
                    <a:pt x="330" y="678"/>
                  </a:lnTo>
                  <a:lnTo>
                    <a:pt x="316" y="675"/>
                  </a:lnTo>
                  <a:lnTo>
                    <a:pt x="314" y="675"/>
                  </a:lnTo>
                  <a:lnTo>
                    <a:pt x="301" y="673"/>
                  </a:lnTo>
                  <a:lnTo>
                    <a:pt x="298" y="673"/>
                  </a:lnTo>
                  <a:lnTo>
                    <a:pt x="287" y="671"/>
                  </a:lnTo>
                  <a:lnTo>
                    <a:pt x="282" y="671"/>
                  </a:lnTo>
                  <a:lnTo>
                    <a:pt x="271" y="667"/>
                  </a:lnTo>
                  <a:lnTo>
                    <a:pt x="266" y="666"/>
                  </a:lnTo>
                  <a:lnTo>
                    <a:pt x="255" y="664"/>
                  </a:lnTo>
                  <a:lnTo>
                    <a:pt x="251" y="662"/>
                  </a:lnTo>
                  <a:lnTo>
                    <a:pt x="240" y="658"/>
                  </a:lnTo>
                  <a:lnTo>
                    <a:pt x="237" y="657"/>
                  </a:lnTo>
                  <a:lnTo>
                    <a:pt x="224" y="653"/>
                  </a:lnTo>
                  <a:lnTo>
                    <a:pt x="222" y="651"/>
                  </a:lnTo>
                  <a:lnTo>
                    <a:pt x="210" y="646"/>
                  </a:lnTo>
                  <a:lnTo>
                    <a:pt x="208" y="645"/>
                  </a:lnTo>
                  <a:lnTo>
                    <a:pt x="197" y="639"/>
                  </a:lnTo>
                  <a:lnTo>
                    <a:pt x="193" y="638"/>
                  </a:lnTo>
                  <a:lnTo>
                    <a:pt x="182" y="632"/>
                  </a:lnTo>
                  <a:lnTo>
                    <a:pt x="180" y="631"/>
                  </a:lnTo>
                  <a:lnTo>
                    <a:pt x="168" y="624"/>
                  </a:lnTo>
                  <a:lnTo>
                    <a:pt x="166" y="623"/>
                  </a:lnTo>
                  <a:lnTo>
                    <a:pt x="155" y="616"/>
                  </a:lnTo>
                  <a:lnTo>
                    <a:pt x="153" y="614"/>
                  </a:lnTo>
                  <a:lnTo>
                    <a:pt x="142" y="607"/>
                  </a:lnTo>
                  <a:lnTo>
                    <a:pt x="139" y="603"/>
                  </a:lnTo>
                  <a:lnTo>
                    <a:pt x="130" y="597"/>
                  </a:lnTo>
                  <a:lnTo>
                    <a:pt x="127" y="594"/>
                  </a:lnTo>
                  <a:lnTo>
                    <a:pt x="118" y="586"/>
                  </a:lnTo>
                  <a:lnTo>
                    <a:pt x="116" y="584"/>
                  </a:lnTo>
                  <a:lnTo>
                    <a:pt x="106" y="575"/>
                  </a:lnTo>
                  <a:lnTo>
                    <a:pt x="105" y="574"/>
                  </a:lnTo>
                  <a:lnTo>
                    <a:pt x="94" y="565"/>
                  </a:lnTo>
                  <a:lnTo>
                    <a:pt x="93" y="561"/>
                  </a:lnTo>
                  <a:lnTo>
                    <a:pt x="84" y="552"/>
                  </a:lnTo>
                  <a:lnTo>
                    <a:pt x="82" y="551"/>
                  </a:lnTo>
                  <a:lnTo>
                    <a:pt x="75" y="541"/>
                  </a:lnTo>
                  <a:lnTo>
                    <a:pt x="72" y="538"/>
                  </a:lnTo>
                  <a:lnTo>
                    <a:pt x="65" y="527"/>
                  </a:lnTo>
                  <a:lnTo>
                    <a:pt x="62" y="526"/>
                  </a:lnTo>
                  <a:lnTo>
                    <a:pt x="56" y="515"/>
                  </a:lnTo>
                  <a:lnTo>
                    <a:pt x="53" y="512"/>
                  </a:lnTo>
                  <a:lnTo>
                    <a:pt x="47" y="502"/>
                  </a:lnTo>
                  <a:lnTo>
                    <a:pt x="45" y="498"/>
                  </a:lnTo>
                  <a:lnTo>
                    <a:pt x="40" y="488"/>
                  </a:lnTo>
                  <a:lnTo>
                    <a:pt x="39" y="486"/>
                  </a:lnTo>
                  <a:lnTo>
                    <a:pt x="33" y="474"/>
                  </a:lnTo>
                  <a:lnTo>
                    <a:pt x="32" y="472"/>
                  </a:lnTo>
                  <a:lnTo>
                    <a:pt x="26" y="461"/>
                  </a:lnTo>
                  <a:lnTo>
                    <a:pt x="25" y="458"/>
                  </a:lnTo>
                  <a:lnTo>
                    <a:pt x="20" y="446"/>
                  </a:lnTo>
                  <a:lnTo>
                    <a:pt x="19" y="443"/>
                  </a:lnTo>
                  <a:lnTo>
                    <a:pt x="15" y="432"/>
                  </a:lnTo>
                  <a:lnTo>
                    <a:pt x="13" y="429"/>
                  </a:lnTo>
                  <a:lnTo>
                    <a:pt x="10" y="417"/>
                  </a:lnTo>
                  <a:lnTo>
                    <a:pt x="9" y="414"/>
                  </a:lnTo>
                  <a:lnTo>
                    <a:pt x="7" y="401"/>
                  </a:lnTo>
                  <a:lnTo>
                    <a:pt x="7" y="398"/>
                  </a:lnTo>
                  <a:lnTo>
                    <a:pt x="3" y="386"/>
                  </a:lnTo>
                  <a:lnTo>
                    <a:pt x="3" y="383"/>
                  </a:lnTo>
                  <a:lnTo>
                    <a:pt x="1" y="370"/>
                  </a:lnTo>
                  <a:lnTo>
                    <a:pt x="1" y="368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0" y="340"/>
                  </a:lnTo>
                  <a:lnTo>
                    <a:pt x="0" y="337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3"/>
                  </a:lnTo>
                  <a:lnTo>
                    <a:pt x="3" y="289"/>
                  </a:lnTo>
                  <a:lnTo>
                    <a:pt x="4" y="276"/>
                  </a:lnTo>
                  <a:lnTo>
                    <a:pt x="7" y="273"/>
                  </a:lnTo>
                  <a:lnTo>
                    <a:pt x="9" y="261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15" y="241"/>
                  </a:lnTo>
                  <a:lnTo>
                    <a:pt x="20" y="229"/>
                  </a:lnTo>
                  <a:lnTo>
                    <a:pt x="22" y="225"/>
                  </a:lnTo>
                  <a:lnTo>
                    <a:pt x="27" y="213"/>
                  </a:lnTo>
                  <a:lnTo>
                    <a:pt x="28" y="209"/>
                  </a:lnTo>
                  <a:lnTo>
                    <a:pt x="34" y="197"/>
                  </a:lnTo>
                  <a:lnTo>
                    <a:pt x="37" y="194"/>
                  </a:lnTo>
                  <a:lnTo>
                    <a:pt x="44" y="181"/>
                  </a:lnTo>
                  <a:lnTo>
                    <a:pt x="45" y="177"/>
                  </a:lnTo>
                  <a:lnTo>
                    <a:pt x="53" y="166"/>
                  </a:lnTo>
                  <a:lnTo>
                    <a:pt x="56" y="162"/>
                  </a:lnTo>
                  <a:lnTo>
                    <a:pt x="65" y="151"/>
                  </a:lnTo>
                  <a:lnTo>
                    <a:pt x="66" y="146"/>
                  </a:lnTo>
                  <a:lnTo>
                    <a:pt x="76" y="134"/>
                  </a:lnTo>
                  <a:lnTo>
                    <a:pt x="78" y="132"/>
                  </a:lnTo>
                  <a:lnTo>
                    <a:pt x="90" y="119"/>
                  </a:lnTo>
                  <a:lnTo>
                    <a:pt x="93" y="117"/>
                  </a:lnTo>
                  <a:lnTo>
                    <a:pt x="105" y="104"/>
                  </a:lnTo>
                  <a:lnTo>
                    <a:pt x="106" y="10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33CC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chemeClr val="hlink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Freeform 5"/>
            <p:cNvSpPr>
              <a:spLocks/>
            </p:cNvSpPr>
            <p:nvPr/>
          </p:nvSpPr>
          <p:spPr bwMode="auto">
            <a:xfrm>
              <a:off x="2718" y="2443"/>
              <a:ext cx="285" cy="279"/>
            </a:xfrm>
            <a:custGeom>
              <a:avLst/>
              <a:gdLst>
                <a:gd name="T0" fmla="*/ 29 w 285"/>
                <a:gd name="T1" fmla="*/ 56 h 279"/>
                <a:gd name="T2" fmla="*/ 40 w 285"/>
                <a:gd name="T3" fmla="*/ 43 h 279"/>
                <a:gd name="T4" fmla="*/ 54 w 285"/>
                <a:gd name="T5" fmla="*/ 30 h 279"/>
                <a:gd name="T6" fmla="*/ 68 w 285"/>
                <a:gd name="T7" fmla="*/ 19 h 279"/>
                <a:gd name="T8" fmla="*/ 85 w 285"/>
                <a:gd name="T9" fmla="*/ 10 h 279"/>
                <a:gd name="T10" fmla="*/ 99 w 285"/>
                <a:gd name="T11" fmla="*/ 6 h 279"/>
                <a:gd name="T12" fmla="*/ 116 w 285"/>
                <a:gd name="T13" fmla="*/ 2 h 279"/>
                <a:gd name="T14" fmla="*/ 132 w 285"/>
                <a:gd name="T15" fmla="*/ 1 h 279"/>
                <a:gd name="T16" fmla="*/ 150 w 285"/>
                <a:gd name="T17" fmla="*/ 1 h 279"/>
                <a:gd name="T18" fmla="*/ 164 w 285"/>
                <a:gd name="T19" fmla="*/ 2 h 279"/>
                <a:gd name="T20" fmla="*/ 181 w 285"/>
                <a:gd name="T21" fmla="*/ 6 h 279"/>
                <a:gd name="T22" fmla="*/ 194 w 285"/>
                <a:gd name="T23" fmla="*/ 11 h 279"/>
                <a:gd name="T24" fmla="*/ 211 w 285"/>
                <a:gd name="T25" fmla="*/ 19 h 279"/>
                <a:gd name="T26" fmla="*/ 224 w 285"/>
                <a:gd name="T27" fmla="*/ 26 h 279"/>
                <a:gd name="T28" fmla="*/ 238 w 285"/>
                <a:gd name="T29" fmla="*/ 38 h 279"/>
                <a:gd name="T30" fmla="*/ 248 w 285"/>
                <a:gd name="T31" fmla="*/ 48 h 279"/>
                <a:gd name="T32" fmla="*/ 258 w 285"/>
                <a:gd name="T33" fmla="*/ 62 h 279"/>
                <a:gd name="T34" fmla="*/ 267 w 285"/>
                <a:gd name="T35" fmla="*/ 73 h 279"/>
                <a:gd name="T36" fmla="*/ 274 w 285"/>
                <a:gd name="T37" fmla="*/ 89 h 279"/>
                <a:gd name="T38" fmla="*/ 280 w 285"/>
                <a:gd name="T39" fmla="*/ 103 h 279"/>
                <a:gd name="T40" fmla="*/ 282 w 285"/>
                <a:gd name="T41" fmla="*/ 120 h 279"/>
                <a:gd name="T42" fmla="*/ 284 w 285"/>
                <a:gd name="T43" fmla="*/ 136 h 279"/>
                <a:gd name="T44" fmla="*/ 281 w 285"/>
                <a:gd name="T45" fmla="*/ 154 h 279"/>
                <a:gd name="T46" fmla="*/ 279 w 285"/>
                <a:gd name="T47" fmla="*/ 170 h 279"/>
                <a:gd name="T48" fmla="*/ 270 w 285"/>
                <a:gd name="T49" fmla="*/ 191 h 279"/>
                <a:gd name="T50" fmla="*/ 263 w 285"/>
                <a:gd name="T51" fmla="*/ 207 h 279"/>
                <a:gd name="T52" fmla="*/ 249 w 285"/>
                <a:gd name="T53" fmla="*/ 225 h 279"/>
                <a:gd name="T54" fmla="*/ 238 w 285"/>
                <a:gd name="T55" fmla="*/ 239 h 279"/>
                <a:gd name="T56" fmla="*/ 223 w 285"/>
                <a:gd name="T57" fmla="*/ 251 h 279"/>
                <a:gd name="T58" fmla="*/ 208 w 285"/>
                <a:gd name="T59" fmla="*/ 260 h 279"/>
                <a:gd name="T60" fmla="*/ 192 w 285"/>
                <a:gd name="T61" fmla="*/ 267 h 279"/>
                <a:gd name="T62" fmla="*/ 177 w 285"/>
                <a:gd name="T63" fmla="*/ 273 h 279"/>
                <a:gd name="T64" fmla="*/ 159 w 285"/>
                <a:gd name="T65" fmla="*/ 275 h 279"/>
                <a:gd name="T66" fmla="*/ 145 w 285"/>
                <a:gd name="T67" fmla="*/ 278 h 279"/>
                <a:gd name="T68" fmla="*/ 127 w 285"/>
                <a:gd name="T69" fmla="*/ 275 h 279"/>
                <a:gd name="T70" fmla="*/ 114 w 285"/>
                <a:gd name="T71" fmla="*/ 273 h 279"/>
                <a:gd name="T72" fmla="*/ 95 w 285"/>
                <a:gd name="T73" fmla="*/ 267 h 279"/>
                <a:gd name="T74" fmla="*/ 83 w 285"/>
                <a:gd name="T75" fmla="*/ 262 h 279"/>
                <a:gd name="T76" fmla="*/ 66 w 285"/>
                <a:gd name="T77" fmla="*/ 254 h 279"/>
                <a:gd name="T78" fmla="*/ 54 w 285"/>
                <a:gd name="T79" fmla="*/ 246 h 279"/>
                <a:gd name="T80" fmla="*/ 41 w 285"/>
                <a:gd name="T81" fmla="*/ 233 h 279"/>
                <a:gd name="T82" fmla="*/ 31 w 285"/>
                <a:gd name="T83" fmla="*/ 224 h 279"/>
                <a:gd name="T84" fmla="*/ 20 w 285"/>
                <a:gd name="T85" fmla="*/ 209 h 279"/>
                <a:gd name="T86" fmla="*/ 13 w 285"/>
                <a:gd name="T87" fmla="*/ 196 h 279"/>
                <a:gd name="T88" fmla="*/ 5 w 285"/>
                <a:gd name="T89" fmla="*/ 180 h 279"/>
                <a:gd name="T90" fmla="*/ 2 w 285"/>
                <a:gd name="T91" fmla="*/ 167 h 279"/>
                <a:gd name="T92" fmla="*/ 0 w 285"/>
                <a:gd name="T93" fmla="*/ 150 h 279"/>
                <a:gd name="T94" fmla="*/ 0 w 285"/>
                <a:gd name="T95" fmla="*/ 134 h 279"/>
                <a:gd name="T96" fmla="*/ 3 w 285"/>
                <a:gd name="T97" fmla="*/ 115 h 279"/>
                <a:gd name="T98" fmla="*/ 8 w 285"/>
                <a:gd name="T99" fmla="*/ 98 h 279"/>
                <a:gd name="T100" fmla="*/ 16 w 285"/>
                <a:gd name="T101" fmla="*/ 79 h 2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5"/>
                <a:gd name="T154" fmla="*/ 0 h 279"/>
                <a:gd name="T155" fmla="*/ 285 w 285"/>
                <a:gd name="T156" fmla="*/ 279 h 2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5" h="279">
                  <a:moveTo>
                    <a:pt x="20" y="70"/>
                  </a:moveTo>
                  <a:lnTo>
                    <a:pt x="20" y="70"/>
                  </a:lnTo>
                  <a:lnTo>
                    <a:pt x="25" y="63"/>
                  </a:lnTo>
                  <a:lnTo>
                    <a:pt x="26" y="62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0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2" y="24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8" y="15"/>
                  </a:lnTo>
                  <a:lnTo>
                    <a:pt x="79" y="13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9" y="6"/>
                  </a:lnTo>
                  <a:lnTo>
                    <a:pt x="103" y="5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18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81" y="6"/>
                  </a:lnTo>
                  <a:lnTo>
                    <a:pt x="182" y="8"/>
                  </a:lnTo>
                  <a:lnTo>
                    <a:pt x="187" y="9"/>
                  </a:lnTo>
                  <a:lnTo>
                    <a:pt x="189" y="9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9" y="13"/>
                  </a:lnTo>
                  <a:lnTo>
                    <a:pt x="200" y="15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7" y="23"/>
                  </a:lnTo>
                  <a:lnTo>
                    <a:pt x="218" y="24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7" y="31"/>
                  </a:lnTo>
                  <a:lnTo>
                    <a:pt x="232" y="33"/>
                  </a:lnTo>
                  <a:lnTo>
                    <a:pt x="233" y="34"/>
                  </a:lnTo>
                  <a:lnTo>
                    <a:pt x="238" y="38"/>
                  </a:lnTo>
                  <a:lnTo>
                    <a:pt x="238" y="39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7" y="47"/>
                  </a:lnTo>
                  <a:lnTo>
                    <a:pt x="248" y="48"/>
                  </a:lnTo>
                  <a:lnTo>
                    <a:pt x="251" y="51"/>
                  </a:lnTo>
                  <a:lnTo>
                    <a:pt x="251" y="53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8" y="62"/>
                  </a:lnTo>
                  <a:lnTo>
                    <a:pt x="260" y="63"/>
                  </a:lnTo>
                  <a:lnTo>
                    <a:pt x="263" y="67"/>
                  </a:lnTo>
                  <a:lnTo>
                    <a:pt x="266" y="73"/>
                  </a:lnTo>
                  <a:lnTo>
                    <a:pt x="267" y="73"/>
                  </a:lnTo>
                  <a:lnTo>
                    <a:pt x="270" y="79"/>
                  </a:lnTo>
                  <a:lnTo>
                    <a:pt x="270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9"/>
                  </a:lnTo>
                  <a:lnTo>
                    <a:pt x="275" y="90"/>
                  </a:lnTo>
                  <a:lnTo>
                    <a:pt x="276" y="96"/>
                  </a:lnTo>
                  <a:lnTo>
                    <a:pt x="276" y="97"/>
                  </a:lnTo>
                  <a:lnTo>
                    <a:pt x="279" y="102"/>
                  </a:lnTo>
                  <a:lnTo>
                    <a:pt x="280" y="103"/>
                  </a:lnTo>
                  <a:lnTo>
                    <a:pt x="281" y="108"/>
                  </a:lnTo>
                  <a:lnTo>
                    <a:pt x="281" y="110"/>
                  </a:lnTo>
                  <a:lnTo>
                    <a:pt x="281" y="115"/>
                  </a:lnTo>
                  <a:lnTo>
                    <a:pt x="282" y="115"/>
                  </a:lnTo>
                  <a:lnTo>
                    <a:pt x="282" y="120"/>
                  </a:lnTo>
                  <a:lnTo>
                    <a:pt x="282" y="122"/>
                  </a:lnTo>
                  <a:lnTo>
                    <a:pt x="284" y="127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4" y="141"/>
                  </a:lnTo>
                  <a:lnTo>
                    <a:pt x="284" y="143"/>
                  </a:lnTo>
                  <a:lnTo>
                    <a:pt x="282" y="147"/>
                  </a:lnTo>
                  <a:lnTo>
                    <a:pt x="282" y="150"/>
                  </a:lnTo>
                  <a:lnTo>
                    <a:pt x="281" y="154"/>
                  </a:lnTo>
                  <a:lnTo>
                    <a:pt x="281" y="155"/>
                  </a:lnTo>
                  <a:lnTo>
                    <a:pt x="280" y="161"/>
                  </a:lnTo>
                  <a:lnTo>
                    <a:pt x="280" y="162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6" y="176"/>
                  </a:lnTo>
                  <a:lnTo>
                    <a:pt x="275" y="177"/>
                  </a:lnTo>
                  <a:lnTo>
                    <a:pt x="274" y="183"/>
                  </a:lnTo>
                  <a:lnTo>
                    <a:pt x="273" y="184"/>
                  </a:lnTo>
                  <a:lnTo>
                    <a:pt x="270" y="191"/>
                  </a:lnTo>
                  <a:lnTo>
                    <a:pt x="270" y="193"/>
                  </a:lnTo>
                  <a:lnTo>
                    <a:pt x="267" y="198"/>
                  </a:lnTo>
                  <a:lnTo>
                    <a:pt x="266" y="200"/>
                  </a:lnTo>
                  <a:lnTo>
                    <a:pt x="263" y="205"/>
                  </a:lnTo>
                  <a:lnTo>
                    <a:pt x="263" y="207"/>
                  </a:lnTo>
                  <a:lnTo>
                    <a:pt x="258" y="214"/>
                  </a:lnTo>
                  <a:lnTo>
                    <a:pt x="257" y="215"/>
                  </a:lnTo>
                  <a:lnTo>
                    <a:pt x="252" y="219"/>
                  </a:lnTo>
                  <a:lnTo>
                    <a:pt x="252" y="222"/>
                  </a:lnTo>
                  <a:lnTo>
                    <a:pt x="249" y="225"/>
                  </a:lnTo>
                  <a:lnTo>
                    <a:pt x="248" y="226"/>
                  </a:lnTo>
                  <a:lnTo>
                    <a:pt x="243" y="232"/>
                  </a:lnTo>
                  <a:lnTo>
                    <a:pt x="243" y="233"/>
                  </a:lnTo>
                  <a:lnTo>
                    <a:pt x="239" y="238"/>
                  </a:lnTo>
                  <a:lnTo>
                    <a:pt x="238" y="239"/>
                  </a:lnTo>
                  <a:lnTo>
                    <a:pt x="233" y="243"/>
                  </a:lnTo>
                  <a:lnTo>
                    <a:pt x="232" y="243"/>
                  </a:lnTo>
                  <a:lnTo>
                    <a:pt x="227" y="247"/>
                  </a:lnTo>
                  <a:lnTo>
                    <a:pt x="226" y="248"/>
                  </a:lnTo>
                  <a:lnTo>
                    <a:pt x="223" y="251"/>
                  </a:lnTo>
                  <a:lnTo>
                    <a:pt x="221" y="252"/>
                  </a:lnTo>
                  <a:lnTo>
                    <a:pt x="215" y="255"/>
                  </a:lnTo>
                  <a:lnTo>
                    <a:pt x="215" y="257"/>
                  </a:lnTo>
                  <a:lnTo>
                    <a:pt x="210" y="259"/>
                  </a:lnTo>
                  <a:lnTo>
                    <a:pt x="208" y="260"/>
                  </a:lnTo>
                  <a:lnTo>
                    <a:pt x="205" y="262"/>
                  </a:lnTo>
                  <a:lnTo>
                    <a:pt x="202" y="264"/>
                  </a:lnTo>
                  <a:lnTo>
                    <a:pt x="198" y="266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4" y="271"/>
                  </a:lnTo>
                  <a:lnTo>
                    <a:pt x="178" y="272"/>
                  </a:lnTo>
                  <a:lnTo>
                    <a:pt x="177" y="273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67" y="274"/>
                  </a:lnTo>
                  <a:lnTo>
                    <a:pt x="165" y="275"/>
                  </a:lnTo>
                  <a:lnTo>
                    <a:pt x="159" y="275"/>
                  </a:lnTo>
                  <a:lnTo>
                    <a:pt x="158" y="275"/>
                  </a:lnTo>
                  <a:lnTo>
                    <a:pt x="152" y="275"/>
                  </a:lnTo>
                  <a:lnTo>
                    <a:pt x="151" y="275"/>
                  </a:lnTo>
                  <a:lnTo>
                    <a:pt x="147" y="278"/>
                  </a:lnTo>
                  <a:lnTo>
                    <a:pt x="145" y="278"/>
                  </a:lnTo>
                  <a:lnTo>
                    <a:pt x="140" y="275"/>
                  </a:lnTo>
                  <a:lnTo>
                    <a:pt x="139" y="275"/>
                  </a:lnTo>
                  <a:lnTo>
                    <a:pt x="133" y="275"/>
                  </a:lnTo>
                  <a:lnTo>
                    <a:pt x="132" y="275"/>
                  </a:lnTo>
                  <a:lnTo>
                    <a:pt x="127" y="275"/>
                  </a:lnTo>
                  <a:lnTo>
                    <a:pt x="126" y="275"/>
                  </a:lnTo>
                  <a:lnTo>
                    <a:pt x="120" y="274"/>
                  </a:lnTo>
                  <a:lnTo>
                    <a:pt x="119" y="274"/>
                  </a:lnTo>
                  <a:lnTo>
                    <a:pt x="115" y="273"/>
                  </a:lnTo>
                  <a:lnTo>
                    <a:pt x="114" y="273"/>
                  </a:lnTo>
                  <a:lnTo>
                    <a:pt x="108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101" y="268"/>
                  </a:lnTo>
                  <a:lnTo>
                    <a:pt x="95" y="267"/>
                  </a:lnTo>
                  <a:lnTo>
                    <a:pt x="94" y="267"/>
                  </a:lnTo>
                  <a:lnTo>
                    <a:pt x="90" y="265"/>
                  </a:lnTo>
                  <a:lnTo>
                    <a:pt x="88" y="265"/>
                  </a:lnTo>
                  <a:lnTo>
                    <a:pt x="84" y="264"/>
                  </a:lnTo>
                  <a:lnTo>
                    <a:pt x="83" y="262"/>
                  </a:lnTo>
                  <a:lnTo>
                    <a:pt x="77" y="259"/>
                  </a:lnTo>
                  <a:lnTo>
                    <a:pt x="76" y="259"/>
                  </a:lnTo>
                  <a:lnTo>
                    <a:pt x="71" y="257"/>
                  </a:lnTo>
                  <a:lnTo>
                    <a:pt x="70" y="257"/>
                  </a:lnTo>
                  <a:lnTo>
                    <a:pt x="66" y="254"/>
                  </a:lnTo>
                  <a:lnTo>
                    <a:pt x="65" y="252"/>
                  </a:lnTo>
                  <a:lnTo>
                    <a:pt x="60" y="250"/>
                  </a:lnTo>
                  <a:lnTo>
                    <a:pt x="59" y="250"/>
                  </a:lnTo>
                  <a:lnTo>
                    <a:pt x="54" y="246"/>
                  </a:lnTo>
                  <a:lnTo>
                    <a:pt x="51" y="243"/>
                  </a:lnTo>
                  <a:lnTo>
                    <a:pt x="50" y="241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6" y="230"/>
                  </a:lnTo>
                  <a:lnTo>
                    <a:pt x="35" y="227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7" y="218"/>
                  </a:lnTo>
                  <a:lnTo>
                    <a:pt x="25" y="215"/>
                  </a:lnTo>
                  <a:lnTo>
                    <a:pt x="22" y="214"/>
                  </a:lnTo>
                  <a:lnTo>
                    <a:pt x="20" y="209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3" y="198"/>
                  </a:lnTo>
                  <a:lnTo>
                    <a:pt x="13" y="196"/>
                  </a:lnTo>
                  <a:lnTo>
                    <a:pt x="10" y="193"/>
                  </a:lnTo>
                  <a:lnTo>
                    <a:pt x="10" y="191"/>
                  </a:lnTo>
                  <a:lnTo>
                    <a:pt x="9" y="187"/>
                  </a:lnTo>
                  <a:lnTo>
                    <a:pt x="8" y="186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4" y="175"/>
                  </a:lnTo>
                  <a:lnTo>
                    <a:pt x="3" y="174"/>
                  </a:lnTo>
                  <a:lnTo>
                    <a:pt x="2" y="168"/>
                  </a:lnTo>
                  <a:lnTo>
                    <a:pt x="2" y="167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5" y="100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6" y="79"/>
                  </a:lnTo>
                  <a:lnTo>
                    <a:pt x="17" y="77"/>
                  </a:lnTo>
                  <a:lnTo>
                    <a:pt x="20" y="72"/>
                  </a:lnTo>
                  <a:lnTo>
                    <a:pt x="20" y="7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2718" y="2443"/>
              <a:ext cx="285" cy="279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5" y="50"/>
                </a:cxn>
                <a:cxn ang="0">
                  <a:pos x="45" y="38"/>
                </a:cxn>
                <a:cxn ang="0">
                  <a:pos x="57" y="27"/>
                </a:cxn>
                <a:cxn ang="0">
                  <a:pos x="68" y="19"/>
                </a:cxn>
                <a:cxn ang="0">
                  <a:pos x="79" y="13"/>
                </a:cxn>
                <a:cxn ang="0">
                  <a:pos x="99" y="6"/>
                </a:cxn>
                <a:cxn ang="0">
                  <a:pos x="112" y="2"/>
                </a:cxn>
                <a:cxn ang="0">
                  <a:pos x="125" y="1"/>
                </a:cxn>
                <a:cxn ang="0">
                  <a:pos x="137" y="0"/>
                </a:cxn>
                <a:cxn ang="0">
                  <a:pos x="151" y="1"/>
                </a:cxn>
                <a:cxn ang="0">
                  <a:pos x="164" y="2"/>
                </a:cxn>
                <a:cxn ang="0">
                  <a:pos x="176" y="5"/>
                </a:cxn>
                <a:cxn ang="0">
                  <a:pos x="189" y="9"/>
                </a:cxn>
                <a:cxn ang="0">
                  <a:pos x="200" y="15"/>
                </a:cxn>
                <a:cxn ang="0">
                  <a:pos x="213" y="19"/>
                </a:cxn>
                <a:cxn ang="0">
                  <a:pos x="224" y="26"/>
                </a:cxn>
                <a:cxn ang="0">
                  <a:pos x="238" y="38"/>
                </a:cxn>
                <a:cxn ang="0">
                  <a:pos x="247" y="47"/>
                </a:cxn>
                <a:cxn ang="0">
                  <a:pos x="256" y="56"/>
                </a:cxn>
                <a:cxn ang="0">
                  <a:pos x="263" y="67"/>
                </a:cxn>
                <a:cxn ang="0">
                  <a:pos x="270" y="80"/>
                </a:cxn>
                <a:cxn ang="0">
                  <a:pos x="275" y="90"/>
                </a:cxn>
                <a:cxn ang="0">
                  <a:pos x="280" y="103"/>
                </a:cxn>
                <a:cxn ang="0">
                  <a:pos x="282" y="115"/>
                </a:cxn>
                <a:cxn ang="0">
                  <a:pos x="284" y="129"/>
                </a:cxn>
                <a:cxn ang="0">
                  <a:pos x="284" y="143"/>
                </a:cxn>
                <a:cxn ang="0">
                  <a:pos x="281" y="155"/>
                </a:cxn>
                <a:cxn ang="0">
                  <a:pos x="279" y="170"/>
                </a:cxn>
                <a:cxn ang="0">
                  <a:pos x="273" y="184"/>
                </a:cxn>
                <a:cxn ang="0">
                  <a:pos x="266" y="200"/>
                </a:cxn>
                <a:cxn ang="0">
                  <a:pos x="257" y="215"/>
                </a:cxn>
                <a:cxn ang="0">
                  <a:pos x="248" y="226"/>
                </a:cxn>
                <a:cxn ang="0">
                  <a:pos x="238" y="239"/>
                </a:cxn>
                <a:cxn ang="0">
                  <a:pos x="226" y="248"/>
                </a:cxn>
                <a:cxn ang="0">
                  <a:pos x="215" y="257"/>
                </a:cxn>
                <a:cxn ang="0">
                  <a:pos x="202" y="264"/>
                </a:cxn>
                <a:cxn ang="0">
                  <a:pos x="184" y="271"/>
                </a:cxn>
                <a:cxn ang="0">
                  <a:pos x="170" y="274"/>
                </a:cxn>
                <a:cxn ang="0">
                  <a:pos x="158" y="275"/>
                </a:cxn>
                <a:cxn ang="0">
                  <a:pos x="145" y="278"/>
                </a:cxn>
                <a:cxn ang="0">
                  <a:pos x="132" y="275"/>
                </a:cxn>
                <a:cxn ang="0">
                  <a:pos x="119" y="274"/>
                </a:cxn>
                <a:cxn ang="0">
                  <a:pos x="107" y="272"/>
                </a:cxn>
                <a:cxn ang="0">
                  <a:pos x="94" y="267"/>
                </a:cxn>
                <a:cxn ang="0">
                  <a:pos x="83" y="262"/>
                </a:cxn>
                <a:cxn ang="0">
                  <a:pos x="70" y="257"/>
                </a:cxn>
                <a:cxn ang="0">
                  <a:pos x="59" y="250"/>
                </a:cxn>
                <a:cxn ang="0">
                  <a:pos x="45" y="239"/>
                </a:cxn>
                <a:cxn ang="0">
                  <a:pos x="36" y="230"/>
                </a:cxn>
                <a:cxn ang="0">
                  <a:pos x="27" y="219"/>
                </a:cxn>
                <a:cxn ang="0">
                  <a:pos x="20" y="209"/>
                </a:cxn>
                <a:cxn ang="0">
                  <a:pos x="13" y="196"/>
                </a:cxn>
                <a:cxn ang="0">
                  <a:pos x="8" y="186"/>
                </a:cxn>
                <a:cxn ang="0">
                  <a:pos x="3" y="174"/>
                </a:cxn>
                <a:cxn ang="0">
                  <a:pos x="1" y="161"/>
                </a:cxn>
                <a:cxn ang="0">
                  <a:pos x="0" y="147"/>
                </a:cxn>
                <a:cxn ang="0">
                  <a:pos x="0" y="134"/>
                </a:cxn>
                <a:cxn ang="0">
                  <a:pos x="2" y="120"/>
                </a:cxn>
                <a:cxn ang="0">
                  <a:pos x="4" y="105"/>
                </a:cxn>
                <a:cxn ang="0">
                  <a:pos x="10" y="91"/>
                </a:cxn>
                <a:cxn ang="0">
                  <a:pos x="17" y="77"/>
                </a:cxn>
              </a:cxnLst>
              <a:rect l="0" t="0" r="r" b="b"/>
              <a:pathLst>
                <a:path w="285" h="279">
                  <a:moveTo>
                    <a:pt x="20" y="70"/>
                  </a:moveTo>
                  <a:lnTo>
                    <a:pt x="20" y="70"/>
                  </a:lnTo>
                  <a:lnTo>
                    <a:pt x="25" y="63"/>
                  </a:lnTo>
                  <a:lnTo>
                    <a:pt x="26" y="62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0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2" y="24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8" y="15"/>
                  </a:lnTo>
                  <a:lnTo>
                    <a:pt x="79" y="13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9" y="6"/>
                  </a:lnTo>
                  <a:lnTo>
                    <a:pt x="103" y="5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18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81" y="6"/>
                  </a:lnTo>
                  <a:lnTo>
                    <a:pt x="182" y="8"/>
                  </a:lnTo>
                  <a:lnTo>
                    <a:pt x="187" y="9"/>
                  </a:lnTo>
                  <a:lnTo>
                    <a:pt x="189" y="9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9" y="13"/>
                  </a:lnTo>
                  <a:lnTo>
                    <a:pt x="200" y="15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7" y="23"/>
                  </a:lnTo>
                  <a:lnTo>
                    <a:pt x="218" y="24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7" y="31"/>
                  </a:lnTo>
                  <a:lnTo>
                    <a:pt x="232" y="33"/>
                  </a:lnTo>
                  <a:lnTo>
                    <a:pt x="233" y="34"/>
                  </a:lnTo>
                  <a:lnTo>
                    <a:pt x="238" y="38"/>
                  </a:lnTo>
                  <a:lnTo>
                    <a:pt x="238" y="39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7" y="47"/>
                  </a:lnTo>
                  <a:lnTo>
                    <a:pt x="248" y="48"/>
                  </a:lnTo>
                  <a:lnTo>
                    <a:pt x="251" y="51"/>
                  </a:lnTo>
                  <a:lnTo>
                    <a:pt x="251" y="53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8" y="62"/>
                  </a:lnTo>
                  <a:lnTo>
                    <a:pt x="260" y="63"/>
                  </a:lnTo>
                  <a:lnTo>
                    <a:pt x="263" y="67"/>
                  </a:lnTo>
                  <a:lnTo>
                    <a:pt x="266" y="73"/>
                  </a:lnTo>
                  <a:lnTo>
                    <a:pt x="267" y="73"/>
                  </a:lnTo>
                  <a:lnTo>
                    <a:pt x="270" y="79"/>
                  </a:lnTo>
                  <a:lnTo>
                    <a:pt x="270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9"/>
                  </a:lnTo>
                  <a:lnTo>
                    <a:pt x="275" y="90"/>
                  </a:lnTo>
                  <a:lnTo>
                    <a:pt x="276" y="96"/>
                  </a:lnTo>
                  <a:lnTo>
                    <a:pt x="276" y="97"/>
                  </a:lnTo>
                  <a:lnTo>
                    <a:pt x="279" y="102"/>
                  </a:lnTo>
                  <a:lnTo>
                    <a:pt x="280" y="103"/>
                  </a:lnTo>
                  <a:lnTo>
                    <a:pt x="281" y="108"/>
                  </a:lnTo>
                  <a:lnTo>
                    <a:pt x="281" y="110"/>
                  </a:lnTo>
                  <a:lnTo>
                    <a:pt x="281" y="115"/>
                  </a:lnTo>
                  <a:lnTo>
                    <a:pt x="282" y="115"/>
                  </a:lnTo>
                  <a:lnTo>
                    <a:pt x="282" y="120"/>
                  </a:lnTo>
                  <a:lnTo>
                    <a:pt x="282" y="122"/>
                  </a:lnTo>
                  <a:lnTo>
                    <a:pt x="284" y="127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4" y="141"/>
                  </a:lnTo>
                  <a:lnTo>
                    <a:pt x="284" y="143"/>
                  </a:lnTo>
                  <a:lnTo>
                    <a:pt x="282" y="147"/>
                  </a:lnTo>
                  <a:lnTo>
                    <a:pt x="282" y="150"/>
                  </a:lnTo>
                  <a:lnTo>
                    <a:pt x="281" y="154"/>
                  </a:lnTo>
                  <a:lnTo>
                    <a:pt x="281" y="155"/>
                  </a:lnTo>
                  <a:lnTo>
                    <a:pt x="280" y="161"/>
                  </a:lnTo>
                  <a:lnTo>
                    <a:pt x="280" y="162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6" y="176"/>
                  </a:lnTo>
                  <a:lnTo>
                    <a:pt x="275" y="177"/>
                  </a:lnTo>
                  <a:lnTo>
                    <a:pt x="274" y="183"/>
                  </a:lnTo>
                  <a:lnTo>
                    <a:pt x="273" y="184"/>
                  </a:lnTo>
                  <a:lnTo>
                    <a:pt x="270" y="191"/>
                  </a:lnTo>
                  <a:lnTo>
                    <a:pt x="270" y="193"/>
                  </a:lnTo>
                  <a:lnTo>
                    <a:pt x="267" y="198"/>
                  </a:lnTo>
                  <a:lnTo>
                    <a:pt x="266" y="200"/>
                  </a:lnTo>
                  <a:lnTo>
                    <a:pt x="263" y="205"/>
                  </a:lnTo>
                  <a:lnTo>
                    <a:pt x="263" y="207"/>
                  </a:lnTo>
                  <a:lnTo>
                    <a:pt x="258" y="214"/>
                  </a:lnTo>
                  <a:lnTo>
                    <a:pt x="257" y="215"/>
                  </a:lnTo>
                  <a:lnTo>
                    <a:pt x="252" y="219"/>
                  </a:lnTo>
                  <a:lnTo>
                    <a:pt x="252" y="222"/>
                  </a:lnTo>
                  <a:lnTo>
                    <a:pt x="249" y="225"/>
                  </a:lnTo>
                  <a:lnTo>
                    <a:pt x="248" y="226"/>
                  </a:lnTo>
                  <a:lnTo>
                    <a:pt x="243" y="232"/>
                  </a:lnTo>
                  <a:lnTo>
                    <a:pt x="243" y="233"/>
                  </a:lnTo>
                  <a:lnTo>
                    <a:pt x="239" y="238"/>
                  </a:lnTo>
                  <a:lnTo>
                    <a:pt x="238" y="239"/>
                  </a:lnTo>
                  <a:lnTo>
                    <a:pt x="233" y="243"/>
                  </a:lnTo>
                  <a:lnTo>
                    <a:pt x="232" y="243"/>
                  </a:lnTo>
                  <a:lnTo>
                    <a:pt x="227" y="247"/>
                  </a:lnTo>
                  <a:lnTo>
                    <a:pt x="226" y="248"/>
                  </a:lnTo>
                  <a:lnTo>
                    <a:pt x="223" y="251"/>
                  </a:lnTo>
                  <a:lnTo>
                    <a:pt x="221" y="252"/>
                  </a:lnTo>
                  <a:lnTo>
                    <a:pt x="215" y="255"/>
                  </a:lnTo>
                  <a:lnTo>
                    <a:pt x="215" y="257"/>
                  </a:lnTo>
                  <a:lnTo>
                    <a:pt x="210" y="259"/>
                  </a:lnTo>
                  <a:lnTo>
                    <a:pt x="208" y="260"/>
                  </a:lnTo>
                  <a:lnTo>
                    <a:pt x="205" y="262"/>
                  </a:lnTo>
                  <a:lnTo>
                    <a:pt x="202" y="264"/>
                  </a:lnTo>
                  <a:lnTo>
                    <a:pt x="198" y="266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4" y="271"/>
                  </a:lnTo>
                  <a:lnTo>
                    <a:pt x="178" y="272"/>
                  </a:lnTo>
                  <a:lnTo>
                    <a:pt x="177" y="273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67" y="274"/>
                  </a:lnTo>
                  <a:lnTo>
                    <a:pt x="165" y="275"/>
                  </a:lnTo>
                  <a:lnTo>
                    <a:pt x="159" y="275"/>
                  </a:lnTo>
                  <a:lnTo>
                    <a:pt x="158" y="275"/>
                  </a:lnTo>
                  <a:lnTo>
                    <a:pt x="152" y="275"/>
                  </a:lnTo>
                  <a:lnTo>
                    <a:pt x="151" y="275"/>
                  </a:lnTo>
                  <a:lnTo>
                    <a:pt x="147" y="278"/>
                  </a:lnTo>
                  <a:lnTo>
                    <a:pt x="145" y="278"/>
                  </a:lnTo>
                  <a:lnTo>
                    <a:pt x="140" y="275"/>
                  </a:lnTo>
                  <a:lnTo>
                    <a:pt x="139" y="275"/>
                  </a:lnTo>
                  <a:lnTo>
                    <a:pt x="133" y="275"/>
                  </a:lnTo>
                  <a:lnTo>
                    <a:pt x="132" y="275"/>
                  </a:lnTo>
                  <a:lnTo>
                    <a:pt x="127" y="275"/>
                  </a:lnTo>
                  <a:lnTo>
                    <a:pt x="126" y="275"/>
                  </a:lnTo>
                  <a:lnTo>
                    <a:pt x="120" y="274"/>
                  </a:lnTo>
                  <a:lnTo>
                    <a:pt x="119" y="274"/>
                  </a:lnTo>
                  <a:lnTo>
                    <a:pt x="115" y="273"/>
                  </a:lnTo>
                  <a:lnTo>
                    <a:pt x="114" y="273"/>
                  </a:lnTo>
                  <a:lnTo>
                    <a:pt x="108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101" y="268"/>
                  </a:lnTo>
                  <a:lnTo>
                    <a:pt x="95" y="267"/>
                  </a:lnTo>
                  <a:lnTo>
                    <a:pt x="94" y="267"/>
                  </a:lnTo>
                  <a:lnTo>
                    <a:pt x="90" y="265"/>
                  </a:lnTo>
                  <a:lnTo>
                    <a:pt x="88" y="265"/>
                  </a:lnTo>
                  <a:lnTo>
                    <a:pt x="84" y="264"/>
                  </a:lnTo>
                  <a:lnTo>
                    <a:pt x="83" y="262"/>
                  </a:lnTo>
                  <a:lnTo>
                    <a:pt x="77" y="259"/>
                  </a:lnTo>
                  <a:lnTo>
                    <a:pt x="76" y="259"/>
                  </a:lnTo>
                  <a:lnTo>
                    <a:pt x="71" y="257"/>
                  </a:lnTo>
                  <a:lnTo>
                    <a:pt x="70" y="257"/>
                  </a:lnTo>
                  <a:lnTo>
                    <a:pt x="66" y="254"/>
                  </a:lnTo>
                  <a:lnTo>
                    <a:pt x="65" y="252"/>
                  </a:lnTo>
                  <a:lnTo>
                    <a:pt x="60" y="250"/>
                  </a:lnTo>
                  <a:lnTo>
                    <a:pt x="59" y="250"/>
                  </a:lnTo>
                  <a:lnTo>
                    <a:pt x="54" y="246"/>
                  </a:lnTo>
                  <a:lnTo>
                    <a:pt x="51" y="243"/>
                  </a:lnTo>
                  <a:lnTo>
                    <a:pt x="50" y="241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6" y="230"/>
                  </a:lnTo>
                  <a:lnTo>
                    <a:pt x="35" y="227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7" y="218"/>
                  </a:lnTo>
                  <a:lnTo>
                    <a:pt x="25" y="215"/>
                  </a:lnTo>
                  <a:lnTo>
                    <a:pt x="22" y="214"/>
                  </a:lnTo>
                  <a:lnTo>
                    <a:pt x="20" y="209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3" y="198"/>
                  </a:lnTo>
                  <a:lnTo>
                    <a:pt x="13" y="196"/>
                  </a:lnTo>
                  <a:lnTo>
                    <a:pt x="10" y="193"/>
                  </a:lnTo>
                  <a:lnTo>
                    <a:pt x="10" y="191"/>
                  </a:lnTo>
                  <a:lnTo>
                    <a:pt x="9" y="187"/>
                  </a:lnTo>
                  <a:lnTo>
                    <a:pt x="8" y="186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4" y="175"/>
                  </a:lnTo>
                  <a:lnTo>
                    <a:pt x="3" y="174"/>
                  </a:lnTo>
                  <a:lnTo>
                    <a:pt x="2" y="168"/>
                  </a:lnTo>
                  <a:lnTo>
                    <a:pt x="2" y="167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5" y="100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6" y="79"/>
                  </a:lnTo>
                  <a:lnTo>
                    <a:pt x="17" y="77"/>
                  </a:lnTo>
                  <a:lnTo>
                    <a:pt x="20" y="72"/>
                  </a:lnTo>
                  <a:lnTo>
                    <a:pt x="20" y="70"/>
                  </a:lnTo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5851" name="Freeform 7"/>
            <p:cNvSpPr>
              <a:spLocks/>
            </p:cNvSpPr>
            <p:nvPr/>
          </p:nvSpPr>
          <p:spPr bwMode="auto">
            <a:xfrm>
              <a:off x="2399" y="2475"/>
              <a:ext cx="194" cy="187"/>
            </a:xfrm>
            <a:custGeom>
              <a:avLst/>
              <a:gdLst>
                <a:gd name="T0" fmla="*/ 38 w 194"/>
                <a:gd name="T1" fmla="*/ 21 h 187"/>
                <a:gd name="T2" fmla="*/ 47 w 194"/>
                <a:gd name="T3" fmla="*/ 15 h 187"/>
                <a:gd name="T4" fmla="*/ 59 w 194"/>
                <a:gd name="T5" fmla="*/ 8 h 187"/>
                <a:gd name="T6" fmla="*/ 70 w 194"/>
                <a:gd name="T7" fmla="*/ 3 h 187"/>
                <a:gd name="T8" fmla="*/ 82 w 194"/>
                <a:gd name="T9" fmla="*/ 1 h 187"/>
                <a:gd name="T10" fmla="*/ 92 w 194"/>
                <a:gd name="T11" fmla="*/ 1 h 187"/>
                <a:gd name="T12" fmla="*/ 105 w 194"/>
                <a:gd name="T13" fmla="*/ 1 h 187"/>
                <a:gd name="T14" fmla="*/ 115 w 194"/>
                <a:gd name="T15" fmla="*/ 2 h 187"/>
                <a:gd name="T16" fmla="*/ 125 w 194"/>
                <a:gd name="T17" fmla="*/ 4 h 187"/>
                <a:gd name="T18" fmla="*/ 136 w 194"/>
                <a:gd name="T19" fmla="*/ 9 h 187"/>
                <a:gd name="T20" fmla="*/ 146 w 194"/>
                <a:gd name="T21" fmla="*/ 15 h 187"/>
                <a:gd name="T22" fmla="*/ 154 w 194"/>
                <a:gd name="T23" fmla="*/ 19 h 187"/>
                <a:gd name="T24" fmla="*/ 163 w 194"/>
                <a:gd name="T25" fmla="*/ 27 h 187"/>
                <a:gd name="T26" fmla="*/ 170 w 194"/>
                <a:gd name="T27" fmla="*/ 34 h 187"/>
                <a:gd name="T28" fmla="*/ 176 w 194"/>
                <a:gd name="T29" fmla="*/ 43 h 187"/>
                <a:gd name="T30" fmla="*/ 182 w 194"/>
                <a:gd name="T31" fmla="*/ 51 h 187"/>
                <a:gd name="T32" fmla="*/ 187 w 194"/>
                <a:gd name="T33" fmla="*/ 63 h 187"/>
                <a:gd name="T34" fmla="*/ 190 w 194"/>
                <a:gd name="T35" fmla="*/ 72 h 187"/>
                <a:gd name="T36" fmla="*/ 191 w 194"/>
                <a:gd name="T37" fmla="*/ 83 h 187"/>
                <a:gd name="T38" fmla="*/ 193 w 194"/>
                <a:gd name="T39" fmla="*/ 93 h 187"/>
                <a:gd name="T40" fmla="*/ 191 w 194"/>
                <a:gd name="T41" fmla="*/ 105 h 187"/>
                <a:gd name="T42" fmla="*/ 189 w 194"/>
                <a:gd name="T43" fmla="*/ 114 h 187"/>
                <a:gd name="T44" fmla="*/ 184 w 194"/>
                <a:gd name="T45" fmla="*/ 127 h 187"/>
                <a:gd name="T46" fmla="*/ 179 w 194"/>
                <a:gd name="T47" fmla="*/ 136 h 187"/>
                <a:gd name="T48" fmla="*/ 171 w 194"/>
                <a:gd name="T49" fmla="*/ 147 h 187"/>
                <a:gd name="T50" fmla="*/ 164 w 194"/>
                <a:gd name="T51" fmla="*/ 158 h 187"/>
                <a:gd name="T52" fmla="*/ 151 w 194"/>
                <a:gd name="T53" fmla="*/ 167 h 187"/>
                <a:gd name="T54" fmla="*/ 141 w 194"/>
                <a:gd name="T55" fmla="*/ 174 h 187"/>
                <a:gd name="T56" fmla="*/ 129 w 194"/>
                <a:gd name="T57" fmla="*/ 179 h 187"/>
                <a:gd name="T58" fmla="*/ 118 w 194"/>
                <a:gd name="T59" fmla="*/ 183 h 187"/>
                <a:gd name="T60" fmla="*/ 106 w 194"/>
                <a:gd name="T61" fmla="*/ 184 h 187"/>
                <a:gd name="T62" fmla="*/ 97 w 194"/>
                <a:gd name="T63" fmla="*/ 186 h 187"/>
                <a:gd name="T64" fmla="*/ 83 w 194"/>
                <a:gd name="T65" fmla="*/ 184 h 187"/>
                <a:gd name="T66" fmla="*/ 74 w 194"/>
                <a:gd name="T67" fmla="*/ 182 h 187"/>
                <a:gd name="T68" fmla="*/ 63 w 194"/>
                <a:gd name="T69" fmla="*/ 179 h 187"/>
                <a:gd name="T70" fmla="*/ 55 w 194"/>
                <a:gd name="T71" fmla="*/ 175 h 187"/>
                <a:gd name="T72" fmla="*/ 43 w 194"/>
                <a:gd name="T73" fmla="*/ 168 h 187"/>
                <a:gd name="T74" fmla="*/ 35 w 194"/>
                <a:gd name="T75" fmla="*/ 162 h 187"/>
                <a:gd name="T76" fmla="*/ 26 w 194"/>
                <a:gd name="T77" fmla="*/ 154 h 187"/>
                <a:gd name="T78" fmla="*/ 21 w 194"/>
                <a:gd name="T79" fmla="*/ 146 h 187"/>
                <a:gd name="T80" fmla="*/ 14 w 194"/>
                <a:gd name="T81" fmla="*/ 137 h 187"/>
                <a:gd name="T82" fmla="*/ 9 w 194"/>
                <a:gd name="T83" fmla="*/ 129 h 187"/>
                <a:gd name="T84" fmla="*/ 4 w 194"/>
                <a:gd name="T85" fmla="*/ 118 h 187"/>
                <a:gd name="T86" fmla="*/ 2 w 194"/>
                <a:gd name="T87" fmla="*/ 109 h 187"/>
                <a:gd name="T88" fmla="*/ 1 w 194"/>
                <a:gd name="T89" fmla="*/ 97 h 187"/>
                <a:gd name="T90" fmla="*/ 1 w 194"/>
                <a:gd name="T91" fmla="*/ 87 h 187"/>
                <a:gd name="T92" fmla="*/ 2 w 194"/>
                <a:gd name="T93" fmla="*/ 75 h 187"/>
                <a:gd name="T94" fmla="*/ 5 w 194"/>
                <a:gd name="T95" fmla="*/ 65 h 187"/>
                <a:gd name="T96" fmla="*/ 9 w 194"/>
                <a:gd name="T97" fmla="*/ 54 h 187"/>
                <a:gd name="T98" fmla="*/ 16 w 194"/>
                <a:gd name="T99" fmla="*/ 43 h 187"/>
                <a:gd name="T100" fmla="*/ 25 w 194"/>
                <a:gd name="T101" fmla="*/ 33 h 1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4" h="187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7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1"/>
                  </a:lnTo>
                  <a:lnTo>
                    <a:pt x="176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82" y="51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8"/>
                  </a:lnTo>
                  <a:lnTo>
                    <a:pt x="187" y="60"/>
                  </a:lnTo>
                  <a:lnTo>
                    <a:pt x="187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90" y="72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79"/>
                  </a:lnTo>
                  <a:lnTo>
                    <a:pt x="191" y="80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8"/>
                  </a:lnTo>
                  <a:lnTo>
                    <a:pt x="193" y="93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7" y="123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1"/>
                  </a:lnTo>
                  <a:lnTo>
                    <a:pt x="182" y="131"/>
                  </a:lnTo>
                  <a:lnTo>
                    <a:pt x="181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3" y="145"/>
                  </a:lnTo>
                  <a:lnTo>
                    <a:pt x="171" y="147"/>
                  </a:lnTo>
                  <a:lnTo>
                    <a:pt x="171" y="150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59" y="160"/>
                  </a:lnTo>
                  <a:lnTo>
                    <a:pt x="158" y="161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1" y="167"/>
                  </a:lnTo>
                  <a:lnTo>
                    <a:pt x="149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8" y="182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0" y="184"/>
                  </a:lnTo>
                  <a:lnTo>
                    <a:pt x="109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7" y="186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5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8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0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3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5"/>
                  </a:lnTo>
                  <a:lnTo>
                    <a:pt x="26" y="154"/>
                  </a:lnTo>
                  <a:lnTo>
                    <a:pt x="26" y="153"/>
                  </a:lnTo>
                  <a:lnTo>
                    <a:pt x="23" y="151"/>
                  </a:lnTo>
                  <a:lnTo>
                    <a:pt x="21" y="147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6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0" y="134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solidFill>
              <a:srgbClr val="FF33CC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Freeform 8"/>
            <p:cNvSpPr>
              <a:spLocks/>
            </p:cNvSpPr>
            <p:nvPr/>
          </p:nvSpPr>
          <p:spPr bwMode="auto">
            <a:xfrm>
              <a:off x="2399" y="2475"/>
              <a:ext cx="194" cy="187"/>
            </a:xfrm>
            <a:custGeom>
              <a:avLst/>
              <a:gdLst>
                <a:gd name="T0" fmla="*/ 34 w 194"/>
                <a:gd name="T1" fmla="*/ 24 h 187"/>
                <a:gd name="T2" fmla="*/ 43 w 194"/>
                <a:gd name="T3" fmla="*/ 17 h 187"/>
                <a:gd name="T4" fmla="*/ 51 w 194"/>
                <a:gd name="T5" fmla="*/ 11 h 187"/>
                <a:gd name="T6" fmla="*/ 62 w 194"/>
                <a:gd name="T7" fmla="*/ 8 h 187"/>
                <a:gd name="T8" fmla="*/ 70 w 194"/>
                <a:gd name="T9" fmla="*/ 3 h 187"/>
                <a:gd name="T10" fmla="*/ 82 w 194"/>
                <a:gd name="T11" fmla="*/ 1 h 187"/>
                <a:gd name="T12" fmla="*/ 91 w 194"/>
                <a:gd name="T13" fmla="*/ 1 h 187"/>
                <a:gd name="T14" fmla="*/ 105 w 194"/>
                <a:gd name="T15" fmla="*/ 1 h 187"/>
                <a:gd name="T16" fmla="*/ 113 w 194"/>
                <a:gd name="T17" fmla="*/ 2 h 187"/>
                <a:gd name="T18" fmla="*/ 122 w 194"/>
                <a:gd name="T19" fmla="*/ 3 h 187"/>
                <a:gd name="T20" fmla="*/ 130 w 194"/>
                <a:gd name="T21" fmla="*/ 6 h 187"/>
                <a:gd name="T22" fmla="*/ 139 w 194"/>
                <a:gd name="T23" fmla="*/ 10 h 187"/>
                <a:gd name="T24" fmla="*/ 149 w 194"/>
                <a:gd name="T25" fmla="*/ 17 h 187"/>
                <a:gd name="T26" fmla="*/ 159 w 194"/>
                <a:gd name="T27" fmla="*/ 25 h 187"/>
                <a:gd name="T28" fmla="*/ 166 w 194"/>
                <a:gd name="T29" fmla="*/ 31 h 187"/>
                <a:gd name="T30" fmla="*/ 172 w 194"/>
                <a:gd name="T31" fmla="*/ 39 h 187"/>
                <a:gd name="T32" fmla="*/ 179 w 194"/>
                <a:gd name="T33" fmla="*/ 48 h 187"/>
                <a:gd name="T34" fmla="*/ 184 w 194"/>
                <a:gd name="T35" fmla="*/ 58 h 187"/>
                <a:gd name="T36" fmla="*/ 189 w 194"/>
                <a:gd name="T37" fmla="*/ 67 h 187"/>
                <a:gd name="T38" fmla="*/ 190 w 194"/>
                <a:gd name="T39" fmla="*/ 75 h 187"/>
                <a:gd name="T40" fmla="*/ 191 w 194"/>
                <a:gd name="T41" fmla="*/ 83 h 187"/>
                <a:gd name="T42" fmla="*/ 191 w 194"/>
                <a:gd name="T43" fmla="*/ 97 h 187"/>
                <a:gd name="T44" fmla="*/ 191 w 194"/>
                <a:gd name="T45" fmla="*/ 105 h 187"/>
                <a:gd name="T46" fmla="*/ 189 w 194"/>
                <a:gd name="T47" fmla="*/ 114 h 187"/>
                <a:gd name="T48" fmla="*/ 187 w 194"/>
                <a:gd name="T49" fmla="*/ 123 h 187"/>
                <a:gd name="T50" fmla="*/ 182 w 194"/>
                <a:gd name="T51" fmla="*/ 131 h 187"/>
                <a:gd name="T52" fmla="*/ 176 w 194"/>
                <a:gd name="T53" fmla="*/ 142 h 187"/>
                <a:gd name="T54" fmla="*/ 171 w 194"/>
                <a:gd name="T55" fmla="*/ 150 h 187"/>
                <a:gd name="T56" fmla="*/ 164 w 194"/>
                <a:gd name="T57" fmla="*/ 158 h 187"/>
                <a:gd name="T58" fmla="*/ 154 w 194"/>
                <a:gd name="T59" fmla="*/ 164 h 187"/>
                <a:gd name="T60" fmla="*/ 146 w 194"/>
                <a:gd name="T61" fmla="*/ 170 h 187"/>
                <a:gd name="T62" fmla="*/ 137 w 194"/>
                <a:gd name="T63" fmla="*/ 176 h 187"/>
                <a:gd name="T64" fmla="*/ 128 w 194"/>
                <a:gd name="T65" fmla="*/ 179 h 187"/>
                <a:gd name="T66" fmla="*/ 118 w 194"/>
                <a:gd name="T67" fmla="*/ 183 h 187"/>
                <a:gd name="T68" fmla="*/ 106 w 194"/>
                <a:gd name="T69" fmla="*/ 184 h 187"/>
                <a:gd name="T70" fmla="*/ 97 w 194"/>
                <a:gd name="T71" fmla="*/ 186 h 187"/>
                <a:gd name="T72" fmla="*/ 83 w 194"/>
                <a:gd name="T73" fmla="*/ 184 h 187"/>
                <a:gd name="T74" fmla="*/ 75 w 194"/>
                <a:gd name="T75" fmla="*/ 183 h 187"/>
                <a:gd name="T76" fmla="*/ 67 w 194"/>
                <a:gd name="T77" fmla="*/ 181 h 187"/>
                <a:gd name="T78" fmla="*/ 58 w 194"/>
                <a:gd name="T79" fmla="*/ 176 h 187"/>
                <a:gd name="T80" fmla="*/ 47 w 194"/>
                <a:gd name="T81" fmla="*/ 170 h 187"/>
                <a:gd name="T82" fmla="*/ 39 w 194"/>
                <a:gd name="T83" fmla="*/ 166 h 187"/>
                <a:gd name="T84" fmla="*/ 31 w 194"/>
                <a:gd name="T85" fmla="*/ 158 h 187"/>
                <a:gd name="T86" fmla="*/ 23 w 194"/>
                <a:gd name="T87" fmla="*/ 151 h 187"/>
                <a:gd name="T88" fmla="*/ 16 w 194"/>
                <a:gd name="T89" fmla="*/ 142 h 187"/>
                <a:gd name="T90" fmla="*/ 9 w 194"/>
                <a:gd name="T91" fmla="*/ 130 h 187"/>
                <a:gd name="T92" fmla="*/ 7 w 194"/>
                <a:gd name="T93" fmla="*/ 122 h 187"/>
                <a:gd name="T94" fmla="*/ 4 w 194"/>
                <a:gd name="T95" fmla="*/ 114 h 187"/>
                <a:gd name="T96" fmla="*/ 1 w 194"/>
                <a:gd name="T97" fmla="*/ 106 h 187"/>
                <a:gd name="T98" fmla="*/ 1 w 194"/>
                <a:gd name="T99" fmla="*/ 97 h 187"/>
                <a:gd name="T100" fmla="*/ 1 w 194"/>
                <a:gd name="T101" fmla="*/ 84 h 187"/>
                <a:gd name="T102" fmla="*/ 2 w 194"/>
                <a:gd name="T103" fmla="*/ 75 h 187"/>
                <a:gd name="T104" fmla="*/ 5 w 194"/>
                <a:gd name="T105" fmla="*/ 65 h 187"/>
                <a:gd name="T106" fmla="*/ 8 w 194"/>
                <a:gd name="T107" fmla="*/ 57 h 187"/>
                <a:gd name="T108" fmla="*/ 14 w 194"/>
                <a:gd name="T109" fmla="*/ 49 h 187"/>
                <a:gd name="T110" fmla="*/ 19 w 194"/>
                <a:gd name="T111" fmla="*/ 40 h 187"/>
                <a:gd name="T112" fmla="*/ 26 w 194"/>
                <a:gd name="T113" fmla="*/ 32 h 1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"/>
                <a:gd name="T172" fmla="*/ 0 h 187"/>
                <a:gd name="T173" fmla="*/ 194 w 194"/>
                <a:gd name="T174" fmla="*/ 187 h 1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" h="187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7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1"/>
                  </a:lnTo>
                  <a:lnTo>
                    <a:pt x="176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82" y="51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8"/>
                  </a:lnTo>
                  <a:lnTo>
                    <a:pt x="187" y="60"/>
                  </a:lnTo>
                  <a:lnTo>
                    <a:pt x="187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90" y="72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79"/>
                  </a:lnTo>
                  <a:lnTo>
                    <a:pt x="191" y="80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8"/>
                  </a:lnTo>
                  <a:lnTo>
                    <a:pt x="193" y="93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7" y="123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1"/>
                  </a:lnTo>
                  <a:lnTo>
                    <a:pt x="182" y="131"/>
                  </a:lnTo>
                  <a:lnTo>
                    <a:pt x="181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3" y="145"/>
                  </a:lnTo>
                  <a:lnTo>
                    <a:pt x="171" y="147"/>
                  </a:lnTo>
                  <a:lnTo>
                    <a:pt x="171" y="150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59" y="160"/>
                  </a:lnTo>
                  <a:lnTo>
                    <a:pt x="158" y="161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1" y="167"/>
                  </a:lnTo>
                  <a:lnTo>
                    <a:pt x="149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8" y="182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0" y="184"/>
                  </a:lnTo>
                  <a:lnTo>
                    <a:pt x="109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7" y="186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5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8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0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3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5"/>
                  </a:lnTo>
                  <a:lnTo>
                    <a:pt x="26" y="154"/>
                  </a:lnTo>
                  <a:lnTo>
                    <a:pt x="26" y="153"/>
                  </a:lnTo>
                  <a:lnTo>
                    <a:pt x="23" y="151"/>
                  </a:lnTo>
                  <a:lnTo>
                    <a:pt x="21" y="147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6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0" y="134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7F1966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Freeform 9"/>
            <p:cNvSpPr>
              <a:spLocks/>
            </p:cNvSpPr>
            <p:nvPr/>
          </p:nvSpPr>
          <p:spPr bwMode="auto">
            <a:xfrm>
              <a:off x="3085" y="2487"/>
              <a:ext cx="195" cy="190"/>
            </a:xfrm>
            <a:custGeom>
              <a:avLst/>
              <a:gdLst>
                <a:gd name="T0" fmla="*/ 38 w 195"/>
                <a:gd name="T1" fmla="*/ 22 h 190"/>
                <a:gd name="T2" fmla="*/ 47 w 195"/>
                <a:gd name="T3" fmla="*/ 15 h 190"/>
                <a:gd name="T4" fmla="*/ 61 w 195"/>
                <a:gd name="T5" fmla="*/ 9 h 190"/>
                <a:gd name="T6" fmla="*/ 70 w 195"/>
                <a:gd name="T7" fmla="*/ 4 h 190"/>
                <a:gd name="T8" fmla="*/ 82 w 195"/>
                <a:gd name="T9" fmla="*/ 2 h 190"/>
                <a:gd name="T10" fmla="*/ 92 w 195"/>
                <a:gd name="T11" fmla="*/ 2 h 190"/>
                <a:gd name="T12" fmla="*/ 105 w 195"/>
                <a:gd name="T13" fmla="*/ 2 h 190"/>
                <a:gd name="T14" fmla="*/ 114 w 195"/>
                <a:gd name="T15" fmla="*/ 3 h 190"/>
                <a:gd name="T16" fmla="*/ 125 w 195"/>
                <a:gd name="T17" fmla="*/ 5 h 190"/>
                <a:gd name="T18" fmla="*/ 136 w 195"/>
                <a:gd name="T19" fmla="*/ 10 h 190"/>
                <a:gd name="T20" fmla="*/ 146 w 195"/>
                <a:gd name="T21" fmla="*/ 15 h 190"/>
                <a:gd name="T22" fmla="*/ 154 w 195"/>
                <a:gd name="T23" fmla="*/ 21 h 190"/>
                <a:gd name="T24" fmla="*/ 162 w 195"/>
                <a:gd name="T25" fmla="*/ 29 h 190"/>
                <a:gd name="T26" fmla="*/ 170 w 195"/>
                <a:gd name="T27" fmla="*/ 36 h 190"/>
                <a:gd name="T28" fmla="*/ 177 w 195"/>
                <a:gd name="T29" fmla="*/ 45 h 190"/>
                <a:gd name="T30" fmla="*/ 182 w 195"/>
                <a:gd name="T31" fmla="*/ 53 h 190"/>
                <a:gd name="T32" fmla="*/ 186 w 195"/>
                <a:gd name="T33" fmla="*/ 64 h 190"/>
                <a:gd name="T34" fmla="*/ 190 w 195"/>
                <a:gd name="T35" fmla="*/ 74 h 190"/>
                <a:gd name="T36" fmla="*/ 191 w 195"/>
                <a:gd name="T37" fmla="*/ 85 h 190"/>
                <a:gd name="T38" fmla="*/ 194 w 195"/>
                <a:gd name="T39" fmla="*/ 94 h 190"/>
                <a:gd name="T40" fmla="*/ 191 w 195"/>
                <a:gd name="T41" fmla="*/ 107 h 190"/>
                <a:gd name="T42" fmla="*/ 189 w 195"/>
                <a:gd name="T43" fmla="*/ 116 h 190"/>
                <a:gd name="T44" fmla="*/ 185 w 195"/>
                <a:gd name="T45" fmla="*/ 128 h 190"/>
                <a:gd name="T46" fmla="*/ 179 w 195"/>
                <a:gd name="T47" fmla="*/ 138 h 190"/>
                <a:gd name="T48" fmla="*/ 171 w 195"/>
                <a:gd name="T49" fmla="*/ 150 h 190"/>
                <a:gd name="T50" fmla="*/ 164 w 195"/>
                <a:gd name="T51" fmla="*/ 159 h 190"/>
                <a:gd name="T52" fmla="*/ 152 w 195"/>
                <a:gd name="T53" fmla="*/ 170 h 190"/>
                <a:gd name="T54" fmla="*/ 141 w 195"/>
                <a:gd name="T55" fmla="*/ 176 h 190"/>
                <a:gd name="T56" fmla="*/ 129 w 195"/>
                <a:gd name="T57" fmla="*/ 182 h 190"/>
                <a:gd name="T58" fmla="*/ 119 w 195"/>
                <a:gd name="T59" fmla="*/ 186 h 190"/>
                <a:gd name="T60" fmla="*/ 106 w 195"/>
                <a:gd name="T61" fmla="*/ 187 h 190"/>
                <a:gd name="T62" fmla="*/ 97 w 195"/>
                <a:gd name="T63" fmla="*/ 189 h 190"/>
                <a:gd name="T64" fmla="*/ 83 w 195"/>
                <a:gd name="T65" fmla="*/ 187 h 190"/>
                <a:gd name="T66" fmla="*/ 74 w 195"/>
                <a:gd name="T67" fmla="*/ 184 h 190"/>
                <a:gd name="T68" fmla="*/ 63 w 195"/>
                <a:gd name="T69" fmla="*/ 182 h 190"/>
                <a:gd name="T70" fmla="*/ 55 w 195"/>
                <a:gd name="T71" fmla="*/ 178 h 190"/>
                <a:gd name="T72" fmla="*/ 43 w 195"/>
                <a:gd name="T73" fmla="*/ 171 h 190"/>
                <a:gd name="T74" fmla="*/ 37 w 195"/>
                <a:gd name="T75" fmla="*/ 165 h 190"/>
                <a:gd name="T76" fmla="*/ 26 w 195"/>
                <a:gd name="T77" fmla="*/ 157 h 190"/>
                <a:gd name="T78" fmla="*/ 21 w 195"/>
                <a:gd name="T79" fmla="*/ 149 h 190"/>
                <a:gd name="T80" fmla="*/ 14 w 195"/>
                <a:gd name="T81" fmla="*/ 140 h 190"/>
                <a:gd name="T82" fmla="*/ 9 w 195"/>
                <a:gd name="T83" fmla="*/ 131 h 190"/>
                <a:gd name="T84" fmla="*/ 4 w 195"/>
                <a:gd name="T85" fmla="*/ 120 h 190"/>
                <a:gd name="T86" fmla="*/ 3 w 195"/>
                <a:gd name="T87" fmla="*/ 110 h 190"/>
                <a:gd name="T88" fmla="*/ 1 w 195"/>
                <a:gd name="T89" fmla="*/ 99 h 190"/>
                <a:gd name="T90" fmla="*/ 1 w 195"/>
                <a:gd name="T91" fmla="*/ 89 h 190"/>
                <a:gd name="T92" fmla="*/ 3 w 195"/>
                <a:gd name="T93" fmla="*/ 77 h 190"/>
                <a:gd name="T94" fmla="*/ 5 w 195"/>
                <a:gd name="T95" fmla="*/ 67 h 190"/>
                <a:gd name="T96" fmla="*/ 9 w 195"/>
                <a:gd name="T97" fmla="*/ 54 h 190"/>
                <a:gd name="T98" fmla="*/ 16 w 195"/>
                <a:gd name="T99" fmla="*/ 45 h 190"/>
                <a:gd name="T100" fmla="*/ 25 w 195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7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4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7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6"/>
                  </a:lnTo>
                  <a:lnTo>
                    <a:pt x="114" y="186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97" y="189"/>
                  </a:lnTo>
                  <a:lnTo>
                    <a:pt x="92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0" y="186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7F1966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Freeform 10"/>
            <p:cNvSpPr>
              <a:spLocks/>
            </p:cNvSpPr>
            <p:nvPr/>
          </p:nvSpPr>
          <p:spPr bwMode="auto">
            <a:xfrm>
              <a:off x="3085" y="2487"/>
              <a:ext cx="195" cy="190"/>
            </a:xfrm>
            <a:custGeom>
              <a:avLst/>
              <a:gdLst>
                <a:gd name="T0" fmla="*/ 34 w 195"/>
                <a:gd name="T1" fmla="*/ 25 h 190"/>
                <a:gd name="T2" fmla="*/ 43 w 195"/>
                <a:gd name="T3" fmla="*/ 18 h 190"/>
                <a:gd name="T4" fmla="*/ 51 w 195"/>
                <a:gd name="T5" fmla="*/ 12 h 190"/>
                <a:gd name="T6" fmla="*/ 62 w 195"/>
                <a:gd name="T7" fmla="*/ 9 h 190"/>
                <a:gd name="T8" fmla="*/ 70 w 195"/>
                <a:gd name="T9" fmla="*/ 4 h 190"/>
                <a:gd name="T10" fmla="*/ 82 w 195"/>
                <a:gd name="T11" fmla="*/ 2 h 190"/>
                <a:gd name="T12" fmla="*/ 91 w 195"/>
                <a:gd name="T13" fmla="*/ 2 h 190"/>
                <a:gd name="T14" fmla="*/ 105 w 195"/>
                <a:gd name="T15" fmla="*/ 2 h 190"/>
                <a:gd name="T16" fmla="*/ 113 w 195"/>
                <a:gd name="T17" fmla="*/ 3 h 190"/>
                <a:gd name="T18" fmla="*/ 122 w 195"/>
                <a:gd name="T19" fmla="*/ 4 h 190"/>
                <a:gd name="T20" fmla="*/ 130 w 195"/>
                <a:gd name="T21" fmla="*/ 7 h 190"/>
                <a:gd name="T22" fmla="*/ 138 w 195"/>
                <a:gd name="T23" fmla="*/ 11 h 190"/>
                <a:gd name="T24" fmla="*/ 149 w 195"/>
                <a:gd name="T25" fmla="*/ 18 h 190"/>
                <a:gd name="T26" fmla="*/ 160 w 195"/>
                <a:gd name="T27" fmla="*/ 26 h 190"/>
                <a:gd name="T28" fmla="*/ 166 w 195"/>
                <a:gd name="T29" fmla="*/ 31 h 190"/>
                <a:gd name="T30" fmla="*/ 172 w 195"/>
                <a:gd name="T31" fmla="*/ 39 h 190"/>
                <a:gd name="T32" fmla="*/ 179 w 195"/>
                <a:gd name="T33" fmla="*/ 50 h 190"/>
                <a:gd name="T34" fmla="*/ 185 w 195"/>
                <a:gd name="T35" fmla="*/ 60 h 190"/>
                <a:gd name="T36" fmla="*/ 189 w 195"/>
                <a:gd name="T37" fmla="*/ 68 h 190"/>
                <a:gd name="T38" fmla="*/ 190 w 195"/>
                <a:gd name="T39" fmla="*/ 77 h 190"/>
                <a:gd name="T40" fmla="*/ 191 w 195"/>
                <a:gd name="T41" fmla="*/ 85 h 190"/>
                <a:gd name="T42" fmla="*/ 191 w 195"/>
                <a:gd name="T43" fmla="*/ 99 h 190"/>
                <a:gd name="T44" fmla="*/ 191 w 195"/>
                <a:gd name="T45" fmla="*/ 107 h 190"/>
                <a:gd name="T46" fmla="*/ 189 w 195"/>
                <a:gd name="T47" fmla="*/ 116 h 190"/>
                <a:gd name="T48" fmla="*/ 186 w 195"/>
                <a:gd name="T49" fmla="*/ 126 h 190"/>
                <a:gd name="T50" fmla="*/ 182 w 195"/>
                <a:gd name="T51" fmla="*/ 134 h 190"/>
                <a:gd name="T52" fmla="*/ 177 w 195"/>
                <a:gd name="T53" fmla="*/ 143 h 190"/>
                <a:gd name="T54" fmla="*/ 171 w 195"/>
                <a:gd name="T55" fmla="*/ 151 h 190"/>
                <a:gd name="T56" fmla="*/ 164 w 195"/>
                <a:gd name="T57" fmla="*/ 159 h 190"/>
                <a:gd name="T58" fmla="*/ 154 w 195"/>
                <a:gd name="T59" fmla="*/ 166 h 190"/>
                <a:gd name="T60" fmla="*/ 146 w 195"/>
                <a:gd name="T61" fmla="*/ 173 h 190"/>
                <a:gd name="T62" fmla="*/ 137 w 195"/>
                <a:gd name="T63" fmla="*/ 179 h 190"/>
                <a:gd name="T64" fmla="*/ 128 w 195"/>
                <a:gd name="T65" fmla="*/ 182 h 190"/>
                <a:gd name="T66" fmla="*/ 119 w 195"/>
                <a:gd name="T67" fmla="*/ 186 h 190"/>
                <a:gd name="T68" fmla="*/ 106 w 195"/>
                <a:gd name="T69" fmla="*/ 187 h 190"/>
                <a:gd name="T70" fmla="*/ 97 w 195"/>
                <a:gd name="T71" fmla="*/ 189 h 190"/>
                <a:gd name="T72" fmla="*/ 83 w 195"/>
                <a:gd name="T73" fmla="*/ 187 h 190"/>
                <a:gd name="T74" fmla="*/ 75 w 195"/>
                <a:gd name="T75" fmla="*/ 186 h 190"/>
                <a:gd name="T76" fmla="*/ 67 w 195"/>
                <a:gd name="T77" fmla="*/ 183 h 190"/>
                <a:gd name="T78" fmla="*/ 58 w 195"/>
                <a:gd name="T79" fmla="*/ 179 h 190"/>
                <a:gd name="T80" fmla="*/ 47 w 195"/>
                <a:gd name="T81" fmla="*/ 173 h 190"/>
                <a:gd name="T82" fmla="*/ 39 w 195"/>
                <a:gd name="T83" fmla="*/ 168 h 190"/>
                <a:gd name="T84" fmla="*/ 31 w 195"/>
                <a:gd name="T85" fmla="*/ 159 h 190"/>
                <a:gd name="T86" fmla="*/ 23 w 195"/>
                <a:gd name="T87" fmla="*/ 152 h 190"/>
                <a:gd name="T88" fmla="*/ 16 w 195"/>
                <a:gd name="T89" fmla="*/ 143 h 190"/>
                <a:gd name="T90" fmla="*/ 9 w 195"/>
                <a:gd name="T91" fmla="*/ 133 h 190"/>
                <a:gd name="T92" fmla="*/ 7 w 195"/>
                <a:gd name="T93" fmla="*/ 124 h 190"/>
                <a:gd name="T94" fmla="*/ 4 w 195"/>
                <a:gd name="T95" fmla="*/ 116 h 190"/>
                <a:gd name="T96" fmla="*/ 1 w 195"/>
                <a:gd name="T97" fmla="*/ 108 h 190"/>
                <a:gd name="T98" fmla="*/ 1 w 195"/>
                <a:gd name="T99" fmla="*/ 99 h 190"/>
                <a:gd name="T100" fmla="*/ 1 w 195"/>
                <a:gd name="T101" fmla="*/ 86 h 190"/>
                <a:gd name="T102" fmla="*/ 3 w 195"/>
                <a:gd name="T103" fmla="*/ 77 h 190"/>
                <a:gd name="T104" fmla="*/ 5 w 195"/>
                <a:gd name="T105" fmla="*/ 67 h 190"/>
                <a:gd name="T106" fmla="*/ 8 w 195"/>
                <a:gd name="T107" fmla="*/ 59 h 190"/>
                <a:gd name="T108" fmla="*/ 14 w 195"/>
                <a:gd name="T109" fmla="*/ 51 h 190"/>
                <a:gd name="T110" fmla="*/ 20 w 195"/>
                <a:gd name="T111" fmla="*/ 42 h 190"/>
                <a:gd name="T112" fmla="*/ 26 w 195"/>
                <a:gd name="T113" fmla="*/ 33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90"/>
                <a:gd name="T173" fmla="*/ 195 w 195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7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4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7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6"/>
                  </a:lnTo>
                  <a:lnTo>
                    <a:pt x="114" y="186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97" y="189"/>
                  </a:lnTo>
                  <a:lnTo>
                    <a:pt x="92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0" y="186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Freeform 11"/>
            <p:cNvSpPr>
              <a:spLocks/>
            </p:cNvSpPr>
            <p:nvPr/>
          </p:nvSpPr>
          <p:spPr bwMode="auto">
            <a:xfrm>
              <a:off x="2763" y="1902"/>
              <a:ext cx="195" cy="189"/>
            </a:xfrm>
            <a:custGeom>
              <a:avLst/>
              <a:gdLst>
                <a:gd name="T0" fmla="*/ 38 w 195"/>
                <a:gd name="T1" fmla="*/ 21 h 189"/>
                <a:gd name="T2" fmla="*/ 47 w 195"/>
                <a:gd name="T3" fmla="*/ 14 h 189"/>
                <a:gd name="T4" fmla="*/ 59 w 195"/>
                <a:gd name="T5" fmla="*/ 8 h 189"/>
                <a:gd name="T6" fmla="*/ 70 w 195"/>
                <a:gd name="T7" fmla="*/ 3 h 189"/>
                <a:gd name="T8" fmla="*/ 82 w 195"/>
                <a:gd name="T9" fmla="*/ 1 h 189"/>
                <a:gd name="T10" fmla="*/ 92 w 195"/>
                <a:gd name="T11" fmla="*/ 1 h 189"/>
                <a:gd name="T12" fmla="*/ 105 w 195"/>
                <a:gd name="T13" fmla="*/ 1 h 189"/>
                <a:gd name="T14" fmla="*/ 114 w 195"/>
                <a:gd name="T15" fmla="*/ 2 h 189"/>
                <a:gd name="T16" fmla="*/ 125 w 195"/>
                <a:gd name="T17" fmla="*/ 4 h 189"/>
                <a:gd name="T18" fmla="*/ 136 w 195"/>
                <a:gd name="T19" fmla="*/ 9 h 189"/>
                <a:gd name="T20" fmla="*/ 146 w 195"/>
                <a:gd name="T21" fmla="*/ 14 h 189"/>
                <a:gd name="T22" fmla="*/ 154 w 195"/>
                <a:gd name="T23" fmla="*/ 19 h 189"/>
                <a:gd name="T24" fmla="*/ 162 w 195"/>
                <a:gd name="T25" fmla="*/ 28 h 189"/>
                <a:gd name="T26" fmla="*/ 170 w 195"/>
                <a:gd name="T27" fmla="*/ 35 h 189"/>
                <a:gd name="T28" fmla="*/ 177 w 195"/>
                <a:gd name="T29" fmla="*/ 44 h 189"/>
                <a:gd name="T30" fmla="*/ 182 w 195"/>
                <a:gd name="T31" fmla="*/ 52 h 189"/>
                <a:gd name="T32" fmla="*/ 186 w 195"/>
                <a:gd name="T33" fmla="*/ 63 h 189"/>
                <a:gd name="T34" fmla="*/ 190 w 195"/>
                <a:gd name="T35" fmla="*/ 73 h 189"/>
                <a:gd name="T36" fmla="*/ 191 w 195"/>
                <a:gd name="T37" fmla="*/ 84 h 189"/>
                <a:gd name="T38" fmla="*/ 194 w 195"/>
                <a:gd name="T39" fmla="*/ 93 h 189"/>
                <a:gd name="T40" fmla="*/ 191 w 195"/>
                <a:gd name="T41" fmla="*/ 106 h 189"/>
                <a:gd name="T42" fmla="*/ 189 w 195"/>
                <a:gd name="T43" fmla="*/ 115 h 189"/>
                <a:gd name="T44" fmla="*/ 185 w 195"/>
                <a:gd name="T45" fmla="*/ 127 h 189"/>
                <a:gd name="T46" fmla="*/ 179 w 195"/>
                <a:gd name="T47" fmla="*/ 137 h 189"/>
                <a:gd name="T48" fmla="*/ 171 w 195"/>
                <a:gd name="T49" fmla="*/ 149 h 189"/>
                <a:gd name="T50" fmla="*/ 164 w 195"/>
                <a:gd name="T51" fmla="*/ 158 h 189"/>
                <a:gd name="T52" fmla="*/ 152 w 195"/>
                <a:gd name="T53" fmla="*/ 169 h 189"/>
                <a:gd name="T54" fmla="*/ 141 w 195"/>
                <a:gd name="T55" fmla="*/ 175 h 189"/>
                <a:gd name="T56" fmla="*/ 129 w 195"/>
                <a:gd name="T57" fmla="*/ 180 h 189"/>
                <a:gd name="T58" fmla="*/ 119 w 195"/>
                <a:gd name="T59" fmla="*/ 185 h 189"/>
                <a:gd name="T60" fmla="*/ 106 w 195"/>
                <a:gd name="T61" fmla="*/ 186 h 189"/>
                <a:gd name="T62" fmla="*/ 97 w 195"/>
                <a:gd name="T63" fmla="*/ 188 h 189"/>
                <a:gd name="T64" fmla="*/ 83 w 195"/>
                <a:gd name="T65" fmla="*/ 186 h 189"/>
                <a:gd name="T66" fmla="*/ 74 w 195"/>
                <a:gd name="T67" fmla="*/ 183 h 189"/>
                <a:gd name="T68" fmla="*/ 63 w 195"/>
                <a:gd name="T69" fmla="*/ 180 h 189"/>
                <a:gd name="T70" fmla="*/ 55 w 195"/>
                <a:gd name="T71" fmla="*/ 177 h 189"/>
                <a:gd name="T72" fmla="*/ 43 w 195"/>
                <a:gd name="T73" fmla="*/ 170 h 189"/>
                <a:gd name="T74" fmla="*/ 37 w 195"/>
                <a:gd name="T75" fmla="*/ 164 h 189"/>
                <a:gd name="T76" fmla="*/ 26 w 195"/>
                <a:gd name="T77" fmla="*/ 156 h 189"/>
                <a:gd name="T78" fmla="*/ 21 w 195"/>
                <a:gd name="T79" fmla="*/ 148 h 189"/>
                <a:gd name="T80" fmla="*/ 14 w 195"/>
                <a:gd name="T81" fmla="*/ 138 h 189"/>
                <a:gd name="T82" fmla="*/ 9 w 195"/>
                <a:gd name="T83" fmla="*/ 130 h 189"/>
                <a:gd name="T84" fmla="*/ 4 w 195"/>
                <a:gd name="T85" fmla="*/ 119 h 189"/>
                <a:gd name="T86" fmla="*/ 3 w 195"/>
                <a:gd name="T87" fmla="*/ 109 h 189"/>
                <a:gd name="T88" fmla="*/ 1 w 195"/>
                <a:gd name="T89" fmla="*/ 98 h 189"/>
                <a:gd name="T90" fmla="*/ 1 w 195"/>
                <a:gd name="T91" fmla="*/ 88 h 189"/>
                <a:gd name="T92" fmla="*/ 3 w 195"/>
                <a:gd name="T93" fmla="*/ 75 h 189"/>
                <a:gd name="T94" fmla="*/ 5 w 195"/>
                <a:gd name="T95" fmla="*/ 66 h 189"/>
                <a:gd name="T96" fmla="*/ 9 w 195"/>
                <a:gd name="T97" fmla="*/ 53 h 189"/>
                <a:gd name="T98" fmla="*/ 16 w 195"/>
                <a:gd name="T99" fmla="*/ 44 h 189"/>
                <a:gd name="T100" fmla="*/ 25 w 195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89"/>
                <a:gd name="T155" fmla="*/ 195 w 195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0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7"/>
                  </a:lnTo>
                  <a:lnTo>
                    <a:pt x="172" y="38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5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0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9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7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2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5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Freeform 12"/>
            <p:cNvSpPr>
              <a:spLocks/>
            </p:cNvSpPr>
            <p:nvPr/>
          </p:nvSpPr>
          <p:spPr bwMode="auto">
            <a:xfrm>
              <a:off x="2763" y="1902"/>
              <a:ext cx="195" cy="189"/>
            </a:xfrm>
            <a:custGeom>
              <a:avLst/>
              <a:gdLst>
                <a:gd name="T0" fmla="*/ 34 w 195"/>
                <a:gd name="T1" fmla="*/ 24 h 189"/>
                <a:gd name="T2" fmla="*/ 43 w 195"/>
                <a:gd name="T3" fmla="*/ 17 h 189"/>
                <a:gd name="T4" fmla="*/ 51 w 195"/>
                <a:gd name="T5" fmla="*/ 11 h 189"/>
                <a:gd name="T6" fmla="*/ 62 w 195"/>
                <a:gd name="T7" fmla="*/ 8 h 189"/>
                <a:gd name="T8" fmla="*/ 70 w 195"/>
                <a:gd name="T9" fmla="*/ 3 h 189"/>
                <a:gd name="T10" fmla="*/ 82 w 195"/>
                <a:gd name="T11" fmla="*/ 1 h 189"/>
                <a:gd name="T12" fmla="*/ 91 w 195"/>
                <a:gd name="T13" fmla="*/ 1 h 189"/>
                <a:gd name="T14" fmla="*/ 105 w 195"/>
                <a:gd name="T15" fmla="*/ 1 h 189"/>
                <a:gd name="T16" fmla="*/ 113 w 195"/>
                <a:gd name="T17" fmla="*/ 2 h 189"/>
                <a:gd name="T18" fmla="*/ 122 w 195"/>
                <a:gd name="T19" fmla="*/ 3 h 189"/>
                <a:gd name="T20" fmla="*/ 130 w 195"/>
                <a:gd name="T21" fmla="*/ 5 h 189"/>
                <a:gd name="T22" fmla="*/ 138 w 195"/>
                <a:gd name="T23" fmla="*/ 10 h 189"/>
                <a:gd name="T24" fmla="*/ 149 w 195"/>
                <a:gd name="T25" fmla="*/ 17 h 189"/>
                <a:gd name="T26" fmla="*/ 160 w 195"/>
                <a:gd name="T27" fmla="*/ 25 h 189"/>
                <a:gd name="T28" fmla="*/ 166 w 195"/>
                <a:gd name="T29" fmla="*/ 30 h 189"/>
                <a:gd name="T30" fmla="*/ 172 w 195"/>
                <a:gd name="T31" fmla="*/ 38 h 189"/>
                <a:gd name="T32" fmla="*/ 179 w 195"/>
                <a:gd name="T33" fmla="*/ 49 h 189"/>
                <a:gd name="T34" fmla="*/ 185 w 195"/>
                <a:gd name="T35" fmla="*/ 59 h 189"/>
                <a:gd name="T36" fmla="*/ 189 w 195"/>
                <a:gd name="T37" fmla="*/ 67 h 189"/>
                <a:gd name="T38" fmla="*/ 190 w 195"/>
                <a:gd name="T39" fmla="*/ 75 h 189"/>
                <a:gd name="T40" fmla="*/ 191 w 195"/>
                <a:gd name="T41" fmla="*/ 84 h 189"/>
                <a:gd name="T42" fmla="*/ 191 w 195"/>
                <a:gd name="T43" fmla="*/ 98 h 189"/>
                <a:gd name="T44" fmla="*/ 191 w 195"/>
                <a:gd name="T45" fmla="*/ 106 h 189"/>
                <a:gd name="T46" fmla="*/ 189 w 195"/>
                <a:gd name="T47" fmla="*/ 115 h 189"/>
                <a:gd name="T48" fmla="*/ 186 w 195"/>
                <a:gd name="T49" fmla="*/ 124 h 189"/>
                <a:gd name="T50" fmla="*/ 182 w 195"/>
                <a:gd name="T51" fmla="*/ 133 h 189"/>
                <a:gd name="T52" fmla="*/ 177 w 195"/>
                <a:gd name="T53" fmla="*/ 142 h 189"/>
                <a:gd name="T54" fmla="*/ 171 w 195"/>
                <a:gd name="T55" fmla="*/ 150 h 189"/>
                <a:gd name="T56" fmla="*/ 164 w 195"/>
                <a:gd name="T57" fmla="*/ 158 h 189"/>
                <a:gd name="T58" fmla="*/ 154 w 195"/>
                <a:gd name="T59" fmla="*/ 165 h 189"/>
                <a:gd name="T60" fmla="*/ 146 w 195"/>
                <a:gd name="T61" fmla="*/ 172 h 189"/>
                <a:gd name="T62" fmla="*/ 137 w 195"/>
                <a:gd name="T63" fmla="*/ 178 h 189"/>
                <a:gd name="T64" fmla="*/ 128 w 195"/>
                <a:gd name="T65" fmla="*/ 180 h 189"/>
                <a:gd name="T66" fmla="*/ 119 w 195"/>
                <a:gd name="T67" fmla="*/ 185 h 189"/>
                <a:gd name="T68" fmla="*/ 106 w 195"/>
                <a:gd name="T69" fmla="*/ 186 h 189"/>
                <a:gd name="T70" fmla="*/ 97 w 195"/>
                <a:gd name="T71" fmla="*/ 188 h 189"/>
                <a:gd name="T72" fmla="*/ 83 w 195"/>
                <a:gd name="T73" fmla="*/ 186 h 189"/>
                <a:gd name="T74" fmla="*/ 75 w 195"/>
                <a:gd name="T75" fmla="*/ 185 h 189"/>
                <a:gd name="T76" fmla="*/ 67 w 195"/>
                <a:gd name="T77" fmla="*/ 182 h 189"/>
                <a:gd name="T78" fmla="*/ 58 w 195"/>
                <a:gd name="T79" fmla="*/ 178 h 189"/>
                <a:gd name="T80" fmla="*/ 47 w 195"/>
                <a:gd name="T81" fmla="*/ 172 h 189"/>
                <a:gd name="T82" fmla="*/ 39 w 195"/>
                <a:gd name="T83" fmla="*/ 166 h 189"/>
                <a:gd name="T84" fmla="*/ 31 w 195"/>
                <a:gd name="T85" fmla="*/ 158 h 189"/>
                <a:gd name="T86" fmla="*/ 23 w 195"/>
                <a:gd name="T87" fmla="*/ 152 h 189"/>
                <a:gd name="T88" fmla="*/ 16 w 195"/>
                <a:gd name="T89" fmla="*/ 142 h 189"/>
                <a:gd name="T90" fmla="*/ 9 w 195"/>
                <a:gd name="T91" fmla="*/ 131 h 189"/>
                <a:gd name="T92" fmla="*/ 7 w 195"/>
                <a:gd name="T93" fmla="*/ 123 h 189"/>
                <a:gd name="T94" fmla="*/ 4 w 195"/>
                <a:gd name="T95" fmla="*/ 115 h 189"/>
                <a:gd name="T96" fmla="*/ 1 w 195"/>
                <a:gd name="T97" fmla="*/ 107 h 189"/>
                <a:gd name="T98" fmla="*/ 1 w 195"/>
                <a:gd name="T99" fmla="*/ 98 h 189"/>
                <a:gd name="T100" fmla="*/ 1 w 195"/>
                <a:gd name="T101" fmla="*/ 85 h 189"/>
                <a:gd name="T102" fmla="*/ 3 w 195"/>
                <a:gd name="T103" fmla="*/ 75 h 189"/>
                <a:gd name="T104" fmla="*/ 5 w 195"/>
                <a:gd name="T105" fmla="*/ 66 h 189"/>
                <a:gd name="T106" fmla="*/ 8 w 195"/>
                <a:gd name="T107" fmla="*/ 58 h 189"/>
                <a:gd name="T108" fmla="*/ 14 w 195"/>
                <a:gd name="T109" fmla="*/ 50 h 189"/>
                <a:gd name="T110" fmla="*/ 20 w 195"/>
                <a:gd name="T111" fmla="*/ 40 h 189"/>
                <a:gd name="T112" fmla="*/ 26 w 195"/>
                <a:gd name="T113" fmla="*/ 32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0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7"/>
                  </a:lnTo>
                  <a:lnTo>
                    <a:pt x="172" y="38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5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0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9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7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2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5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3D7A99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Freeform 13"/>
            <p:cNvSpPr>
              <a:spLocks/>
            </p:cNvSpPr>
            <p:nvPr/>
          </p:nvSpPr>
          <p:spPr bwMode="auto">
            <a:xfrm>
              <a:off x="2763" y="3060"/>
              <a:ext cx="195" cy="189"/>
            </a:xfrm>
            <a:custGeom>
              <a:avLst/>
              <a:gdLst>
                <a:gd name="T0" fmla="*/ 38 w 195"/>
                <a:gd name="T1" fmla="*/ 21 h 189"/>
                <a:gd name="T2" fmla="*/ 47 w 195"/>
                <a:gd name="T3" fmla="*/ 15 h 189"/>
                <a:gd name="T4" fmla="*/ 59 w 195"/>
                <a:gd name="T5" fmla="*/ 8 h 189"/>
                <a:gd name="T6" fmla="*/ 70 w 195"/>
                <a:gd name="T7" fmla="*/ 3 h 189"/>
                <a:gd name="T8" fmla="*/ 82 w 195"/>
                <a:gd name="T9" fmla="*/ 1 h 189"/>
                <a:gd name="T10" fmla="*/ 92 w 195"/>
                <a:gd name="T11" fmla="*/ 1 h 189"/>
                <a:gd name="T12" fmla="*/ 105 w 195"/>
                <a:gd name="T13" fmla="*/ 1 h 189"/>
                <a:gd name="T14" fmla="*/ 114 w 195"/>
                <a:gd name="T15" fmla="*/ 2 h 189"/>
                <a:gd name="T16" fmla="*/ 125 w 195"/>
                <a:gd name="T17" fmla="*/ 4 h 189"/>
                <a:gd name="T18" fmla="*/ 136 w 195"/>
                <a:gd name="T19" fmla="*/ 9 h 189"/>
                <a:gd name="T20" fmla="*/ 146 w 195"/>
                <a:gd name="T21" fmla="*/ 15 h 189"/>
                <a:gd name="T22" fmla="*/ 154 w 195"/>
                <a:gd name="T23" fmla="*/ 19 h 189"/>
                <a:gd name="T24" fmla="*/ 162 w 195"/>
                <a:gd name="T25" fmla="*/ 28 h 189"/>
                <a:gd name="T26" fmla="*/ 170 w 195"/>
                <a:gd name="T27" fmla="*/ 35 h 189"/>
                <a:gd name="T28" fmla="*/ 177 w 195"/>
                <a:gd name="T29" fmla="*/ 44 h 189"/>
                <a:gd name="T30" fmla="*/ 182 w 195"/>
                <a:gd name="T31" fmla="*/ 52 h 189"/>
                <a:gd name="T32" fmla="*/ 186 w 195"/>
                <a:gd name="T33" fmla="*/ 64 h 189"/>
                <a:gd name="T34" fmla="*/ 190 w 195"/>
                <a:gd name="T35" fmla="*/ 73 h 189"/>
                <a:gd name="T36" fmla="*/ 191 w 195"/>
                <a:gd name="T37" fmla="*/ 84 h 189"/>
                <a:gd name="T38" fmla="*/ 194 w 195"/>
                <a:gd name="T39" fmla="*/ 93 h 189"/>
                <a:gd name="T40" fmla="*/ 191 w 195"/>
                <a:gd name="T41" fmla="*/ 106 h 189"/>
                <a:gd name="T42" fmla="*/ 189 w 195"/>
                <a:gd name="T43" fmla="*/ 115 h 189"/>
                <a:gd name="T44" fmla="*/ 185 w 195"/>
                <a:gd name="T45" fmla="*/ 128 h 189"/>
                <a:gd name="T46" fmla="*/ 179 w 195"/>
                <a:gd name="T47" fmla="*/ 137 h 189"/>
                <a:gd name="T48" fmla="*/ 171 w 195"/>
                <a:gd name="T49" fmla="*/ 149 h 189"/>
                <a:gd name="T50" fmla="*/ 164 w 195"/>
                <a:gd name="T51" fmla="*/ 159 h 189"/>
                <a:gd name="T52" fmla="*/ 152 w 195"/>
                <a:gd name="T53" fmla="*/ 169 h 189"/>
                <a:gd name="T54" fmla="*/ 141 w 195"/>
                <a:gd name="T55" fmla="*/ 176 h 189"/>
                <a:gd name="T56" fmla="*/ 129 w 195"/>
                <a:gd name="T57" fmla="*/ 180 h 189"/>
                <a:gd name="T58" fmla="*/ 119 w 195"/>
                <a:gd name="T59" fmla="*/ 185 h 189"/>
                <a:gd name="T60" fmla="*/ 106 w 195"/>
                <a:gd name="T61" fmla="*/ 186 h 189"/>
                <a:gd name="T62" fmla="*/ 97 w 195"/>
                <a:gd name="T63" fmla="*/ 188 h 189"/>
                <a:gd name="T64" fmla="*/ 83 w 195"/>
                <a:gd name="T65" fmla="*/ 186 h 189"/>
                <a:gd name="T66" fmla="*/ 74 w 195"/>
                <a:gd name="T67" fmla="*/ 184 h 189"/>
                <a:gd name="T68" fmla="*/ 63 w 195"/>
                <a:gd name="T69" fmla="*/ 180 h 189"/>
                <a:gd name="T70" fmla="*/ 55 w 195"/>
                <a:gd name="T71" fmla="*/ 177 h 189"/>
                <a:gd name="T72" fmla="*/ 43 w 195"/>
                <a:gd name="T73" fmla="*/ 170 h 189"/>
                <a:gd name="T74" fmla="*/ 37 w 195"/>
                <a:gd name="T75" fmla="*/ 164 h 189"/>
                <a:gd name="T76" fmla="*/ 26 w 195"/>
                <a:gd name="T77" fmla="*/ 156 h 189"/>
                <a:gd name="T78" fmla="*/ 21 w 195"/>
                <a:gd name="T79" fmla="*/ 148 h 189"/>
                <a:gd name="T80" fmla="*/ 14 w 195"/>
                <a:gd name="T81" fmla="*/ 138 h 189"/>
                <a:gd name="T82" fmla="*/ 9 w 195"/>
                <a:gd name="T83" fmla="*/ 130 h 189"/>
                <a:gd name="T84" fmla="*/ 4 w 195"/>
                <a:gd name="T85" fmla="*/ 120 h 189"/>
                <a:gd name="T86" fmla="*/ 3 w 195"/>
                <a:gd name="T87" fmla="*/ 110 h 189"/>
                <a:gd name="T88" fmla="*/ 1 w 195"/>
                <a:gd name="T89" fmla="*/ 98 h 189"/>
                <a:gd name="T90" fmla="*/ 1 w 195"/>
                <a:gd name="T91" fmla="*/ 88 h 189"/>
                <a:gd name="T92" fmla="*/ 3 w 195"/>
                <a:gd name="T93" fmla="*/ 75 h 189"/>
                <a:gd name="T94" fmla="*/ 5 w 195"/>
                <a:gd name="T95" fmla="*/ 66 h 189"/>
                <a:gd name="T96" fmla="*/ 9 w 195"/>
                <a:gd name="T97" fmla="*/ 54 h 189"/>
                <a:gd name="T98" fmla="*/ 16 w 195"/>
                <a:gd name="T99" fmla="*/ 44 h 189"/>
                <a:gd name="T100" fmla="*/ 25 w 195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89"/>
                <a:gd name="T155" fmla="*/ 195 w 195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Freeform 14"/>
            <p:cNvSpPr>
              <a:spLocks/>
            </p:cNvSpPr>
            <p:nvPr/>
          </p:nvSpPr>
          <p:spPr bwMode="auto">
            <a:xfrm>
              <a:off x="2763" y="3060"/>
              <a:ext cx="195" cy="189"/>
            </a:xfrm>
            <a:custGeom>
              <a:avLst/>
              <a:gdLst>
                <a:gd name="T0" fmla="*/ 34 w 195"/>
                <a:gd name="T1" fmla="*/ 24 h 189"/>
                <a:gd name="T2" fmla="*/ 43 w 195"/>
                <a:gd name="T3" fmla="*/ 17 h 189"/>
                <a:gd name="T4" fmla="*/ 51 w 195"/>
                <a:gd name="T5" fmla="*/ 11 h 189"/>
                <a:gd name="T6" fmla="*/ 62 w 195"/>
                <a:gd name="T7" fmla="*/ 8 h 189"/>
                <a:gd name="T8" fmla="*/ 70 w 195"/>
                <a:gd name="T9" fmla="*/ 3 h 189"/>
                <a:gd name="T10" fmla="*/ 82 w 195"/>
                <a:gd name="T11" fmla="*/ 1 h 189"/>
                <a:gd name="T12" fmla="*/ 91 w 195"/>
                <a:gd name="T13" fmla="*/ 1 h 189"/>
                <a:gd name="T14" fmla="*/ 105 w 195"/>
                <a:gd name="T15" fmla="*/ 1 h 189"/>
                <a:gd name="T16" fmla="*/ 113 w 195"/>
                <a:gd name="T17" fmla="*/ 2 h 189"/>
                <a:gd name="T18" fmla="*/ 122 w 195"/>
                <a:gd name="T19" fmla="*/ 3 h 189"/>
                <a:gd name="T20" fmla="*/ 130 w 195"/>
                <a:gd name="T21" fmla="*/ 7 h 189"/>
                <a:gd name="T22" fmla="*/ 138 w 195"/>
                <a:gd name="T23" fmla="*/ 10 h 189"/>
                <a:gd name="T24" fmla="*/ 149 w 195"/>
                <a:gd name="T25" fmla="*/ 17 h 189"/>
                <a:gd name="T26" fmla="*/ 160 w 195"/>
                <a:gd name="T27" fmla="*/ 25 h 189"/>
                <a:gd name="T28" fmla="*/ 166 w 195"/>
                <a:gd name="T29" fmla="*/ 31 h 189"/>
                <a:gd name="T30" fmla="*/ 172 w 195"/>
                <a:gd name="T31" fmla="*/ 39 h 189"/>
                <a:gd name="T32" fmla="*/ 179 w 195"/>
                <a:gd name="T33" fmla="*/ 49 h 189"/>
                <a:gd name="T34" fmla="*/ 185 w 195"/>
                <a:gd name="T35" fmla="*/ 59 h 189"/>
                <a:gd name="T36" fmla="*/ 189 w 195"/>
                <a:gd name="T37" fmla="*/ 67 h 189"/>
                <a:gd name="T38" fmla="*/ 190 w 195"/>
                <a:gd name="T39" fmla="*/ 75 h 189"/>
                <a:gd name="T40" fmla="*/ 191 w 195"/>
                <a:gd name="T41" fmla="*/ 84 h 189"/>
                <a:gd name="T42" fmla="*/ 191 w 195"/>
                <a:gd name="T43" fmla="*/ 98 h 189"/>
                <a:gd name="T44" fmla="*/ 191 w 195"/>
                <a:gd name="T45" fmla="*/ 106 h 189"/>
                <a:gd name="T46" fmla="*/ 189 w 195"/>
                <a:gd name="T47" fmla="*/ 115 h 189"/>
                <a:gd name="T48" fmla="*/ 186 w 195"/>
                <a:gd name="T49" fmla="*/ 124 h 189"/>
                <a:gd name="T50" fmla="*/ 182 w 195"/>
                <a:gd name="T51" fmla="*/ 133 h 189"/>
                <a:gd name="T52" fmla="*/ 177 w 195"/>
                <a:gd name="T53" fmla="*/ 143 h 189"/>
                <a:gd name="T54" fmla="*/ 171 w 195"/>
                <a:gd name="T55" fmla="*/ 151 h 189"/>
                <a:gd name="T56" fmla="*/ 164 w 195"/>
                <a:gd name="T57" fmla="*/ 159 h 189"/>
                <a:gd name="T58" fmla="*/ 154 w 195"/>
                <a:gd name="T59" fmla="*/ 165 h 189"/>
                <a:gd name="T60" fmla="*/ 146 w 195"/>
                <a:gd name="T61" fmla="*/ 172 h 189"/>
                <a:gd name="T62" fmla="*/ 137 w 195"/>
                <a:gd name="T63" fmla="*/ 178 h 189"/>
                <a:gd name="T64" fmla="*/ 128 w 195"/>
                <a:gd name="T65" fmla="*/ 180 h 189"/>
                <a:gd name="T66" fmla="*/ 119 w 195"/>
                <a:gd name="T67" fmla="*/ 185 h 189"/>
                <a:gd name="T68" fmla="*/ 106 w 195"/>
                <a:gd name="T69" fmla="*/ 186 h 189"/>
                <a:gd name="T70" fmla="*/ 97 w 195"/>
                <a:gd name="T71" fmla="*/ 188 h 189"/>
                <a:gd name="T72" fmla="*/ 83 w 195"/>
                <a:gd name="T73" fmla="*/ 186 h 189"/>
                <a:gd name="T74" fmla="*/ 75 w 195"/>
                <a:gd name="T75" fmla="*/ 185 h 189"/>
                <a:gd name="T76" fmla="*/ 67 w 195"/>
                <a:gd name="T77" fmla="*/ 182 h 189"/>
                <a:gd name="T78" fmla="*/ 58 w 195"/>
                <a:gd name="T79" fmla="*/ 178 h 189"/>
                <a:gd name="T80" fmla="*/ 47 w 195"/>
                <a:gd name="T81" fmla="*/ 172 h 189"/>
                <a:gd name="T82" fmla="*/ 39 w 195"/>
                <a:gd name="T83" fmla="*/ 168 h 189"/>
                <a:gd name="T84" fmla="*/ 31 w 195"/>
                <a:gd name="T85" fmla="*/ 159 h 189"/>
                <a:gd name="T86" fmla="*/ 23 w 195"/>
                <a:gd name="T87" fmla="*/ 152 h 189"/>
                <a:gd name="T88" fmla="*/ 16 w 195"/>
                <a:gd name="T89" fmla="*/ 143 h 189"/>
                <a:gd name="T90" fmla="*/ 9 w 195"/>
                <a:gd name="T91" fmla="*/ 131 h 189"/>
                <a:gd name="T92" fmla="*/ 7 w 195"/>
                <a:gd name="T93" fmla="*/ 123 h 189"/>
                <a:gd name="T94" fmla="*/ 4 w 195"/>
                <a:gd name="T95" fmla="*/ 115 h 189"/>
                <a:gd name="T96" fmla="*/ 1 w 195"/>
                <a:gd name="T97" fmla="*/ 107 h 189"/>
                <a:gd name="T98" fmla="*/ 1 w 195"/>
                <a:gd name="T99" fmla="*/ 98 h 189"/>
                <a:gd name="T100" fmla="*/ 1 w 195"/>
                <a:gd name="T101" fmla="*/ 85 h 189"/>
                <a:gd name="T102" fmla="*/ 3 w 195"/>
                <a:gd name="T103" fmla="*/ 75 h 189"/>
                <a:gd name="T104" fmla="*/ 5 w 195"/>
                <a:gd name="T105" fmla="*/ 66 h 189"/>
                <a:gd name="T106" fmla="*/ 8 w 195"/>
                <a:gd name="T107" fmla="*/ 58 h 189"/>
                <a:gd name="T108" fmla="*/ 14 w 195"/>
                <a:gd name="T109" fmla="*/ 50 h 189"/>
                <a:gd name="T110" fmla="*/ 20 w 195"/>
                <a:gd name="T111" fmla="*/ 40 h 189"/>
                <a:gd name="T112" fmla="*/ 26 w 195"/>
                <a:gd name="T113" fmla="*/ 32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3D7A99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Freeform 15"/>
            <p:cNvSpPr>
              <a:spLocks/>
            </p:cNvSpPr>
            <p:nvPr/>
          </p:nvSpPr>
          <p:spPr bwMode="auto">
            <a:xfrm>
              <a:off x="3337" y="2487"/>
              <a:ext cx="194" cy="190"/>
            </a:xfrm>
            <a:custGeom>
              <a:avLst/>
              <a:gdLst>
                <a:gd name="T0" fmla="*/ 37 w 194"/>
                <a:gd name="T1" fmla="*/ 22 h 190"/>
                <a:gd name="T2" fmla="*/ 47 w 194"/>
                <a:gd name="T3" fmla="*/ 15 h 190"/>
                <a:gd name="T4" fmla="*/ 59 w 194"/>
                <a:gd name="T5" fmla="*/ 9 h 190"/>
                <a:gd name="T6" fmla="*/ 69 w 194"/>
                <a:gd name="T7" fmla="*/ 4 h 190"/>
                <a:gd name="T8" fmla="*/ 82 w 194"/>
                <a:gd name="T9" fmla="*/ 2 h 190"/>
                <a:gd name="T10" fmla="*/ 92 w 194"/>
                <a:gd name="T11" fmla="*/ 2 h 190"/>
                <a:gd name="T12" fmla="*/ 104 w 194"/>
                <a:gd name="T13" fmla="*/ 2 h 190"/>
                <a:gd name="T14" fmla="*/ 115 w 194"/>
                <a:gd name="T15" fmla="*/ 3 h 190"/>
                <a:gd name="T16" fmla="*/ 125 w 194"/>
                <a:gd name="T17" fmla="*/ 5 h 190"/>
                <a:gd name="T18" fmla="*/ 135 w 194"/>
                <a:gd name="T19" fmla="*/ 10 h 190"/>
                <a:gd name="T20" fmla="*/ 145 w 194"/>
                <a:gd name="T21" fmla="*/ 15 h 190"/>
                <a:gd name="T22" fmla="*/ 153 w 194"/>
                <a:gd name="T23" fmla="*/ 21 h 190"/>
                <a:gd name="T24" fmla="*/ 161 w 194"/>
                <a:gd name="T25" fmla="*/ 29 h 190"/>
                <a:gd name="T26" fmla="*/ 169 w 194"/>
                <a:gd name="T27" fmla="*/ 36 h 190"/>
                <a:gd name="T28" fmla="*/ 176 w 194"/>
                <a:gd name="T29" fmla="*/ 45 h 190"/>
                <a:gd name="T30" fmla="*/ 182 w 194"/>
                <a:gd name="T31" fmla="*/ 53 h 190"/>
                <a:gd name="T32" fmla="*/ 185 w 194"/>
                <a:gd name="T33" fmla="*/ 64 h 190"/>
                <a:gd name="T34" fmla="*/ 190 w 194"/>
                <a:gd name="T35" fmla="*/ 74 h 190"/>
                <a:gd name="T36" fmla="*/ 191 w 194"/>
                <a:gd name="T37" fmla="*/ 85 h 190"/>
                <a:gd name="T38" fmla="*/ 193 w 194"/>
                <a:gd name="T39" fmla="*/ 94 h 190"/>
                <a:gd name="T40" fmla="*/ 191 w 194"/>
                <a:gd name="T41" fmla="*/ 107 h 190"/>
                <a:gd name="T42" fmla="*/ 189 w 194"/>
                <a:gd name="T43" fmla="*/ 116 h 190"/>
                <a:gd name="T44" fmla="*/ 184 w 194"/>
                <a:gd name="T45" fmla="*/ 128 h 190"/>
                <a:gd name="T46" fmla="*/ 178 w 194"/>
                <a:gd name="T47" fmla="*/ 138 h 190"/>
                <a:gd name="T48" fmla="*/ 170 w 194"/>
                <a:gd name="T49" fmla="*/ 150 h 190"/>
                <a:gd name="T50" fmla="*/ 164 w 194"/>
                <a:gd name="T51" fmla="*/ 159 h 190"/>
                <a:gd name="T52" fmla="*/ 151 w 194"/>
                <a:gd name="T53" fmla="*/ 170 h 190"/>
                <a:gd name="T54" fmla="*/ 141 w 194"/>
                <a:gd name="T55" fmla="*/ 176 h 190"/>
                <a:gd name="T56" fmla="*/ 128 w 194"/>
                <a:gd name="T57" fmla="*/ 182 h 190"/>
                <a:gd name="T58" fmla="*/ 118 w 194"/>
                <a:gd name="T59" fmla="*/ 186 h 190"/>
                <a:gd name="T60" fmla="*/ 106 w 194"/>
                <a:gd name="T61" fmla="*/ 187 h 190"/>
                <a:gd name="T62" fmla="*/ 95 w 194"/>
                <a:gd name="T63" fmla="*/ 189 h 190"/>
                <a:gd name="T64" fmla="*/ 83 w 194"/>
                <a:gd name="T65" fmla="*/ 187 h 190"/>
                <a:gd name="T66" fmla="*/ 74 w 194"/>
                <a:gd name="T67" fmla="*/ 184 h 190"/>
                <a:gd name="T68" fmla="*/ 62 w 194"/>
                <a:gd name="T69" fmla="*/ 182 h 190"/>
                <a:gd name="T70" fmla="*/ 53 w 194"/>
                <a:gd name="T71" fmla="*/ 178 h 190"/>
                <a:gd name="T72" fmla="*/ 43 w 194"/>
                <a:gd name="T73" fmla="*/ 171 h 190"/>
                <a:gd name="T74" fmla="*/ 35 w 194"/>
                <a:gd name="T75" fmla="*/ 165 h 190"/>
                <a:gd name="T76" fmla="*/ 26 w 194"/>
                <a:gd name="T77" fmla="*/ 157 h 190"/>
                <a:gd name="T78" fmla="*/ 20 w 194"/>
                <a:gd name="T79" fmla="*/ 149 h 190"/>
                <a:gd name="T80" fmla="*/ 13 w 194"/>
                <a:gd name="T81" fmla="*/ 140 h 190"/>
                <a:gd name="T82" fmla="*/ 9 w 194"/>
                <a:gd name="T83" fmla="*/ 131 h 190"/>
                <a:gd name="T84" fmla="*/ 3 w 194"/>
                <a:gd name="T85" fmla="*/ 120 h 190"/>
                <a:gd name="T86" fmla="*/ 2 w 194"/>
                <a:gd name="T87" fmla="*/ 110 h 190"/>
                <a:gd name="T88" fmla="*/ 1 w 194"/>
                <a:gd name="T89" fmla="*/ 99 h 190"/>
                <a:gd name="T90" fmla="*/ 1 w 194"/>
                <a:gd name="T91" fmla="*/ 89 h 190"/>
                <a:gd name="T92" fmla="*/ 2 w 194"/>
                <a:gd name="T93" fmla="*/ 77 h 190"/>
                <a:gd name="T94" fmla="*/ 4 w 194"/>
                <a:gd name="T95" fmla="*/ 67 h 190"/>
                <a:gd name="T96" fmla="*/ 9 w 194"/>
                <a:gd name="T97" fmla="*/ 54 h 190"/>
                <a:gd name="T98" fmla="*/ 16 w 194"/>
                <a:gd name="T99" fmla="*/ 45 h 190"/>
                <a:gd name="T100" fmla="*/ 25 w 194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4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5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7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9" y="2"/>
                  </a:lnTo>
                  <a:lnTo>
                    <a:pt x="110" y="2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5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3"/>
                  </a:lnTo>
                  <a:lnTo>
                    <a:pt x="159" y="26"/>
                  </a:lnTo>
                  <a:lnTo>
                    <a:pt x="160" y="26"/>
                  </a:lnTo>
                  <a:lnTo>
                    <a:pt x="161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69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3"/>
                  </a:lnTo>
                  <a:lnTo>
                    <a:pt x="176" y="45"/>
                  </a:lnTo>
                  <a:lnTo>
                    <a:pt x="177" y="46"/>
                  </a:lnTo>
                  <a:lnTo>
                    <a:pt x="178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4" y="60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7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3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7" y="122"/>
                  </a:lnTo>
                  <a:lnTo>
                    <a:pt x="185" y="124"/>
                  </a:lnTo>
                  <a:lnTo>
                    <a:pt x="185" y="126"/>
                  </a:lnTo>
                  <a:lnTo>
                    <a:pt x="184" y="128"/>
                  </a:lnTo>
                  <a:lnTo>
                    <a:pt x="184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1" y="138"/>
                  </a:lnTo>
                  <a:lnTo>
                    <a:pt x="178" y="138"/>
                  </a:lnTo>
                  <a:lnTo>
                    <a:pt x="177" y="142"/>
                  </a:lnTo>
                  <a:lnTo>
                    <a:pt x="176" y="143"/>
                  </a:lnTo>
                  <a:lnTo>
                    <a:pt x="175" y="147"/>
                  </a:lnTo>
                  <a:lnTo>
                    <a:pt x="173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7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1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5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6" y="178"/>
                  </a:lnTo>
                  <a:lnTo>
                    <a:pt x="136" y="179"/>
                  </a:lnTo>
                  <a:lnTo>
                    <a:pt x="133" y="180"/>
                  </a:lnTo>
                  <a:lnTo>
                    <a:pt x="131" y="180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8" y="184"/>
                  </a:lnTo>
                  <a:lnTo>
                    <a:pt x="118" y="186"/>
                  </a:lnTo>
                  <a:lnTo>
                    <a:pt x="115" y="186"/>
                  </a:lnTo>
                  <a:lnTo>
                    <a:pt x="110" y="187"/>
                  </a:lnTo>
                  <a:lnTo>
                    <a:pt x="109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5" y="189"/>
                  </a:lnTo>
                  <a:lnTo>
                    <a:pt x="92" y="187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6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3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2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3D7A99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Freeform 16"/>
            <p:cNvSpPr>
              <a:spLocks/>
            </p:cNvSpPr>
            <p:nvPr/>
          </p:nvSpPr>
          <p:spPr bwMode="auto">
            <a:xfrm>
              <a:off x="3337" y="2487"/>
              <a:ext cx="194" cy="190"/>
            </a:xfrm>
            <a:custGeom>
              <a:avLst/>
              <a:gdLst>
                <a:gd name="T0" fmla="*/ 34 w 194"/>
                <a:gd name="T1" fmla="*/ 25 h 190"/>
                <a:gd name="T2" fmla="*/ 43 w 194"/>
                <a:gd name="T3" fmla="*/ 18 h 190"/>
                <a:gd name="T4" fmla="*/ 51 w 194"/>
                <a:gd name="T5" fmla="*/ 12 h 190"/>
                <a:gd name="T6" fmla="*/ 61 w 194"/>
                <a:gd name="T7" fmla="*/ 9 h 190"/>
                <a:gd name="T8" fmla="*/ 69 w 194"/>
                <a:gd name="T9" fmla="*/ 4 h 190"/>
                <a:gd name="T10" fmla="*/ 82 w 194"/>
                <a:gd name="T11" fmla="*/ 2 h 190"/>
                <a:gd name="T12" fmla="*/ 91 w 194"/>
                <a:gd name="T13" fmla="*/ 2 h 190"/>
                <a:gd name="T14" fmla="*/ 104 w 194"/>
                <a:gd name="T15" fmla="*/ 2 h 190"/>
                <a:gd name="T16" fmla="*/ 113 w 194"/>
                <a:gd name="T17" fmla="*/ 3 h 190"/>
                <a:gd name="T18" fmla="*/ 122 w 194"/>
                <a:gd name="T19" fmla="*/ 4 h 190"/>
                <a:gd name="T20" fmla="*/ 130 w 194"/>
                <a:gd name="T21" fmla="*/ 7 h 190"/>
                <a:gd name="T22" fmla="*/ 139 w 194"/>
                <a:gd name="T23" fmla="*/ 11 h 190"/>
                <a:gd name="T24" fmla="*/ 149 w 194"/>
                <a:gd name="T25" fmla="*/ 18 h 190"/>
                <a:gd name="T26" fmla="*/ 159 w 194"/>
                <a:gd name="T27" fmla="*/ 26 h 190"/>
                <a:gd name="T28" fmla="*/ 166 w 194"/>
                <a:gd name="T29" fmla="*/ 31 h 190"/>
                <a:gd name="T30" fmla="*/ 172 w 194"/>
                <a:gd name="T31" fmla="*/ 39 h 190"/>
                <a:gd name="T32" fmla="*/ 178 w 194"/>
                <a:gd name="T33" fmla="*/ 50 h 190"/>
                <a:gd name="T34" fmla="*/ 184 w 194"/>
                <a:gd name="T35" fmla="*/ 60 h 190"/>
                <a:gd name="T36" fmla="*/ 189 w 194"/>
                <a:gd name="T37" fmla="*/ 68 h 190"/>
                <a:gd name="T38" fmla="*/ 190 w 194"/>
                <a:gd name="T39" fmla="*/ 77 h 190"/>
                <a:gd name="T40" fmla="*/ 191 w 194"/>
                <a:gd name="T41" fmla="*/ 85 h 190"/>
                <a:gd name="T42" fmla="*/ 191 w 194"/>
                <a:gd name="T43" fmla="*/ 99 h 190"/>
                <a:gd name="T44" fmla="*/ 191 w 194"/>
                <a:gd name="T45" fmla="*/ 107 h 190"/>
                <a:gd name="T46" fmla="*/ 189 w 194"/>
                <a:gd name="T47" fmla="*/ 116 h 190"/>
                <a:gd name="T48" fmla="*/ 185 w 194"/>
                <a:gd name="T49" fmla="*/ 126 h 190"/>
                <a:gd name="T50" fmla="*/ 182 w 194"/>
                <a:gd name="T51" fmla="*/ 134 h 190"/>
                <a:gd name="T52" fmla="*/ 176 w 194"/>
                <a:gd name="T53" fmla="*/ 143 h 190"/>
                <a:gd name="T54" fmla="*/ 170 w 194"/>
                <a:gd name="T55" fmla="*/ 151 h 190"/>
                <a:gd name="T56" fmla="*/ 164 w 194"/>
                <a:gd name="T57" fmla="*/ 159 h 190"/>
                <a:gd name="T58" fmla="*/ 153 w 194"/>
                <a:gd name="T59" fmla="*/ 166 h 190"/>
                <a:gd name="T60" fmla="*/ 145 w 194"/>
                <a:gd name="T61" fmla="*/ 173 h 190"/>
                <a:gd name="T62" fmla="*/ 136 w 194"/>
                <a:gd name="T63" fmla="*/ 179 h 190"/>
                <a:gd name="T64" fmla="*/ 127 w 194"/>
                <a:gd name="T65" fmla="*/ 182 h 190"/>
                <a:gd name="T66" fmla="*/ 118 w 194"/>
                <a:gd name="T67" fmla="*/ 186 h 190"/>
                <a:gd name="T68" fmla="*/ 106 w 194"/>
                <a:gd name="T69" fmla="*/ 187 h 190"/>
                <a:gd name="T70" fmla="*/ 95 w 194"/>
                <a:gd name="T71" fmla="*/ 189 h 190"/>
                <a:gd name="T72" fmla="*/ 83 w 194"/>
                <a:gd name="T73" fmla="*/ 187 h 190"/>
                <a:gd name="T74" fmla="*/ 75 w 194"/>
                <a:gd name="T75" fmla="*/ 186 h 190"/>
                <a:gd name="T76" fmla="*/ 67 w 194"/>
                <a:gd name="T77" fmla="*/ 183 h 190"/>
                <a:gd name="T78" fmla="*/ 58 w 194"/>
                <a:gd name="T79" fmla="*/ 179 h 190"/>
                <a:gd name="T80" fmla="*/ 47 w 194"/>
                <a:gd name="T81" fmla="*/ 173 h 190"/>
                <a:gd name="T82" fmla="*/ 39 w 194"/>
                <a:gd name="T83" fmla="*/ 168 h 190"/>
                <a:gd name="T84" fmla="*/ 29 w 194"/>
                <a:gd name="T85" fmla="*/ 159 h 190"/>
                <a:gd name="T86" fmla="*/ 23 w 194"/>
                <a:gd name="T87" fmla="*/ 152 h 190"/>
                <a:gd name="T88" fmla="*/ 16 w 194"/>
                <a:gd name="T89" fmla="*/ 143 h 190"/>
                <a:gd name="T90" fmla="*/ 9 w 194"/>
                <a:gd name="T91" fmla="*/ 133 h 190"/>
                <a:gd name="T92" fmla="*/ 7 w 194"/>
                <a:gd name="T93" fmla="*/ 124 h 190"/>
                <a:gd name="T94" fmla="*/ 3 w 194"/>
                <a:gd name="T95" fmla="*/ 116 h 190"/>
                <a:gd name="T96" fmla="*/ 1 w 194"/>
                <a:gd name="T97" fmla="*/ 108 h 190"/>
                <a:gd name="T98" fmla="*/ 1 w 194"/>
                <a:gd name="T99" fmla="*/ 99 h 190"/>
                <a:gd name="T100" fmla="*/ 1 w 194"/>
                <a:gd name="T101" fmla="*/ 86 h 190"/>
                <a:gd name="T102" fmla="*/ 2 w 194"/>
                <a:gd name="T103" fmla="*/ 77 h 190"/>
                <a:gd name="T104" fmla="*/ 4 w 194"/>
                <a:gd name="T105" fmla="*/ 67 h 190"/>
                <a:gd name="T106" fmla="*/ 8 w 194"/>
                <a:gd name="T107" fmla="*/ 59 h 190"/>
                <a:gd name="T108" fmla="*/ 13 w 194"/>
                <a:gd name="T109" fmla="*/ 51 h 190"/>
                <a:gd name="T110" fmla="*/ 19 w 194"/>
                <a:gd name="T111" fmla="*/ 42 h 190"/>
                <a:gd name="T112" fmla="*/ 26 w 194"/>
                <a:gd name="T113" fmla="*/ 33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"/>
                <a:gd name="T172" fmla="*/ 0 h 190"/>
                <a:gd name="T173" fmla="*/ 194 w 194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5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7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9" y="2"/>
                  </a:lnTo>
                  <a:lnTo>
                    <a:pt x="110" y="2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5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3"/>
                  </a:lnTo>
                  <a:lnTo>
                    <a:pt x="159" y="26"/>
                  </a:lnTo>
                  <a:lnTo>
                    <a:pt x="160" y="26"/>
                  </a:lnTo>
                  <a:lnTo>
                    <a:pt x="161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69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3"/>
                  </a:lnTo>
                  <a:lnTo>
                    <a:pt x="176" y="45"/>
                  </a:lnTo>
                  <a:lnTo>
                    <a:pt x="177" y="46"/>
                  </a:lnTo>
                  <a:lnTo>
                    <a:pt x="178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4" y="60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7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3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7" y="122"/>
                  </a:lnTo>
                  <a:lnTo>
                    <a:pt x="185" y="124"/>
                  </a:lnTo>
                  <a:lnTo>
                    <a:pt x="185" y="126"/>
                  </a:lnTo>
                  <a:lnTo>
                    <a:pt x="184" y="128"/>
                  </a:lnTo>
                  <a:lnTo>
                    <a:pt x="184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1" y="138"/>
                  </a:lnTo>
                  <a:lnTo>
                    <a:pt x="178" y="138"/>
                  </a:lnTo>
                  <a:lnTo>
                    <a:pt x="177" y="142"/>
                  </a:lnTo>
                  <a:lnTo>
                    <a:pt x="176" y="143"/>
                  </a:lnTo>
                  <a:lnTo>
                    <a:pt x="175" y="147"/>
                  </a:lnTo>
                  <a:lnTo>
                    <a:pt x="173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7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1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5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6" y="178"/>
                  </a:lnTo>
                  <a:lnTo>
                    <a:pt x="136" y="179"/>
                  </a:lnTo>
                  <a:lnTo>
                    <a:pt x="133" y="180"/>
                  </a:lnTo>
                  <a:lnTo>
                    <a:pt x="131" y="180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8" y="184"/>
                  </a:lnTo>
                  <a:lnTo>
                    <a:pt x="118" y="186"/>
                  </a:lnTo>
                  <a:lnTo>
                    <a:pt x="115" y="186"/>
                  </a:lnTo>
                  <a:lnTo>
                    <a:pt x="110" y="187"/>
                  </a:lnTo>
                  <a:lnTo>
                    <a:pt x="109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5" y="189"/>
                  </a:lnTo>
                  <a:lnTo>
                    <a:pt x="92" y="187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6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3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2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1" name="Freeform 17"/>
            <p:cNvSpPr>
              <a:spLocks/>
            </p:cNvSpPr>
            <p:nvPr/>
          </p:nvSpPr>
          <p:spPr bwMode="auto">
            <a:xfrm>
              <a:off x="2149" y="2487"/>
              <a:ext cx="192" cy="190"/>
            </a:xfrm>
            <a:custGeom>
              <a:avLst/>
              <a:gdLst>
                <a:gd name="T0" fmla="*/ 36 w 192"/>
                <a:gd name="T1" fmla="*/ 22 h 190"/>
                <a:gd name="T2" fmla="*/ 46 w 192"/>
                <a:gd name="T3" fmla="*/ 15 h 190"/>
                <a:gd name="T4" fmla="*/ 59 w 192"/>
                <a:gd name="T5" fmla="*/ 9 h 190"/>
                <a:gd name="T6" fmla="*/ 68 w 192"/>
                <a:gd name="T7" fmla="*/ 4 h 190"/>
                <a:gd name="T8" fmla="*/ 81 w 192"/>
                <a:gd name="T9" fmla="*/ 2 h 190"/>
                <a:gd name="T10" fmla="*/ 91 w 192"/>
                <a:gd name="T11" fmla="*/ 2 h 190"/>
                <a:gd name="T12" fmla="*/ 103 w 192"/>
                <a:gd name="T13" fmla="*/ 2 h 190"/>
                <a:gd name="T14" fmla="*/ 112 w 192"/>
                <a:gd name="T15" fmla="*/ 3 h 190"/>
                <a:gd name="T16" fmla="*/ 124 w 192"/>
                <a:gd name="T17" fmla="*/ 5 h 190"/>
                <a:gd name="T18" fmla="*/ 134 w 192"/>
                <a:gd name="T19" fmla="*/ 10 h 190"/>
                <a:gd name="T20" fmla="*/ 143 w 192"/>
                <a:gd name="T21" fmla="*/ 15 h 190"/>
                <a:gd name="T22" fmla="*/ 151 w 192"/>
                <a:gd name="T23" fmla="*/ 21 h 190"/>
                <a:gd name="T24" fmla="*/ 160 w 192"/>
                <a:gd name="T25" fmla="*/ 29 h 190"/>
                <a:gd name="T26" fmla="*/ 167 w 192"/>
                <a:gd name="T27" fmla="*/ 36 h 190"/>
                <a:gd name="T28" fmla="*/ 174 w 192"/>
                <a:gd name="T29" fmla="*/ 45 h 190"/>
                <a:gd name="T30" fmla="*/ 180 w 192"/>
                <a:gd name="T31" fmla="*/ 53 h 190"/>
                <a:gd name="T32" fmla="*/ 183 w 192"/>
                <a:gd name="T33" fmla="*/ 64 h 190"/>
                <a:gd name="T34" fmla="*/ 188 w 192"/>
                <a:gd name="T35" fmla="*/ 74 h 190"/>
                <a:gd name="T36" fmla="*/ 189 w 192"/>
                <a:gd name="T37" fmla="*/ 85 h 190"/>
                <a:gd name="T38" fmla="*/ 191 w 192"/>
                <a:gd name="T39" fmla="*/ 94 h 190"/>
                <a:gd name="T40" fmla="*/ 189 w 192"/>
                <a:gd name="T41" fmla="*/ 107 h 190"/>
                <a:gd name="T42" fmla="*/ 186 w 192"/>
                <a:gd name="T43" fmla="*/ 116 h 190"/>
                <a:gd name="T44" fmla="*/ 182 w 192"/>
                <a:gd name="T45" fmla="*/ 128 h 190"/>
                <a:gd name="T46" fmla="*/ 176 w 192"/>
                <a:gd name="T47" fmla="*/ 138 h 190"/>
                <a:gd name="T48" fmla="*/ 168 w 192"/>
                <a:gd name="T49" fmla="*/ 150 h 190"/>
                <a:gd name="T50" fmla="*/ 161 w 192"/>
                <a:gd name="T51" fmla="*/ 159 h 190"/>
                <a:gd name="T52" fmla="*/ 149 w 192"/>
                <a:gd name="T53" fmla="*/ 170 h 190"/>
                <a:gd name="T54" fmla="*/ 139 w 192"/>
                <a:gd name="T55" fmla="*/ 176 h 190"/>
                <a:gd name="T56" fmla="*/ 126 w 192"/>
                <a:gd name="T57" fmla="*/ 182 h 190"/>
                <a:gd name="T58" fmla="*/ 117 w 192"/>
                <a:gd name="T59" fmla="*/ 186 h 190"/>
                <a:gd name="T60" fmla="*/ 104 w 192"/>
                <a:gd name="T61" fmla="*/ 187 h 190"/>
                <a:gd name="T62" fmla="*/ 94 w 192"/>
                <a:gd name="T63" fmla="*/ 189 h 190"/>
                <a:gd name="T64" fmla="*/ 83 w 192"/>
                <a:gd name="T65" fmla="*/ 187 h 190"/>
                <a:gd name="T66" fmla="*/ 73 w 192"/>
                <a:gd name="T67" fmla="*/ 184 h 190"/>
                <a:gd name="T68" fmla="*/ 61 w 192"/>
                <a:gd name="T69" fmla="*/ 182 h 190"/>
                <a:gd name="T70" fmla="*/ 53 w 192"/>
                <a:gd name="T71" fmla="*/ 178 h 190"/>
                <a:gd name="T72" fmla="*/ 42 w 192"/>
                <a:gd name="T73" fmla="*/ 171 h 190"/>
                <a:gd name="T74" fmla="*/ 35 w 192"/>
                <a:gd name="T75" fmla="*/ 165 h 190"/>
                <a:gd name="T76" fmla="*/ 26 w 192"/>
                <a:gd name="T77" fmla="*/ 157 h 190"/>
                <a:gd name="T78" fmla="*/ 20 w 192"/>
                <a:gd name="T79" fmla="*/ 149 h 190"/>
                <a:gd name="T80" fmla="*/ 13 w 192"/>
                <a:gd name="T81" fmla="*/ 140 h 190"/>
                <a:gd name="T82" fmla="*/ 9 w 192"/>
                <a:gd name="T83" fmla="*/ 131 h 190"/>
                <a:gd name="T84" fmla="*/ 3 w 192"/>
                <a:gd name="T85" fmla="*/ 120 h 190"/>
                <a:gd name="T86" fmla="*/ 2 w 192"/>
                <a:gd name="T87" fmla="*/ 110 h 190"/>
                <a:gd name="T88" fmla="*/ 1 w 192"/>
                <a:gd name="T89" fmla="*/ 99 h 190"/>
                <a:gd name="T90" fmla="*/ 1 w 192"/>
                <a:gd name="T91" fmla="*/ 89 h 190"/>
                <a:gd name="T92" fmla="*/ 2 w 192"/>
                <a:gd name="T93" fmla="*/ 77 h 190"/>
                <a:gd name="T94" fmla="*/ 4 w 192"/>
                <a:gd name="T95" fmla="*/ 67 h 190"/>
                <a:gd name="T96" fmla="*/ 9 w 192"/>
                <a:gd name="T97" fmla="*/ 54 h 190"/>
                <a:gd name="T98" fmla="*/ 16 w 192"/>
                <a:gd name="T99" fmla="*/ 45 h 190"/>
                <a:gd name="T100" fmla="*/ 24 w 192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68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4" y="0"/>
                  </a:lnTo>
                  <a:lnTo>
                    <a:pt x="99" y="2"/>
                  </a:lnTo>
                  <a:lnTo>
                    <a:pt x="103" y="2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11" y="3"/>
                  </a:lnTo>
                  <a:lnTo>
                    <a:pt x="112" y="3"/>
                  </a:lnTo>
                  <a:lnTo>
                    <a:pt x="116" y="3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21" y="4"/>
                  </a:lnTo>
                  <a:lnTo>
                    <a:pt x="124" y="5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9" y="9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6" y="11"/>
                  </a:lnTo>
                  <a:lnTo>
                    <a:pt x="141" y="14"/>
                  </a:lnTo>
                  <a:lnTo>
                    <a:pt x="143" y="15"/>
                  </a:lnTo>
                  <a:lnTo>
                    <a:pt x="144" y="17"/>
                  </a:lnTo>
                  <a:lnTo>
                    <a:pt x="148" y="18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5" y="23"/>
                  </a:lnTo>
                  <a:lnTo>
                    <a:pt x="157" y="26"/>
                  </a:lnTo>
                  <a:lnTo>
                    <a:pt x="158" y="26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7" y="36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73" y="43"/>
                  </a:lnTo>
                  <a:lnTo>
                    <a:pt x="174" y="45"/>
                  </a:lnTo>
                  <a:lnTo>
                    <a:pt x="175" y="46"/>
                  </a:lnTo>
                  <a:lnTo>
                    <a:pt x="176" y="50"/>
                  </a:lnTo>
                  <a:lnTo>
                    <a:pt x="180" y="53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3" y="64"/>
                  </a:lnTo>
                  <a:lnTo>
                    <a:pt x="185" y="66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86" y="72"/>
                  </a:lnTo>
                  <a:lnTo>
                    <a:pt x="188" y="74"/>
                  </a:lnTo>
                  <a:lnTo>
                    <a:pt x="188" y="77"/>
                  </a:lnTo>
                  <a:lnTo>
                    <a:pt x="188" y="78"/>
                  </a:lnTo>
                  <a:lnTo>
                    <a:pt x="189" y="81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6"/>
                  </a:lnTo>
                  <a:lnTo>
                    <a:pt x="189" y="91"/>
                  </a:lnTo>
                  <a:lnTo>
                    <a:pt x="191" y="94"/>
                  </a:lnTo>
                  <a:lnTo>
                    <a:pt x="189" y="99"/>
                  </a:lnTo>
                  <a:lnTo>
                    <a:pt x="189" y="100"/>
                  </a:lnTo>
                  <a:lnTo>
                    <a:pt x="189" y="102"/>
                  </a:lnTo>
                  <a:lnTo>
                    <a:pt x="189" y="103"/>
                  </a:lnTo>
                  <a:lnTo>
                    <a:pt x="189" y="107"/>
                  </a:lnTo>
                  <a:lnTo>
                    <a:pt x="189" y="108"/>
                  </a:lnTo>
                  <a:lnTo>
                    <a:pt x="188" y="112"/>
                  </a:lnTo>
                  <a:lnTo>
                    <a:pt x="188" y="116"/>
                  </a:lnTo>
                  <a:lnTo>
                    <a:pt x="186" y="116"/>
                  </a:lnTo>
                  <a:lnTo>
                    <a:pt x="186" y="120"/>
                  </a:lnTo>
                  <a:lnTo>
                    <a:pt x="185" y="122"/>
                  </a:lnTo>
                  <a:lnTo>
                    <a:pt x="183" y="124"/>
                  </a:lnTo>
                  <a:lnTo>
                    <a:pt x="183" y="126"/>
                  </a:lnTo>
                  <a:lnTo>
                    <a:pt x="182" y="128"/>
                  </a:lnTo>
                  <a:lnTo>
                    <a:pt x="182" y="130"/>
                  </a:lnTo>
                  <a:lnTo>
                    <a:pt x="181" y="134"/>
                  </a:lnTo>
                  <a:lnTo>
                    <a:pt x="180" y="134"/>
                  </a:lnTo>
                  <a:lnTo>
                    <a:pt x="177" y="138"/>
                  </a:lnTo>
                  <a:lnTo>
                    <a:pt x="176" y="138"/>
                  </a:lnTo>
                  <a:lnTo>
                    <a:pt x="175" y="142"/>
                  </a:lnTo>
                  <a:lnTo>
                    <a:pt x="174" y="143"/>
                  </a:lnTo>
                  <a:lnTo>
                    <a:pt x="173" y="147"/>
                  </a:lnTo>
                  <a:lnTo>
                    <a:pt x="172" y="148"/>
                  </a:lnTo>
                  <a:lnTo>
                    <a:pt x="168" y="150"/>
                  </a:lnTo>
                  <a:lnTo>
                    <a:pt x="168" y="151"/>
                  </a:lnTo>
                  <a:lnTo>
                    <a:pt x="166" y="155"/>
                  </a:lnTo>
                  <a:lnTo>
                    <a:pt x="164" y="156"/>
                  </a:lnTo>
                  <a:lnTo>
                    <a:pt x="161" y="158"/>
                  </a:lnTo>
                  <a:lnTo>
                    <a:pt x="161" y="159"/>
                  </a:lnTo>
                  <a:lnTo>
                    <a:pt x="157" y="163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51" y="166"/>
                  </a:lnTo>
                  <a:lnTo>
                    <a:pt x="149" y="170"/>
                  </a:lnTo>
                  <a:lnTo>
                    <a:pt x="148" y="171"/>
                  </a:lnTo>
                  <a:lnTo>
                    <a:pt x="144" y="172"/>
                  </a:lnTo>
                  <a:lnTo>
                    <a:pt x="143" y="173"/>
                  </a:lnTo>
                  <a:lnTo>
                    <a:pt x="139" y="175"/>
                  </a:lnTo>
                  <a:lnTo>
                    <a:pt x="139" y="176"/>
                  </a:lnTo>
                  <a:lnTo>
                    <a:pt x="135" y="178"/>
                  </a:lnTo>
                  <a:lnTo>
                    <a:pt x="135" y="179"/>
                  </a:lnTo>
                  <a:lnTo>
                    <a:pt x="131" y="180"/>
                  </a:lnTo>
                  <a:lnTo>
                    <a:pt x="129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3" y="183"/>
                  </a:lnTo>
                  <a:lnTo>
                    <a:pt x="121" y="184"/>
                  </a:lnTo>
                  <a:lnTo>
                    <a:pt x="117" y="184"/>
                  </a:lnTo>
                  <a:lnTo>
                    <a:pt x="117" y="186"/>
                  </a:lnTo>
                  <a:lnTo>
                    <a:pt x="112" y="186"/>
                  </a:lnTo>
                  <a:lnTo>
                    <a:pt x="109" y="187"/>
                  </a:lnTo>
                  <a:lnTo>
                    <a:pt x="107" y="187"/>
                  </a:lnTo>
                  <a:lnTo>
                    <a:pt x="104" y="187"/>
                  </a:lnTo>
                  <a:lnTo>
                    <a:pt x="103" y="187"/>
                  </a:lnTo>
                  <a:lnTo>
                    <a:pt x="100" y="187"/>
                  </a:lnTo>
                  <a:lnTo>
                    <a:pt x="99" y="187"/>
                  </a:lnTo>
                  <a:lnTo>
                    <a:pt x="94" y="189"/>
                  </a:lnTo>
                  <a:lnTo>
                    <a:pt x="91" y="187"/>
                  </a:lnTo>
                  <a:lnTo>
                    <a:pt x="86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1" y="187"/>
                  </a:lnTo>
                  <a:lnTo>
                    <a:pt x="78" y="186"/>
                  </a:lnTo>
                  <a:lnTo>
                    <a:pt x="77" y="186"/>
                  </a:lnTo>
                  <a:lnTo>
                    <a:pt x="74" y="186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8" y="184"/>
                  </a:lnTo>
                  <a:lnTo>
                    <a:pt x="66" y="183"/>
                  </a:lnTo>
                  <a:lnTo>
                    <a:pt x="64" y="182"/>
                  </a:lnTo>
                  <a:lnTo>
                    <a:pt x="61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5" y="179"/>
                  </a:lnTo>
                  <a:lnTo>
                    <a:pt x="53" y="178"/>
                  </a:lnTo>
                  <a:lnTo>
                    <a:pt x="49" y="175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39" y="168"/>
                  </a:lnTo>
                  <a:lnTo>
                    <a:pt x="37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0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5" y="127"/>
                  </a:lnTo>
                  <a:lnTo>
                    <a:pt x="5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3D7A99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2" name="Freeform 18"/>
            <p:cNvSpPr>
              <a:spLocks/>
            </p:cNvSpPr>
            <p:nvPr/>
          </p:nvSpPr>
          <p:spPr bwMode="auto">
            <a:xfrm>
              <a:off x="2316" y="2896"/>
              <a:ext cx="193" cy="190"/>
            </a:xfrm>
            <a:custGeom>
              <a:avLst/>
              <a:gdLst>
                <a:gd name="T0" fmla="*/ 36 w 193"/>
                <a:gd name="T1" fmla="*/ 22 h 190"/>
                <a:gd name="T2" fmla="*/ 47 w 193"/>
                <a:gd name="T3" fmla="*/ 15 h 190"/>
                <a:gd name="T4" fmla="*/ 59 w 193"/>
                <a:gd name="T5" fmla="*/ 8 h 190"/>
                <a:gd name="T6" fmla="*/ 69 w 193"/>
                <a:gd name="T7" fmla="*/ 4 h 190"/>
                <a:gd name="T8" fmla="*/ 82 w 193"/>
                <a:gd name="T9" fmla="*/ 2 h 190"/>
                <a:gd name="T10" fmla="*/ 91 w 193"/>
                <a:gd name="T11" fmla="*/ 2 h 190"/>
                <a:gd name="T12" fmla="*/ 104 w 193"/>
                <a:gd name="T13" fmla="*/ 2 h 190"/>
                <a:gd name="T14" fmla="*/ 114 w 193"/>
                <a:gd name="T15" fmla="*/ 3 h 190"/>
                <a:gd name="T16" fmla="*/ 125 w 193"/>
                <a:gd name="T17" fmla="*/ 5 h 190"/>
                <a:gd name="T18" fmla="*/ 134 w 193"/>
                <a:gd name="T19" fmla="*/ 10 h 190"/>
                <a:gd name="T20" fmla="*/ 145 w 193"/>
                <a:gd name="T21" fmla="*/ 15 h 190"/>
                <a:gd name="T22" fmla="*/ 153 w 193"/>
                <a:gd name="T23" fmla="*/ 21 h 190"/>
                <a:gd name="T24" fmla="*/ 162 w 193"/>
                <a:gd name="T25" fmla="*/ 29 h 190"/>
                <a:gd name="T26" fmla="*/ 168 w 193"/>
                <a:gd name="T27" fmla="*/ 36 h 190"/>
                <a:gd name="T28" fmla="*/ 175 w 193"/>
                <a:gd name="T29" fmla="*/ 45 h 190"/>
                <a:gd name="T30" fmla="*/ 181 w 193"/>
                <a:gd name="T31" fmla="*/ 53 h 190"/>
                <a:gd name="T32" fmla="*/ 184 w 193"/>
                <a:gd name="T33" fmla="*/ 64 h 190"/>
                <a:gd name="T34" fmla="*/ 189 w 193"/>
                <a:gd name="T35" fmla="*/ 74 h 190"/>
                <a:gd name="T36" fmla="*/ 190 w 193"/>
                <a:gd name="T37" fmla="*/ 85 h 190"/>
                <a:gd name="T38" fmla="*/ 192 w 193"/>
                <a:gd name="T39" fmla="*/ 94 h 190"/>
                <a:gd name="T40" fmla="*/ 190 w 193"/>
                <a:gd name="T41" fmla="*/ 107 h 190"/>
                <a:gd name="T42" fmla="*/ 188 w 193"/>
                <a:gd name="T43" fmla="*/ 116 h 190"/>
                <a:gd name="T44" fmla="*/ 183 w 193"/>
                <a:gd name="T45" fmla="*/ 128 h 190"/>
                <a:gd name="T46" fmla="*/ 178 w 193"/>
                <a:gd name="T47" fmla="*/ 138 h 190"/>
                <a:gd name="T48" fmla="*/ 170 w 193"/>
                <a:gd name="T49" fmla="*/ 150 h 190"/>
                <a:gd name="T50" fmla="*/ 163 w 193"/>
                <a:gd name="T51" fmla="*/ 159 h 190"/>
                <a:gd name="T52" fmla="*/ 150 w 193"/>
                <a:gd name="T53" fmla="*/ 169 h 190"/>
                <a:gd name="T54" fmla="*/ 140 w 193"/>
                <a:gd name="T55" fmla="*/ 176 h 190"/>
                <a:gd name="T56" fmla="*/ 127 w 193"/>
                <a:gd name="T57" fmla="*/ 182 h 190"/>
                <a:gd name="T58" fmla="*/ 118 w 193"/>
                <a:gd name="T59" fmla="*/ 185 h 190"/>
                <a:gd name="T60" fmla="*/ 106 w 193"/>
                <a:gd name="T61" fmla="*/ 187 h 190"/>
                <a:gd name="T62" fmla="*/ 96 w 193"/>
                <a:gd name="T63" fmla="*/ 189 h 190"/>
                <a:gd name="T64" fmla="*/ 83 w 193"/>
                <a:gd name="T65" fmla="*/ 187 h 190"/>
                <a:gd name="T66" fmla="*/ 73 w 193"/>
                <a:gd name="T67" fmla="*/ 184 h 190"/>
                <a:gd name="T68" fmla="*/ 63 w 193"/>
                <a:gd name="T69" fmla="*/ 182 h 190"/>
                <a:gd name="T70" fmla="*/ 54 w 193"/>
                <a:gd name="T71" fmla="*/ 177 h 190"/>
                <a:gd name="T72" fmla="*/ 42 w 193"/>
                <a:gd name="T73" fmla="*/ 171 h 190"/>
                <a:gd name="T74" fmla="*/ 35 w 193"/>
                <a:gd name="T75" fmla="*/ 165 h 190"/>
                <a:gd name="T76" fmla="*/ 26 w 193"/>
                <a:gd name="T77" fmla="*/ 157 h 190"/>
                <a:gd name="T78" fmla="*/ 20 w 193"/>
                <a:gd name="T79" fmla="*/ 149 h 190"/>
                <a:gd name="T80" fmla="*/ 14 w 193"/>
                <a:gd name="T81" fmla="*/ 140 h 190"/>
                <a:gd name="T82" fmla="*/ 9 w 193"/>
                <a:gd name="T83" fmla="*/ 131 h 190"/>
                <a:gd name="T84" fmla="*/ 3 w 193"/>
                <a:gd name="T85" fmla="*/ 120 h 190"/>
                <a:gd name="T86" fmla="*/ 2 w 193"/>
                <a:gd name="T87" fmla="*/ 110 h 190"/>
                <a:gd name="T88" fmla="*/ 1 w 193"/>
                <a:gd name="T89" fmla="*/ 99 h 190"/>
                <a:gd name="T90" fmla="*/ 1 w 193"/>
                <a:gd name="T91" fmla="*/ 88 h 190"/>
                <a:gd name="T92" fmla="*/ 2 w 193"/>
                <a:gd name="T93" fmla="*/ 77 h 190"/>
                <a:gd name="T94" fmla="*/ 5 w 193"/>
                <a:gd name="T95" fmla="*/ 67 h 190"/>
                <a:gd name="T96" fmla="*/ 9 w 193"/>
                <a:gd name="T97" fmla="*/ 54 h 190"/>
                <a:gd name="T98" fmla="*/ 16 w 193"/>
                <a:gd name="T99" fmla="*/ 45 h 190"/>
                <a:gd name="T100" fmla="*/ 25 w 193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190"/>
                <a:gd name="T155" fmla="*/ 193 w 193"/>
                <a:gd name="T156" fmla="*/ 190 h 1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6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4" y="10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8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8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6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4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2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91"/>
                  </a:lnTo>
                  <a:lnTo>
                    <a:pt x="192" y="94"/>
                  </a:lnTo>
                  <a:lnTo>
                    <a:pt x="190" y="99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30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8"/>
                  </a:lnTo>
                  <a:lnTo>
                    <a:pt x="178" y="138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7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5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3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1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Freeform 19"/>
            <p:cNvSpPr>
              <a:spLocks/>
            </p:cNvSpPr>
            <p:nvPr/>
          </p:nvSpPr>
          <p:spPr bwMode="auto">
            <a:xfrm>
              <a:off x="2316" y="2896"/>
              <a:ext cx="192" cy="190"/>
            </a:xfrm>
            <a:custGeom>
              <a:avLst/>
              <a:gdLst>
                <a:gd name="T0" fmla="*/ 34 w 193"/>
                <a:gd name="T1" fmla="*/ 24 h 190"/>
                <a:gd name="T2" fmla="*/ 42 w 193"/>
                <a:gd name="T3" fmla="*/ 18 h 190"/>
                <a:gd name="T4" fmla="*/ 51 w 193"/>
                <a:gd name="T5" fmla="*/ 12 h 190"/>
                <a:gd name="T6" fmla="*/ 60 w 193"/>
                <a:gd name="T7" fmla="*/ 8 h 190"/>
                <a:gd name="T8" fmla="*/ 69 w 193"/>
                <a:gd name="T9" fmla="*/ 4 h 190"/>
                <a:gd name="T10" fmla="*/ 82 w 193"/>
                <a:gd name="T11" fmla="*/ 2 h 190"/>
                <a:gd name="T12" fmla="*/ 90 w 193"/>
                <a:gd name="T13" fmla="*/ 2 h 190"/>
                <a:gd name="T14" fmla="*/ 99 w 193"/>
                <a:gd name="T15" fmla="*/ 2 h 190"/>
                <a:gd name="T16" fmla="*/ 108 w 193"/>
                <a:gd name="T17" fmla="*/ 3 h 190"/>
                <a:gd name="T18" fmla="*/ 116 w 193"/>
                <a:gd name="T19" fmla="*/ 4 h 190"/>
                <a:gd name="T20" fmla="*/ 124 w 193"/>
                <a:gd name="T21" fmla="*/ 7 h 190"/>
                <a:gd name="T22" fmla="*/ 133 w 193"/>
                <a:gd name="T23" fmla="*/ 11 h 190"/>
                <a:gd name="T24" fmla="*/ 144 w 193"/>
                <a:gd name="T25" fmla="*/ 18 h 190"/>
                <a:gd name="T26" fmla="*/ 153 w 193"/>
                <a:gd name="T27" fmla="*/ 26 h 190"/>
                <a:gd name="T28" fmla="*/ 160 w 193"/>
                <a:gd name="T29" fmla="*/ 31 h 190"/>
                <a:gd name="T30" fmla="*/ 166 w 193"/>
                <a:gd name="T31" fmla="*/ 39 h 190"/>
                <a:gd name="T32" fmla="*/ 173 w 193"/>
                <a:gd name="T33" fmla="*/ 50 h 190"/>
                <a:gd name="T34" fmla="*/ 178 w 193"/>
                <a:gd name="T35" fmla="*/ 60 h 190"/>
                <a:gd name="T36" fmla="*/ 183 w 193"/>
                <a:gd name="T37" fmla="*/ 68 h 190"/>
                <a:gd name="T38" fmla="*/ 184 w 193"/>
                <a:gd name="T39" fmla="*/ 77 h 190"/>
                <a:gd name="T40" fmla="*/ 185 w 193"/>
                <a:gd name="T41" fmla="*/ 85 h 190"/>
                <a:gd name="T42" fmla="*/ 185 w 193"/>
                <a:gd name="T43" fmla="*/ 99 h 190"/>
                <a:gd name="T44" fmla="*/ 185 w 193"/>
                <a:gd name="T45" fmla="*/ 107 h 190"/>
                <a:gd name="T46" fmla="*/ 183 w 193"/>
                <a:gd name="T47" fmla="*/ 116 h 190"/>
                <a:gd name="T48" fmla="*/ 179 w 193"/>
                <a:gd name="T49" fmla="*/ 126 h 190"/>
                <a:gd name="T50" fmla="*/ 176 w 193"/>
                <a:gd name="T51" fmla="*/ 134 h 190"/>
                <a:gd name="T52" fmla="*/ 170 w 193"/>
                <a:gd name="T53" fmla="*/ 143 h 190"/>
                <a:gd name="T54" fmla="*/ 165 w 193"/>
                <a:gd name="T55" fmla="*/ 151 h 190"/>
                <a:gd name="T56" fmla="*/ 158 w 193"/>
                <a:gd name="T57" fmla="*/ 159 h 190"/>
                <a:gd name="T58" fmla="*/ 148 w 193"/>
                <a:gd name="T59" fmla="*/ 166 h 190"/>
                <a:gd name="T60" fmla="*/ 140 w 193"/>
                <a:gd name="T61" fmla="*/ 173 h 190"/>
                <a:gd name="T62" fmla="*/ 132 w 193"/>
                <a:gd name="T63" fmla="*/ 179 h 190"/>
                <a:gd name="T64" fmla="*/ 121 w 193"/>
                <a:gd name="T65" fmla="*/ 182 h 190"/>
                <a:gd name="T66" fmla="*/ 113 w 193"/>
                <a:gd name="T67" fmla="*/ 185 h 190"/>
                <a:gd name="T68" fmla="*/ 101 w 193"/>
                <a:gd name="T69" fmla="*/ 187 h 190"/>
                <a:gd name="T70" fmla="*/ 96 w 193"/>
                <a:gd name="T71" fmla="*/ 189 h 190"/>
                <a:gd name="T72" fmla="*/ 83 w 193"/>
                <a:gd name="T73" fmla="*/ 187 h 190"/>
                <a:gd name="T74" fmla="*/ 75 w 193"/>
                <a:gd name="T75" fmla="*/ 185 h 190"/>
                <a:gd name="T76" fmla="*/ 66 w 193"/>
                <a:gd name="T77" fmla="*/ 183 h 190"/>
                <a:gd name="T78" fmla="*/ 58 w 193"/>
                <a:gd name="T79" fmla="*/ 179 h 190"/>
                <a:gd name="T80" fmla="*/ 47 w 193"/>
                <a:gd name="T81" fmla="*/ 173 h 190"/>
                <a:gd name="T82" fmla="*/ 39 w 193"/>
                <a:gd name="T83" fmla="*/ 168 h 190"/>
                <a:gd name="T84" fmla="*/ 31 w 193"/>
                <a:gd name="T85" fmla="*/ 159 h 190"/>
                <a:gd name="T86" fmla="*/ 23 w 193"/>
                <a:gd name="T87" fmla="*/ 152 h 190"/>
                <a:gd name="T88" fmla="*/ 16 w 193"/>
                <a:gd name="T89" fmla="*/ 143 h 190"/>
                <a:gd name="T90" fmla="*/ 9 w 193"/>
                <a:gd name="T91" fmla="*/ 133 h 190"/>
                <a:gd name="T92" fmla="*/ 7 w 193"/>
                <a:gd name="T93" fmla="*/ 124 h 190"/>
                <a:gd name="T94" fmla="*/ 3 w 193"/>
                <a:gd name="T95" fmla="*/ 116 h 190"/>
                <a:gd name="T96" fmla="*/ 1 w 193"/>
                <a:gd name="T97" fmla="*/ 108 h 190"/>
                <a:gd name="T98" fmla="*/ 1 w 193"/>
                <a:gd name="T99" fmla="*/ 99 h 190"/>
                <a:gd name="T100" fmla="*/ 1 w 193"/>
                <a:gd name="T101" fmla="*/ 86 h 190"/>
                <a:gd name="T102" fmla="*/ 2 w 193"/>
                <a:gd name="T103" fmla="*/ 77 h 190"/>
                <a:gd name="T104" fmla="*/ 5 w 193"/>
                <a:gd name="T105" fmla="*/ 67 h 190"/>
                <a:gd name="T106" fmla="*/ 8 w 193"/>
                <a:gd name="T107" fmla="*/ 59 h 190"/>
                <a:gd name="T108" fmla="*/ 14 w 193"/>
                <a:gd name="T109" fmla="*/ 51 h 190"/>
                <a:gd name="T110" fmla="*/ 19 w 193"/>
                <a:gd name="T111" fmla="*/ 40 h 190"/>
                <a:gd name="T112" fmla="*/ 26 w 193"/>
                <a:gd name="T113" fmla="*/ 32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6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4" y="10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8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8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6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4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2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91"/>
                  </a:lnTo>
                  <a:lnTo>
                    <a:pt x="192" y="94"/>
                  </a:lnTo>
                  <a:lnTo>
                    <a:pt x="190" y="99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30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8"/>
                  </a:lnTo>
                  <a:lnTo>
                    <a:pt x="178" y="138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7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5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3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1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3D7A99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Freeform 20"/>
            <p:cNvSpPr>
              <a:spLocks/>
            </p:cNvSpPr>
            <p:nvPr/>
          </p:nvSpPr>
          <p:spPr bwMode="auto">
            <a:xfrm>
              <a:off x="3169" y="2092"/>
              <a:ext cx="195" cy="190"/>
            </a:xfrm>
            <a:custGeom>
              <a:avLst/>
              <a:gdLst>
                <a:gd name="T0" fmla="*/ 38 w 195"/>
                <a:gd name="T1" fmla="*/ 22 h 190"/>
                <a:gd name="T2" fmla="*/ 47 w 195"/>
                <a:gd name="T3" fmla="*/ 15 h 190"/>
                <a:gd name="T4" fmla="*/ 61 w 195"/>
                <a:gd name="T5" fmla="*/ 8 h 190"/>
                <a:gd name="T6" fmla="*/ 70 w 195"/>
                <a:gd name="T7" fmla="*/ 4 h 190"/>
                <a:gd name="T8" fmla="*/ 82 w 195"/>
                <a:gd name="T9" fmla="*/ 1 h 190"/>
                <a:gd name="T10" fmla="*/ 93 w 195"/>
                <a:gd name="T11" fmla="*/ 1 h 190"/>
                <a:gd name="T12" fmla="*/ 105 w 195"/>
                <a:gd name="T13" fmla="*/ 1 h 190"/>
                <a:gd name="T14" fmla="*/ 114 w 195"/>
                <a:gd name="T15" fmla="*/ 3 h 190"/>
                <a:gd name="T16" fmla="*/ 126 w 195"/>
                <a:gd name="T17" fmla="*/ 5 h 190"/>
                <a:gd name="T18" fmla="*/ 136 w 195"/>
                <a:gd name="T19" fmla="*/ 9 h 190"/>
                <a:gd name="T20" fmla="*/ 146 w 195"/>
                <a:gd name="T21" fmla="*/ 15 h 190"/>
                <a:gd name="T22" fmla="*/ 154 w 195"/>
                <a:gd name="T23" fmla="*/ 21 h 190"/>
                <a:gd name="T24" fmla="*/ 162 w 195"/>
                <a:gd name="T25" fmla="*/ 29 h 190"/>
                <a:gd name="T26" fmla="*/ 170 w 195"/>
                <a:gd name="T27" fmla="*/ 36 h 190"/>
                <a:gd name="T28" fmla="*/ 177 w 195"/>
                <a:gd name="T29" fmla="*/ 45 h 190"/>
                <a:gd name="T30" fmla="*/ 182 w 195"/>
                <a:gd name="T31" fmla="*/ 53 h 190"/>
                <a:gd name="T32" fmla="*/ 186 w 195"/>
                <a:gd name="T33" fmla="*/ 64 h 190"/>
                <a:gd name="T34" fmla="*/ 190 w 195"/>
                <a:gd name="T35" fmla="*/ 73 h 190"/>
                <a:gd name="T36" fmla="*/ 192 w 195"/>
                <a:gd name="T37" fmla="*/ 85 h 190"/>
                <a:gd name="T38" fmla="*/ 194 w 195"/>
                <a:gd name="T39" fmla="*/ 94 h 190"/>
                <a:gd name="T40" fmla="*/ 192 w 195"/>
                <a:gd name="T41" fmla="*/ 107 h 190"/>
                <a:gd name="T42" fmla="*/ 189 w 195"/>
                <a:gd name="T43" fmla="*/ 116 h 190"/>
                <a:gd name="T44" fmla="*/ 185 w 195"/>
                <a:gd name="T45" fmla="*/ 128 h 190"/>
                <a:gd name="T46" fmla="*/ 179 w 195"/>
                <a:gd name="T47" fmla="*/ 137 h 190"/>
                <a:gd name="T48" fmla="*/ 171 w 195"/>
                <a:gd name="T49" fmla="*/ 150 h 190"/>
                <a:gd name="T50" fmla="*/ 164 w 195"/>
                <a:gd name="T51" fmla="*/ 159 h 190"/>
                <a:gd name="T52" fmla="*/ 152 w 195"/>
                <a:gd name="T53" fmla="*/ 169 h 190"/>
                <a:gd name="T54" fmla="*/ 142 w 195"/>
                <a:gd name="T55" fmla="*/ 176 h 190"/>
                <a:gd name="T56" fmla="*/ 129 w 195"/>
                <a:gd name="T57" fmla="*/ 182 h 190"/>
                <a:gd name="T58" fmla="*/ 119 w 195"/>
                <a:gd name="T59" fmla="*/ 185 h 190"/>
                <a:gd name="T60" fmla="*/ 106 w 195"/>
                <a:gd name="T61" fmla="*/ 187 h 190"/>
                <a:gd name="T62" fmla="*/ 97 w 195"/>
                <a:gd name="T63" fmla="*/ 189 h 190"/>
                <a:gd name="T64" fmla="*/ 85 w 195"/>
                <a:gd name="T65" fmla="*/ 187 h 190"/>
                <a:gd name="T66" fmla="*/ 74 w 195"/>
                <a:gd name="T67" fmla="*/ 184 h 190"/>
                <a:gd name="T68" fmla="*/ 63 w 195"/>
                <a:gd name="T69" fmla="*/ 182 h 190"/>
                <a:gd name="T70" fmla="*/ 55 w 195"/>
                <a:gd name="T71" fmla="*/ 177 h 190"/>
                <a:gd name="T72" fmla="*/ 44 w 195"/>
                <a:gd name="T73" fmla="*/ 170 h 190"/>
                <a:gd name="T74" fmla="*/ 37 w 195"/>
                <a:gd name="T75" fmla="*/ 165 h 190"/>
                <a:gd name="T76" fmla="*/ 27 w 195"/>
                <a:gd name="T77" fmla="*/ 157 h 190"/>
                <a:gd name="T78" fmla="*/ 21 w 195"/>
                <a:gd name="T79" fmla="*/ 149 h 190"/>
                <a:gd name="T80" fmla="*/ 14 w 195"/>
                <a:gd name="T81" fmla="*/ 140 h 190"/>
                <a:gd name="T82" fmla="*/ 10 w 195"/>
                <a:gd name="T83" fmla="*/ 131 h 190"/>
                <a:gd name="T84" fmla="*/ 4 w 195"/>
                <a:gd name="T85" fmla="*/ 120 h 190"/>
                <a:gd name="T86" fmla="*/ 3 w 195"/>
                <a:gd name="T87" fmla="*/ 110 h 190"/>
                <a:gd name="T88" fmla="*/ 2 w 195"/>
                <a:gd name="T89" fmla="*/ 98 h 190"/>
                <a:gd name="T90" fmla="*/ 2 w 195"/>
                <a:gd name="T91" fmla="*/ 88 h 190"/>
                <a:gd name="T92" fmla="*/ 3 w 195"/>
                <a:gd name="T93" fmla="*/ 77 h 190"/>
                <a:gd name="T94" fmla="*/ 5 w 195"/>
                <a:gd name="T95" fmla="*/ 67 h 190"/>
                <a:gd name="T96" fmla="*/ 10 w 195"/>
                <a:gd name="T97" fmla="*/ 54 h 190"/>
                <a:gd name="T98" fmla="*/ 16 w 195"/>
                <a:gd name="T99" fmla="*/ 45 h 190"/>
                <a:gd name="T100" fmla="*/ 25 w 195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90"/>
                <a:gd name="T155" fmla="*/ 195 w 195"/>
                <a:gd name="T156" fmla="*/ 190 h 1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100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7"/>
                  </a:lnTo>
                  <a:lnTo>
                    <a:pt x="192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4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7"/>
                  </a:lnTo>
                  <a:lnTo>
                    <a:pt x="110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1" y="187"/>
                  </a:lnTo>
                  <a:lnTo>
                    <a:pt x="97" y="189"/>
                  </a:lnTo>
                  <a:lnTo>
                    <a:pt x="93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5" y="187"/>
                  </a:lnTo>
                  <a:lnTo>
                    <a:pt x="82" y="187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9" y="179"/>
                  </a:lnTo>
                  <a:lnTo>
                    <a:pt x="57" y="179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3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Freeform 21"/>
            <p:cNvSpPr>
              <a:spLocks/>
            </p:cNvSpPr>
            <p:nvPr/>
          </p:nvSpPr>
          <p:spPr bwMode="auto">
            <a:xfrm>
              <a:off x="3169" y="2092"/>
              <a:ext cx="195" cy="190"/>
            </a:xfrm>
            <a:custGeom>
              <a:avLst/>
              <a:gdLst>
                <a:gd name="T0" fmla="*/ 35 w 195"/>
                <a:gd name="T1" fmla="*/ 24 h 190"/>
                <a:gd name="T2" fmla="*/ 44 w 195"/>
                <a:gd name="T3" fmla="*/ 17 h 190"/>
                <a:gd name="T4" fmla="*/ 52 w 195"/>
                <a:gd name="T5" fmla="*/ 12 h 190"/>
                <a:gd name="T6" fmla="*/ 62 w 195"/>
                <a:gd name="T7" fmla="*/ 8 h 190"/>
                <a:gd name="T8" fmla="*/ 70 w 195"/>
                <a:gd name="T9" fmla="*/ 4 h 190"/>
                <a:gd name="T10" fmla="*/ 82 w 195"/>
                <a:gd name="T11" fmla="*/ 1 h 190"/>
                <a:gd name="T12" fmla="*/ 91 w 195"/>
                <a:gd name="T13" fmla="*/ 1 h 190"/>
                <a:gd name="T14" fmla="*/ 105 w 195"/>
                <a:gd name="T15" fmla="*/ 1 h 190"/>
                <a:gd name="T16" fmla="*/ 113 w 195"/>
                <a:gd name="T17" fmla="*/ 3 h 190"/>
                <a:gd name="T18" fmla="*/ 122 w 195"/>
                <a:gd name="T19" fmla="*/ 4 h 190"/>
                <a:gd name="T20" fmla="*/ 130 w 195"/>
                <a:gd name="T21" fmla="*/ 7 h 190"/>
                <a:gd name="T22" fmla="*/ 138 w 195"/>
                <a:gd name="T23" fmla="*/ 11 h 190"/>
                <a:gd name="T24" fmla="*/ 150 w 195"/>
                <a:gd name="T25" fmla="*/ 17 h 190"/>
                <a:gd name="T26" fmla="*/ 160 w 195"/>
                <a:gd name="T27" fmla="*/ 26 h 190"/>
                <a:gd name="T28" fmla="*/ 167 w 195"/>
                <a:gd name="T29" fmla="*/ 31 h 190"/>
                <a:gd name="T30" fmla="*/ 172 w 195"/>
                <a:gd name="T31" fmla="*/ 39 h 190"/>
                <a:gd name="T32" fmla="*/ 179 w 195"/>
                <a:gd name="T33" fmla="*/ 49 h 190"/>
                <a:gd name="T34" fmla="*/ 185 w 195"/>
                <a:gd name="T35" fmla="*/ 60 h 190"/>
                <a:gd name="T36" fmla="*/ 189 w 195"/>
                <a:gd name="T37" fmla="*/ 68 h 190"/>
                <a:gd name="T38" fmla="*/ 190 w 195"/>
                <a:gd name="T39" fmla="*/ 77 h 190"/>
                <a:gd name="T40" fmla="*/ 192 w 195"/>
                <a:gd name="T41" fmla="*/ 85 h 190"/>
                <a:gd name="T42" fmla="*/ 192 w 195"/>
                <a:gd name="T43" fmla="*/ 98 h 190"/>
                <a:gd name="T44" fmla="*/ 192 w 195"/>
                <a:gd name="T45" fmla="*/ 107 h 190"/>
                <a:gd name="T46" fmla="*/ 189 w 195"/>
                <a:gd name="T47" fmla="*/ 116 h 190"/>
                <a:gd name="T48" fmla="*/ 186 w 195"/>
                <a:gd name="T49" fmla="*/ 126 h 190"/>
                <a:gd name="T50" fmla="*/ 182 w 195"/>
                <a:gd name="T51" fmla="*/ 134 h 190"/>
                <a:gd name="T52" fmla="*/ 177 w 195"/>
                <a:gd name="T53" fmla="*/ 143 h 190"/>
                <a:gd name="T54" fmla="*/ 171 w 195"/>
                <a:gd name="T55" fmla="*/ 151 h 190"/>
                <a:gd name="T56" fmla="*/ 164 w 195"/>
                <a:gd name="T57" fmla="*/ 159 h 190"/>
                <a:gd name="T58" fmla="*/ 154 w 195"/>
                <a:gd name="T59" fmla="*/ 166 h 190"/>
                <a:gd name="T60" fmla="*/ 146 w 195"/>
                <a:gd name="T61" fmla="*/ 173 h 190"/>
                <a:gd name="T62" fmla="*/ 137 w 195"/>
                <a:gd name="T63" fmla="*/ 179 h 190"/>
                <a:gd name="T64" fmla="*/ 128 w 195"/>
                <a:gd name="T65" fmla="*/ 182 h 190"/>
                <a:gd name="T66" fmla="*/ 119 w 195"/>
                <a:gd name="T67" fmla="*/ 185 h 190"/>
                <a:gd name="T68" fmla="*/ 106 w 195"/>
                <a:gd name="T69" fmla="*/ 187 h 190"/>
                <a:gd name="T70" fmla="*/ 97 w 195"/>
                <a:gd name="T71" fmla="*/ 189 h 190"/>
                <a:gd name="T72" fmla="*/ 85 w 195"/>
                <a:gd name="T73" fmla="*/ 187 h 190"/>
                <a:gd name="T74" fmla="*/ 76 w 195"/>
                <a:gd name="T75" fmla="*/ 185 h 190"/>
                <a:gd name="T76" fmla="*/ 68 w 195"/>
                <a:gd name="T77" fmla="*/ 183 h 190"/>
                <a:gd name="T78" fmla="*/ 59 w 195"/>
                <a:gd name="T79" fmla="*/ 179 h 190"/>
                <a:gd name="T80" fmla="*/ 47 w 195"/>
                <a:gd name="T81" fmla="*/ 173 h 190"/>
                <a:gd name="T82" fmla="*/ 39 w 195"/>
                <a:gd name="T83" fmla="*/ 168 h 190"/>
                <a:gd name="T84" fmla="*/ 31 w 195"/>
                <a:gd name="T85" fmla="*/ 159 h 190"/>
                <a:gd name="T86" fmla="*/ 23 w 195"/>
                <a:gd name="T87" fmla="*/ 152 h 190"/>
                <a:gd name="T88" fmla="*/ 16 w 195"/>
                <a:gd name="T89" fmla="*/ 143 h 190"/>
                <a:gd name="T90" fmla="*/ 10 w 195"/>
                <a:gd name="T91" fmla="*/ 133 h 190"/>
                <a:gd name="T92" fmla="*/ 7 w 195"/>
                <a:gd name="T93" fmla="*/ 124 h 190"/>
                <a:gd name="T94" fmla="*/ 4 w 195"/>
                <a:gd name="T95" fmla="*/ 116 h 190"/>
                <a:gd name="T96" fmla="*/ 2 w 195"/>
                <a:gd name="T97" fmla="*/ 108 h 190"/>
                <a:gd name="T98" fmla="*/ 2 w 195"/>
                <a:gd name="T99" fmla="*/ 98 h 190"/>
                <a:gd name="T100" fmla="*/ 2 w 195"/>
                <a:gd name="T101" fmla="*/ 86 h 190"/>
                <a:gd name="T102" fmla="*/ 3 w 195"/>
                <a:gd name="T103" fmla="*/ 77 h 190"/>
                <a:gd name="T104" fmla="*/ 5 w 195"/>
                <a:gd name="T105" fmla="*/ 67 h 190"/>
                <a:gd name="T106" fmla="*/ 8 w 195"/>
                <a:gd name="T107" fmla="*/ 59 h 190"/>
                <a:gd name="T108" fmla="*/ 14 w 195"/>
                <a:gd name="T109" fmla="*/ 51 h 190"/>
                <a:gd name="T110" fmla="*/ 20 w 195"/>
                <a:gd name="T111" fmla="*/ 40 h 190"/>
                <a:gd name="T112" fmla="*/ 27 w 195"/>
                <a:gd name="T113" fmla="*/ 32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100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7"/>
                  </a:lnTo>
                  <a:lnTo>
                    <a:pt x="192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4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7"/>
                  </a:lnTo>
                  <a:lnTo>
                    <a:pt x="110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1" y="187"/>
                  </a:lnTo>
                  <a:lnTo>
                    <a:pt x="97" y="189"/>
                  </a:lnTo>
                  <a:lnTo>
                    <a:pt x="93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5" y="187"/>
                  </a:lnTo>
                  <a:lnTo>
                    <a:pt x="82" y="187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9" y="179"/>
                  </a:lnTo>
                  <a:lnTo>
                    <a:pt x="57" y="179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3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3D7A99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6" name="Freeform 22"/>
            <p:cNvSpPr>
              <a:spLocks/>
            </p:cNvSpPr>
            <p:nvPr/>
          </p:nvSpPr>
          <p:spPr bwMode="auto">
            <a:xfrm>
              <a:off x="3169" y="2910"/>
              <a:ext cx="195" cy="190"/>
            </a:xfrm>
            <a:custGeom>
              <a:avLst/>
              <a:gdLst>
                <a:gd name="T0" fmla="*/ 38 w 195"/>
                <a:gd name="T1" fmla="*/ 22 h 190"/>
                <a:gd name="T2" fmla="*/ 47 w 195"/>
                <a:gd name="T3" fmla="*/ 15 h 190"/>
                <a:gd name="T4" fmla="*/ 61 w 195"/>
                <a:gd name="T5" fmla="*/ 8 h 190"/>
                <a:gd name="T6" fmla="*/ 70 w 195"/>
                <a:gd name="T7" fmla="*/ 4 h 190"/>
                <a:gd name="T8" fmla="*/ 82 w 195"/>
                <a:gd name="T9" fmla="*/ 1 h 190"/>
                <a:gd name="T10" fmla="*/ 93 w 195"/>
                <a:gd name="T11" fmla="*/ 1 h 190"/>
                <a:gd name="T12" fmla="*/ 105 w 195"/>
                <a:gd name="T13" fmla="*/ 1 h 190"/>
                <a:gd name="T14" fmla="*/ 114 w 195"/>
                <a:gd name="T15" fmla="*/ 2 h 190"/>
                <a:gd name="T16" fmla="*/ 126 w 195"/>
                <a:gd name="T17" fmla="*/ 5 h 190"/>
                <a:gd name="T18" fmla="*/ 136 w 195"/>
                <a:gd name="T19" fmla="*/ 9 h 190"/>
                <a:gd name="T20" fmla="*/ 146 w 195"/>
                <a:gd name="T21" fmla="*/ 15 h 190"/>
                <a:gd name="T22" fmla="*/ 154 w 195"/>
                <a:gd name="T23" fmla="*/ 21 h 190"/>
                <a:gd name="T24" fmla="*/ 162 w 195"/>
                <a:gd name="T25" fmla="*/ 29 h 190"/>
                <a:gd name="T26" fmla="*/ 170 w 195"/>
                <a:gd name="T27" fmla="*/ 36 h 190"/>
                <a:gd name="T28" fmla="*/ 177 w 195"/>
                <a:gd name="T29" fmla="*/ 45 h 190"/>
                <a:gd name="T30" fmla="*/ 182 w 195"/>
                <a:gd name="T31" fmla="*/ 53 h 190"/>
                <a:gd name="T32" fmla="*/ 186 w 195"/>
                <a:gd name="T33" fmla="*/ 64 h 190"/>
                <a:gd name="T34" fmla="*/ 190 w 195"/>
                <a:gd name="T35" fmla="*/ 73 h 190"/>
                <a:gd name="T36" fmla="*/ 192 w 195"/>
                <a:gd name="T37" fmla="*/ 85 h 190"/>
                <a:gd name="T38" fmla="*/ 194 w 195"/>
                <a:gd name="T39" fmla="*/ 94 h 190"/>
                <a:gd name="T40" fmla="*/ 192 w 195"/>
                <a:gd name="T41" fmla="*/ 106 h 190"/>
                <a:gd name="T42" fmla="*/ 189 w 195"/>
                <a:gd name="T43" fmla="*/ 116 h 190"/>
                <a:gd name="T44" fmla="*/ 185 w 195"/>
                <a:gd name="T45" fmla="*/ 128 h 190"/>
                <a:gd name="T46" fmla="*/ 179 w 195"/>
                <a:gd name="T47" fmla="*/ 137 h 190"/>
                <a:gd name="T48" fmla="*/ 171 w 195"/>
                <a:gd name="T49" fmla="*/ 150 h 190"/>
                <a:gd name="T50" fmla="*/ 164 w 195"/>
                <a:gd name="T51" fmla="*/ 159 h 190"/>
                <a:gd name="T52" fmla="*/ 152 w 195"/>
                <a:gd name="T53" fmla="*/ 169 h 190"/>
                <a:gd name="T54" fmla="*/ 142 w 195"/>
                <a:gd name="T55" fmla="*/ 176 h 190"/>
                <a:gd name="T56" fmla="*/ 129 w 195"/>
                <a:gd name="T57" fmla="*/ 182 h 190"/>
                <a:gd name="T58" fmla="*/ 119 w 195"/>
                <a:gd name="T59" fmla="*/ 185 h 190"/>
                <a:gd name="T60" fmla="*/ 106 w 195"/>
                <a:gd name="T61" fmla="*/ 186 h 190"/>
                <a:gd name="T62" fmla="*/ 97 w 195"/>
                <a:gd name="T63" fmla="*/ 189 h 190"/>
                <a:gd name="T64" fmla="*/ 85 w 195"/>
                <a:gd name="T65" fmla="*/ 186 h 190"/>
                <a:gd name="T66" fmla="*/ 74 w 195"/>
                <a:gd name="T67" fmla="*/ 184 h 190"/>
                <a:gd name="T68" fmla="*/ 63 w 195"/>
                <a:gd name="T69" fmla="*/ 182 h 190"/>
                <a:gd name="T70" fmla="*/ 55 w 195"/>
                <a:gd name="T71" fmla="*/ 177 h 190"/>
                <a:gd name="T72" fmla="*/ 44 w 195"/>
                <a:gd name="T73" fmla="*/ 170 h 190"/>
                <a:gd name="T74" fmla="*/ 37 w 195"/>
                <a:gd name="T75" fmla="*/ 165 h 190"/>
                <a:gd name="T76" fmla="*/ 27 w 195"/>
                <a:gd name="T77" fmla="*/ 157 h 190"/>
                <a:gd name="T78" fmla="*/ 21 w 195"/>
                <a:gd name="T79" fmla="*/ 149 h 190"/>
                <a:gd name="T80" fmla="*/ 14 w 195"/>
                <a:gd name="T81" fmla="*/ 138 h 190"/>
                <a:gd name="T82" fmla="*/ 10 w 195"/>
                <a:gd name="T83" fmla="*/ 130 h 190"/>
                <a:gd name="T84" fmla="*/ 4 w 195"/>
                <a:gd name="T85" fmla="*/ 120 h 190"/>
                <a:gd name="T86" fmla="*/ 3 w 195"/>
                <a:gd name="T87" fmla="*/ 110 h 190"/>
                <a:gd name="T88" fmla="*/ 2 w 195"/>
                <a:gd name="T89" fmla="*/ 98 h 190"/>
                <a:gd name="T90" fmla="*/ 2 w 195"/>
                <a:gd name="T91" fmla="*/ 88 h 190"/>
                <a:gd name="T92" fmla="*/ 3 w 195"/>
                <a:gd name="T93" fmla="*/ 77 h 190"/>
                <a:gd name="T94" fmla="*/ 5 w 195"/>
                <a:gd name="T95" fmla="*/ 66 h 190"/>
                <a:gd name="T96" fmla="*/ 10 w 195"/>
                <a:gd name="T97" fmla="*/ 54 h 190"/>
                <a:gd name="T98" fmla="*/ 16 w 195"/>
                <a:gd name="T99" fmla="*/ 45 h 190"/>
                <a:gd name="T100" fmla="*/ 25 w 195"/>
                <a:gd name="T101" fmla="*/ 33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8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99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6"/>
                  </a:lnTo>
                  <a:lnTo>
                    <a:pt x="192" y="107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10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1" y="186"/>
                  </a:lnTo>
                  <a:lnTo>
                    <a:pt x="97" y="189"/>
                  </a:lnTo>
                  <a:lnTo>
                    <a:pt x="93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9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3D7A99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Freeform 23"/>
            <p:cNvSpPr>
              <a:spLocks/>
            </p:cNvSpPr>
            <p:nvPr/>
          </p:nvSpPr>
          <p:spPr bwMode="auto">
            <a:xfrm>
              <a:off x="3169" y="2910"/>
              <a:ext cx="195" cy="190"/>
            </a:xfrm>
            <a:custGeom>
              <a:avLst/>
              <a:gdLst>
                <a:gd name="T0" fmla="*/ 35 w 195"/>
                <a:gd name="T1" fmla="*/ 24 h 190"/>
                <a:gd name="T2" fmla="*/ 44 w 195"/>
                <a:gd name="T3" fmla="*/ 17 h 190"/>
                <a:gd name="T4" fmla="*/ 52 w 195"/>
                <a:gd name="T5" fmla="*/ 12 h 190"/>
                <a:gd name="T6" fmla="*/ 62 w 195"/>
                <a:gd name="T7" fmla="*/ 8 h 190"/>
                <a:gd name="T8" fmla="*/ 70 w 195"/>
                <a:gd name="T9" fmla="*/ 4 h 190"/>
                <a:gd name="T10" fmla="*/ 82 w 195"/>
                <a:gd name="T11" fmla="*/ 1 h 190"/>
                <a:gd name="T12" fmla="*/ 91 w 195"/>
                <a:gd name="T13" fmla="*/ 1 h 190"/>
                <a:gd name="T14" fmla="*/ 105 w 195"/>
                <a:gd name="T15" fmla="*/ 1 h 190"/>
                <a:gd name="T16" fmla="*/ 113 w 195"/>
                <a:gd name="T17" fmla="*/ 2 h 190"/>
                <a:gd name="T18" fmla="*/ 122 w 195"/>
                <a:gd name="T19" fmla="*/ 4 h 190"/>
                <a:gd name="T20" fmla="*/ 130 w 195"/>
                <a:gd name="T21" fmla="*/ 7 h 190"/>
                <a:gd name="T22" fmla="*/ 138 w 195"/>
                <a:gd name="T23" fmla="*/ 10 h 190"/>
                <a:gd name="T24" fmla="*/ 150 w 195"/>
                <a:gd name="T25" fmla="*/ 17 h 190"/>
                <a:gd name="T26" fmla="*/ 160 w 195"/>
                <a:gd name="T27" fmla="*/ 25 h 190"/>
                <a:gd name="T28" fmla="*/ 167 w 195"/>
                <a:gd name="T29" fmla="*/ 31 h 190"/>
                <a:gd name="T30" fmla="*/ 172 w 195"/>
                <a:gd name="T31" fmla="*/ 39 h 190"/>
                <a:gd name="T32" fmla="*/ 179 w 195"/>
                <a:gd name="T33" fmla="*/ 49 h 190"/>
                <a:gd name="T34" fmla="*/ 185 w 195"/>
                <a:gd name="T35" fmla="*/ 60 h 190"/>
                <a:gd name="T36" fmla="*/ 189 w 195"/>
                <a:gd name="T37" fmla="*/ 68 h 190"/>
                <a:gd name="T38" fmla="*/ 190 w 195"/>
                <a:gd name="T39" fmla="*/ 77 h 190"/>
                <a:gd name="T40" fmla="*/ 192 w 195"/>
                <a:gd name="T41" fmla="*/ 85 h 190"/>
                <a:gd name="T42" fmla="*/ 192 w 195"/>
                <a:gd name="T43" fmla="*/ 98 h 190"/>
                <a:gd name="T44" fmla="*/ 192 w 195"/>
                <a:gd name="T45" fmla="*/ 106 h 190"/>
                <a:gd name="T46" fmla="*/ 189 w 195"/>
                <a:gd name="T47" fmla="*/ 116 h 190"/>
                <a:gd name="T48" fmla="*/ 186 w 195"/>
                <a:gd name="T49" fmla="*/ 126 h 190"/>
                <a:gd name="T50" fmla="*/ 182 w 195"/>
                <a:gd name="T51" fmla="*/ 134 h 190"/>
                <a:gd name="T52" fmla="*/ 177 w 195"/>
                <a:gd name="T53" fmla="*/ 143 h 190"/>
                <a:gd name="T54" fmla="*/ 171 w 195"/>
                <a:gd name="T55" fmla="*/ 151 h 190"/>
                <a:gd name="T56" fmla="*/ 164 w 195"/>
                <a:gd name="T57" fmla="*/ 159 h 190"/>
                <a:gd name="T58" fmla="*/ 154 w 195"/>
                <a:gd name="T59" fmla="*/ 166 h 190"/>
                <a:gd name="T60" fmla="*/ 146 w 195"/>
                <a:gd name="T61" fmla="*/ 173 h 190"/>
                <a:gd name="T62" fmla="*/ 137 w 195"/>
                <a:gd name="T63" fmla="*/ 178 h 190"/>
                <a:gd name="T64" fmla="*/ 128 w 195"/>
                <a:gd name="T65" fmla="*/ 182 h 190"/>
                <a:gd name="T66" fmla="*/ 119 w 195"/>
                <a:gd name="T67" fmla="*/ 185 h 190"/>
                <a:gd name="T68" fmla="*/ 106 w 195"/>
                <a:gd name="T69" fmla="*/ 186 h 190"/>
                <a:gd name="T70" fmla="*/ 97 w 195"/>
                <a:gd name="T71" fmla="*/ 189 h 190"/>
                <a:gd name="T72" fmla="*/ 85 w 195"/>
                <a:gd name="T73" fmla="*/ 186 h 190"/>
                <a:gd name="T74" fmla="*/ 76 w 195"/>
                <a:gd name="T75" fmla="*/ 185 h 190"/>
                <a:gd name="T76" fmla="*/ 68 w 195"/>
                <a:gd name="T77" fmla="*/ 183 h 190"/>
                <a:gd name="T78" fmla="*/ 59 w 195"/>
                <a:gd name="T79" fmla="*/ 178 h 190"/>
                <a:gd name="T80" fmla="*/ 47 w 195"/>
                <a:gd name="T81" fmla="*/ 173 h 190"/>
                <a:gd name="T82" fmla="*/ 39 w 195"/>
                <a:gd name="T83" fmla="*/ 168 h 190"/>
                <a:gd name="T84" fmla="*/ 31 w 195"/>
                <a:gd name="T85" fmla="*/ 159 h 190"/>
                <a:gd name="T86" fmla="*/ 23 w 195"/>
                <a:gd name="T87" fmla="*/ 152 h 190"/>
                <a:gd name="T88" fmla="*/ 16 w 195"/>
                <a:gd name="T89" fmla="*/ 143 h 190"/>
                <a:gd name="T90" fmla="*/ 10 w 195"/>
                <a:gd name="T91" fmla="*/ 133 h 190"/>
                <a:gd name="T92" fmla="*/ 7 w 195"/>
                <a:gd name="T93" fmla="*/ 124 h 190"/>
                <a:gd name="T94" fmla="*/ 4 w 195"/>
                <a:gd name="T95" fmla="*/ 116 h 190"/>
                <a:gd name="T96" fmla="*/ 2 w 195"/>
                <a:gd name="T97" fmla="*/ 107 h 190"/>
                <a:gd name="T98" fmla="*/ 2 w 195"/>
                <a:gd name="T99" fmla="*/ 98 h 190"/>
                <a:gd name="T100" fmla="*/ 2 w 195"/>
                <a:gd name="T101" fmla="*/ 86 h 190"/>
                <a:gd name="T102" fmla="*/ 3 w 195"/>
                <a:gd name="T103" fmla="*/ 77 h 190"/>
                <a:gd name="T104" fmla="*/ 5 w 195"/>
                <a:gd name="T105" fmla="*/ 66 h 190"/>
                <a:gd name="T106" fmla="*/ 8 w 195"/>
                <a:gd name="T107" fmla="*/ 58 h 190"/>
                <a:gd name="T108" fmla="*/ 14 w 195"/>
                <a:gd name="T109" fmla="*/ 50 h 190"/>
                <a:gd name="T110" fmla="*/ 20 w 195"/>
                <a:gd name="T111" fmla="*/ 40 h 190"/>
                <a:gd name="T112" fmla="*/ 27 w 195"/>
                <a:gd name="T113" fmla="*/ 32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90"/>
                <a:gd name="T173" fmla="*/ 195 w 195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8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99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6"/>
                  </a:lnTo>
                  <a:lnTo>
                    <a:pt x="192" y="107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10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1" y="186"/>
                  </a:lnTo>
                  <a:lnTo>
                    <a:pt x="97" y="189"/>
                  </a:lnTo>
                  <a:lnTo>
                    <a:pt x="93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9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Freeform 24"/>
            <p:cNvSpPr>
              <a:spLocks/>
            </p:cNvSpPr>
            <p:nvPr/>
          </p:nvSpPr>
          <p:spPr bwMode="auto">
            <a:xfrm>
              <a:off x="2316" y="2092"/>
              <a:ext cx="192" cy="190"/>
            </a:xfrm>
            <a:custGeom>
              <a:avLst/>
              <a:gdLst>
                <a:gd name="T0" fmla="*/ 36 w 193"/>
                <a:gd name="T1" fmla="*/ 22 h 190"/>
                <a:gd name="T2" fmla="*/ 47 w 193"/>
                <a:gd name="T3" fmla="*/ 15 h 190"/>
                <a:gd name="T4" fmla="*/ 59 w 193"/>
                <a:gd name="T5" fmla="*/ 8 h 190"/>
                <a:gd name="T6" fmla="*/ 69 w 193"/>
                <a:gd name="T7" fmla="*/ 4 h 190"/>
                <a:gd name="T8" fmla="*/ 82 w 193"/>
                <a:gd name="T9" fmla="*/ 1 h 190"/>
                <a:gd name="T10" fmla="*/ 91 w 193"/>
                <a:gd name="T11" fmla="*/ 1 h 190"/>
                <a:gd name="T12" fmla="*/ 99 w 193"/>
                <a:gd name="T13" fmla="*/ 1 h 190"/>
                <a:gd name="T14" fmla="*/ 109 w 193"/>
                <a:gd name="T15" fmla="*/ 3 h 190"/>
                <a:gd name="T16" fmla="*/ 120 w 193"/>
                <a:gd name="T17" fmla="*/ 5 h 190"/>
                <a:gd name="T18" fmla="*/ 129 w 193"/>
                <a:gd name="T19" fmla="*/ 9 h 190"/>
                <a:gd name="T20" fmla="*/ 140 w 193"/>
                <a:gd name="T21" fmla="*/ 15 h 190"/>
                <a:gd name="T22" fmla="*/ 148 w 193"/>
                <a:gd name="T23" fmla="*/ 21 h 190"/>
                <a:gd name="T24" fmla="*/ 157 w 193"/>
                <a:gd name="T25" fmla="*/ 29 h 190"/>
                <a:gd name="T26" fmla="*/ 163 w 193"/>
                <a:gd name="T27" fmla="*/ 36 h 190"/>
                <a:gd name="T28" fmla="*/ 170 w 193"/>
                <a:gd name="T29" fmla="*/ 45 h 190"/>
                <a:gd name="T30" fmla="*/ 176 w 193"/>
                <a:gd name="T31" fmla="*/ 53 h 190"/>
                <a:gd name="T32" fmla="*/ 179 w 193"/>
                <a:gd name="T33" fmla="*/ 64 h 190"/>
                <a:gd name="T34" fmla="*/ 184 w 193"/>
                <a:gd name="T35" fmla="*/ 73 h 190"/>
                <a:gd name="T36" fmla="*/ 185 w 193"/>
                <a:gd name="T37" fmla="*/ 85 h 190"/>
                <a:gd name="T38" fmla="*/ 187 w 193"/>
                <a:gd name="T39" fmla="*/ 94 h 190"/>
                <a:gd name="T40" fmla="*/ 185 w 193"/>
                <a:gd name="T41" fmla="*/ 107 h 190"/>
                <a:gd name="T42" fmla="*/ 183 w 193"/>
                <a:gd name="T43" fmla="*/ 116 h 190"/>
                <a:gd name="T44" fmla="*/ 178 w 193"/>
                <a:gd name="T45" fmla="*/ 128 h 190"/>
                <a:gd name="T46" fmla="*/ 173 w 193"/>
                <a:gd name="T47" fmla="*/ 137 h 190"/>
                <a:gd name="T48" fmla="*/ 165 w 193"/>
                <a:gd name="T49" fmla="*/ 150 h 190"/>
                <a:gd name="T50" fmla="*/ 158 w 193"/>
                <a:gd name="T51" fmla="*/ 159 h 190"/>
                <a:gd name="T52" fmla="*/ 145 w 193"/>
                <a:gd name="T53" fmla="*/ 169 h 190"/>
                <a:gd name="T54" fmla="*/ 135 w 193"/>
                <a:gd name="T55" fmla="*/ 176 h 190"/>
                <a:gd name="T56" fmla="*/ 122 w 193"/>
                <a:gd name="T57" fmla="*/ 182 h 190"/>
                <a:gd name="T58" fmla="*/ 113 w 193"/>
                <a:gd name="T59" fmla="*/ 185 h 190"/>
                <a:gd name="T60" fmla="*/ 101 w 193"/>
                <a:gd name="T61" fmla="*/ 187 h 190"/>
                <a:gd name="T62" fmla="*/ 96 w 193"/>
                <a:gd name="T63" fmla="*/ 189 h 190"/>
                <a:gd name="T64" fmla="*/ 83 w 193"/>
                <a:gd name="T65" fmla="*/ 187 h 190"/>
                <a:gd name="T66" fmla="*/ 73 w 193"/>
                <a:gd name="T67" fmla="*/ 184 h 190"/>
                <a:gd name="T68" fmla="*/ 63 w 193"/>
                <a:gd name="T69" fmla="*/ 182 h 190"/>
                <a:gd name="T70" fmla="*/ 54 w 193"/>
                <a:gd name="T71" fmla="*/ 177 h 190"/>
                <a:gd name="T72" fmla="*/ 42 w 193"/>
                <a:gd name="T73" fmla="*/ 170 h 190"/>
                <a:gd name="T74" fmla="*/ 35 w 193"/>
                <a:gd name="T75" fmla="*/ 165 h 190"/>
                <a:gd name="T76" fmla="*/ 26 w 193"/>
                <a:gd name="T77" fmla="*/ 157 h 190"/>
                <a:gd name="T78" fmla="*/ 20 w 193"/>
                <a:gd name="T79" fmla="*/ 149 h 190"/>
                <a:gd name="T80" fmla="*/ 14 w 193"/>
                <a:gd name="T81" fmla="*/ 140 h 190"/>
                <a:gd name="T82" fmla="*/ 9 w 193"/>
                <a:gd name="T83" fmla="*/ 131 h 190"/>
                <a:gd name="T84" fmla="*/ 3 w 193"/>
                <a:gd name="T85" fmla="*/ 120 h 190"/>
                <a:gd name="T86" fmla="*/ 2 w 193"/>
                <a:gd name="T87" fmla="*/ 110 h 190"/>
                <a:gd name="T88" fmla="*/ 1 w 193"/>
                <a:gd name="T89" fmla="*/ 98 h 190"/>
                <a:gd name="T90" fmla="*/ 1 w 193"/>
                <a:gd name="T91" fmla="*/ 88 h 190"/>
                <a:gd name="T92" fmla="*/ 2 w 193"/>
                <a:gd name="T93" fmla="*/ 77 h 190"/>
                <a:gd name="T94" fmla="*/ 5 w 193"/>
                <a:gd name="T95" fmla="*/ 67 h 190"/>
                <a:gd name="T96" fmla="*/ 9 w 193"/>
                <a:gd name="T97" fmla="*/ 54 h 190"/>
                <a:gd name="T98" fmla="*/ 16 w 193"/>
                <a:gd name="T99" fmla="*/ 45 h 190"/>
                <a:gd name="T100" fmla="*/ 25 w 193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9"/>
                  </a:lnTo>
                  <a:lnTo>
                    <a:pt x="134" y="9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49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7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3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1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89"/>
                  </a:lnTo>
                  <a:lnTo>
                    <a:pt x="192" y="94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29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7"/>
                  </a:lnTo>
                  <a:lnTo>
                    <a:pt x="178" y="137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5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4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2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Freeform 25"/>
            <p:cNvSpPr>
              <a:spLocks/>
            </p:cNvSpPr>
            <p:nvPr/>
          </p:nvSpPr>
          <p:spPr bwMode="auto">
            <a:xfrm>
              <a:off x="2316" y="2092"/>
              <a:ext cx="193" cy="190"/>
            </a:xfrm>
            <a:custGeom>
              <a:avLst/>
              <a:gdLst>
                <a:gd name="T0" fmla="*/ 34 w 193"/>
                <a:gd name="T1" fmla="*/ 24 h 190"/>
                <a:gd name="T2" fmla="*/ 42 w 193"/>
                <a:gd name="T3" fmla="*/ 17 h 190"/>
                <a:gd name="T4" fmla="*/ 51 w 193"/>
                <a:gd name="T5" fmla="*/ 12 h 190"/>
                <a:gd name="T6" fmla="*/ 60 w 193"/>
                <a:gd name="T7" fmla="*/ 8 h 190"/>
                <a:gd name="T8" fmla="*/ 69 w 193"/>
                <a:gd name="T9" fmla="*/ 4 h 190"/>
                <a:gd name="T10" fmla="*/ 82 w 193"/>
                <a:gd name="T11" fmla="*/ 1 h 190"/>
                <a:gd name="T12" fmla="*/ 90 w 193"/>
                <a:gd name="T13" fmla="*/ 1 h 190"/>
                <a:gd name="T14" fmla="*/ 104 w 193"/>
                <a:gd name="T15" fmla="*/ 1 h 190"/>
                <a:gd name="T16" fmla="*/ 113 w 193"/>
                <a:gd name="T17" fmla="*/ 3 h 190"/>
                <a:gd name="T18" fmla="*/ 121 w 193"/>
                <a:gd name="T19" fmla="*/ 4 h 190"/>
                <a:gd name="T20" fmla="*/ 129 w 193"/>
                <a:gd name="T21" fmla="*/ 7 h 190"/>
                <a:gd name="T22" fmla="*/ 138 w 193"/>
                <a:gd name="T23" fmla="*/ 11 h 190"/>
                <a:gd name="T24" fmla="*/ 149 w 193"/>
                <a:gd name="T25" fmla="*/ 17 h 190"/>
                <a:gd name="T26" fmla="*/ 158 w 193"/>
                <a:gd name="T27" fmla="*/ 26 h 190"/>
                <a:gd name="T28" fmla="*/ 165 w 193"/>
                <a:gd name="T29" fmla="*/ 31 h 190"/>
                <a:gd name="T30" fmla="*/ 171 w 193"/>
                <a:gd name="T31" fmla="*/ 39 h 190"/>
                <a:gd name="T32" fmla="*/ 178 w 193"/>
                <a:gd name="T33" fmla="*/ 49 h 190"/>
                <a:gd name="T34" fmla="*/ 183 w 193"/>
                <a:gd name="T35" fmla="*/ 60 h 190"/>
                <a:gd name="T36" fmla="*/ 188 w 193"/>
                <a:gd name="T37" fmla="*/ 68 h 190"/>
                <a:gd name="T38" fmla="*/ 189 w 193"/>
                <a:gd name="T39" fmla="*/ 77 h 190"/>
                <a:gd name="T40" fmla="*/ 190 w 193"/>
                <a:gd name="T41" fmla="*/ 85 h 190"/>
                <a:gd name="T42" fmla="*/ 190 w 193"/>
                <a:gd name="T43" fmla="*/ 98 h 190"/>
                <a:gd name="T44" fmla="*/ 190 w 193"/>
                <a:gd name="T45" fmla="*/ 107 h 190"/>
                <a:gd name="T46" fmla="*/ 188 w 193"/>
                <a:gd name="T47" fmla="*/ 116 h 190"/>
                <a:gd name="T48" fmla="*/ 184 w 193"/>
                <a:gd name="T49" fmla="*/ 126 h 190"/>
                <a:gd name="T50" fmla="*/ 181 w 193"/>
                <a:gd name="T51" fmla="*/ 134 h 190"/>
                <a:gd name="T52" fmla="*/ 175 w 193"/>
                <a:gd name="T53" fmla="*/ 143 h 190"/>
                <a:gd name="T54" fmla="*/ 170 w 193"/>
                <a:gd name="T55" fmla="*/ 151 h 190"/>
                <a:gd name="T56" fmla="*/ 163 w 193"/>
                <a:gd name="T57" fmla="*/ 159 h 190"/>
                <a:gd name="T58" fmla="*/ 153 w 193"/>
                <a:gd name="T59" fmla="*/ 166 h 190"/>
                <a:gd name="T60" fmla="*/ 145 w 193"/>
                <a:gd name="T61" fmla="*/ 173 h 190"/>
                <a:gd name="T62" fmla="*/ 137 w 193"/>
                <a:gd name="T63" fmla="*/ 179 h 190"/>
                <a:gd name="T64" fmla="*/ 126 w 193"/>
                <a:gd name="T65" fmla="*/ 182 h 190"/>
                <a:gd name="T66" fmla="*/ 118 w 193"/>
                <a:gd name="T67" fmla="*/ 185 h 190"/>
                <a:gd name="T68" fmla="*/ 106 w 193"/>
                <a:gd name="T69" fmla="*/ 187 h 190"/>
                <a:gd name="T70" fmla="*/ 96 w 193"/>
                <a:gd name="T71" fmla="*/ 189 h 190"/>
                <a:gd name="T72" fmla="*/ 83 w 193"/>
                <a:gd name="T73" fmla="*/ 187 h 190"/>
                <a:gd name="T74" fmla="*/ 75 w 193"/>
                <a:gd name="T75" fmla="*/ 185 h 190"/>
                <a:gd name="T76" fmla="*/ 66 w 193"/>
                <a:gd name="T77" fmla="*/ 183 h 190"/>
                <a:gd name="T78" fmla="*/ 58 w 193"/>
                <a:gd name="T79" fmla="*/ 179 h 190"/>
                <a:gd name="T80" fmla="*/ 47 w 193"/>
                <a:gd name="T81" fmla="*/ 173 h 190"/>
                <a:gd name="T82" fmla="*/ 39 w 193"/>
                <a:gd name="T83" fmla="*/ 168 h 190"/>
                <a:gd name="T84" fmla="*/ 31 w 193"/>
                <a:gd name="T85" fmla="*/ 159 h 190"/>
                <a:gd name="T86" fmla="*/ 23 w 193"/>
                <a:gd name="T87" fmla="*/ 152 h 190"/>
                <a:gd name="T88" fmla="*/ 16 w 193"/>
                <a:gd name="T89" fmla="*/ 143 h 190"/>
                <a:gd name="T90" fmla="*/ 9 w 193"/>
                <a:gd name="T91" fmla="*/ 133 h 190"/>
                <a:gd name="T92" fmla="*/ 7 w 193"/>
                <a:gd name="T93" fmla="*/ 124 h 190"/>
                <a:gd name="T94" fmla="*/ 3 w 193"/>
                <a:gd name="T95" fmla="*/ 116 h 190"/>
                <a:gd name="T96" fmla="*/ 1 w 193"/>
                <a:gd name="T97" fmla="*/ 108 h 190"/>
                <a:gd name="T98" fmla="*/ 1 w 193"/>
                <a:gd name="T99" fmla="*/ 98 h 190"/>
                <a:gd name="T100" fmla="*/ 1 w 193"/>
                <a:gd name="T101" fmla="*/ 86 h 190"/>
                <a:gd name="T102" fmla="*/ 2 w 193"/>
                <a:gd name="T103" fmla="*/ 77 h 190"/>
                <a:gd name="T104" fmla="*/ 5 w 193"/>
                <a:gd name="T105" fmla="*/ 67 h 190"/>
                <a:gd name="T106" fmla="*/ 8 w 193"/>
                <a:gd name="T107" fmla="*/ 59 h 190"/>
                <a:gd name="T108" fmla="*/ 14 w 193"/>
                <a:gd name="T109" fmla="*/ 51 h 190"/>
                <a:gd name="T110" fmla="*/ 19 w 193"/>
                <a:gd name="T111" fmla="*/ 40 h 190"/>
                <a:gd name="T112" fmla="*/ 26 w 193"/>
                <a:gd name="T113" fmla="*/ 32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3"/>
                <a:gd name="T172" fmla="*/ 0 h 190"/>
                <a:gd name="T173" fmla="*/ 193 w 193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9"/>
                  </a:lnTo>
                  <a:lnTo>
                    <a:pt x="134" y="9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49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7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3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1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89"/>
                  </a:lnTo>
                  <a:lnTo>
                    <a:pt x="192" y="94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29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7"/>
                  </a:lnTo>
                  <a:lnTo>
                    <a:pt x="178" y="137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5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4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2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3D7A99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45" name="Rectangle 27"/>
          <p:cNvSpPr>
            <a:spLocks noChangeArrowheads="1"/>
          </p:cNvSpPr>
          <p:nvPr/>
        </p:nvSpPr>
        <p:spPr bwMode="auto">
          <a:xfrm>
            <a:off x="1166813" y="1757363"/>
            <a:ext cx="45196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latin typeface="Arial" panose="020B0604020202020204" pitchFamily="34" charset="0"/>
              </a:rPr>
              <a:t>1- energetik pog‘ona</a:t>
            </a:r>
            <a:r>
              <a:rPr lang="ru-RU" altLang="ru-RU" sz="3600" b="1">
                <a:latin typeface="Arial" panose="020B0604020202020204" pitchFamily="34" charset="0"/>
              </a:rPr>
              <a:t>: 2</a:t>
            </a:r>
            <a:r>
              <a:rPr lang="en-US" altLang="ru-RU" sz="3600" b="1">
                <a:latin typeface="Arial" panose="020B0604020202020204" pitchFamily="34" charset="0"/>
              </a:rPr>
              <a:t>ē</a:t>
            </a:r>
          </a:p>
        </p:txBody>
      </p:sp>
      <p:sp>
        <p:nvSpPr>
          <p:cNvPr id="35846" name="Rectangle 28"/>
          <p:cNvSpPr>
            <a:spLocks noChangeArrowheads="1"/>
          </p:cNvSpPr>
          <p:nvPr/>
        </p:nvSpPr>
        <p:spPr bwMode="auto">
          <a:xfrm>
            <a:off x="1184275" y="3509963"/>
            <a:ext cx="37338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Arial" panose="020B0604020202020204" pitchFamily="34" charset="0"/>
              </a:rPr>
              <a:t>2 </a:t>
            </a:r>
            <a:r>
              <a:rPr lang="en-US" altLang="ru-RU" sz="3600" b="1">
                <a:solidFill>
                  <a:srgbClr val="002060"/>
                </a:solidFill>
                <a:latin typeface="Arial" panose="020B0604020202020204" pitchFamily="34" charset="0"/>
              </a:rPr>
              <a:t>– energetik pog‘ona</a:t>
            </a:r>
            <a:r>
              <a:rPr lang="ru-RU" altLang="ru-RU" sz="3600" b="1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r>
              <a:rPr lang="en-US" altLang="ru-RU" sz="36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r>
              <a:rPr lang="en-US" altLang="ru-RU" sz="3600" b="1">
                <a:solidFill>
                  <a:srgbClr val="002060"/>
                </a:solidFill>
                <a:latin typeface="Arial" panose="020B0604020202020204" pitchFamily="34" charset="0"/>
              </a:rPr>
              <a:t>ē</a:t>
            </a:r>
          </a:p>
        </p:txBody>
      </p:sp>
    </p:spTree>
    <p:extLst>
      <p:ext uri="{BB962C8B-B14F-4D97-AF65-F5344CB8AC3E}">
        <p14:creationId xmlns:p14="http://schemas.microsoft.com/office/powerpoint/2010/main" val="1888088320"/>
      </p:ext>
    </p:extLst>
  </p:cSld>
  <p:clrMapOvr>
    <a:masterClrMapping/>
  </p:clrMapOvr>
  <p:transition advTm="16983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8"/>
          <p:cNvSpPr txBox="1">
            <a:spLocks noChangeArrowheads="1"/>
          </p:cNvSpPr>
          <p:nvPr/>
        </p:nvSpPr>
        <p:spPr bwMode="auto">
          <a:xfrm>
            <a:off x="-3416" y="2401"/>
            <a:ext cx="12001500" cy="14462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latin typeface="Arial" panose="020B0604020202020204" pitchFamily="34" charset="0"/>
              </a:rPr>
              <a:t>В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va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</a:rPr>
              <a:t> Cl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elementlarining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elektron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tuzilish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formulasi</a:t>
            </a:r>
            <a:r>
              <a:rPr lang="ru-RU" altLang="ru-RU" sz="4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2" name="Прямоугольник 41">
            <a:hlinkClick r:id="rId3" action="ppaction://hlinkpres?slideindex=2&amp;slidetitle=Слайд 2" tooltip="Периодическая система химических элементов Д.И. Менделеева"/>
          </p:cNvPr>
          <p:cNvSpPr/>
          <p:nvPr/>
        </p:nvSpPr>
        <p:spPr>
          <a:xfrm>
            <a:off x="8612188" y="6450013"/>
            <a:ext cx="571500" cy="334962"/>
          </a:xfrm>
          <a:prstGeom prst="rect">
            <a:avLst/>
          </a:prstGeom>
          <a:solidFill>
            <a:srgbClr val="A5B59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3" name="Группа 149"/>
          <p:cNvGrpSpPr>
            <a:grpSpLocks/>
          </p:cNvGrpSpPr>
          <p:nvPr/>
        </p:nvGrpSpPr>
        <p:grpSpPr bwMode="auto">
          <a:xfrm>
            <a:off x="168237" y="1422188"/>
            <a:ext cx="5384214" cy="2462213"/>
            <a:chOff x="478239" y="2540000"/>
            <a:chExt cx="7660927" cy="2461915"/>
          </a:xfrm>
        </p:grpSpPr>
        <p:sp>
          <p:nvSpPr>
            <p:cNvPr id="80" name="TextBox 79"/>
            <p:cNvSpPr txBox="1"/>
            <p:nvPr/>
          </p:nvSpPr>
          <p:spPr>
            <a:xfrm>
              <a:off x="876683" y="2836827"/>
              <a:ext cx="1074689" cy="1569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9600" b="1" dirty="0">
                  <a:solidFill>
                    <a:srgbClr val="000000"/>
                  </a:solidFill>
                  <a:latin typeface="+mn-lt"/>
                </a:rPr>
                <a:t>В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78239" y="4017784"/>
              <a:ext cx="595285" cy="523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800" dirty="0">
                  <a:solidFill>
                    <a:srgbClr val="000000"/>
                  </a:solidFill>
                  <a:latin typeface="+mn-lt"/>
                </a:rPr>
                <a:t>+5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78239" y="2905081"/>
              <a:ext cx="558775" cy="523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800" dirty="0">
                  <a:solidFill>
                    <a:srgbClr val="000000"/>
                  </a:solidFill>
                  <a:latin typeface="+mn-lt"/>
                </a:rPr>
                <a:t>11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49752" y="2860636"/>
              <a:ext cx="385745" cy="523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800" dirty="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84" name="Дуга 83"/>
            <p:cNvSpPr/>
            <p:nvPr/>
          </p:nvSpPr>
          <p:spPr>
            <a:xfrm>
              <a:off x="794137" y="2540000"/>
              <a:ext cx="1555679" cy="2266676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05336" y="4540008"/>
              <a:ext cx="353997" cy="4619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86" name="Дуга 85"/>
            <p:cNvSpPr/>
            <p:nvPr/>
          </p:nvSpPr>
          <p:spPr>
            <a:xfrm>
              <a:off x="1238616" y="2540000"/>
              <a:ext cx="1555679" cy="2266676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49816" y="4540008"/>
              <a:ext cx="353997" cy="4619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638967" y="3340003"/>
              <a:ext cx="444480" cy="44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727703" y="4140006"/>
              <a:ext cx="444480" cy="44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4305527" y="3695560"/>
              <a:ext cx="444480" cy="44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4750007" y="3340003"/>
              <a:ext cx="444480" cy="44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5194487" y="3340003"/>
              <a:ext cx="444480" cy="44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638807" y="3740005"/>
              <a:ext cx="623860" cy="461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24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4216631" y="3295559"/>
              <a:ext cx="623860" cy="461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24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150039" y="2895557"/>
              <a:ext cx="641321" cy="461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ru-RU" sz="2400" baseline="30000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135" name="Прямая со стрелкой 134"/>
            <p:cNvCxnSpPr/>
            <p:nvPr/>
          </p:nvCxnSpPr>
          <p:spPr>
            <a:xfrm rot="5400000" flipH="1" flipV="1">
              <a:off x="4251568" y="3916196"/>
              <a:ext cx="357144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>
            <a:xfrm rot="5400000">
              <a:off x="4427773" y="3916196"/>
              <a:ext cx="357144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Прямая со стрелкой 137"/>
            <p:cNvCxnSpPr/>
            <p:nvPr/>
          </p:nvCxnSpPr>
          <p:spPr>
            <a:xfrm rot="5400000" flipH="1" flipV="1">
              <a:off x="3675332" y="4362229"/>
              <a:ext cx="357145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 rot="5400000">
              <a:off x="3851536" y="4362229"/>
              <a:ext cx="357145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 rot="5400000" flipH="1" flipV="1">
              <a:off x="4794468" y="3562226"/>
              <a:ext cx="357145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1" name="Прямоугольник 140"/>
            <p:cNvSpPr/>
            <p:nvPr/>
          </p:nvSpPr>
          <p:spPr>
            <a:xfrm>
              <a:off x="4750007" y="4522548"/>
              <a:ext cx="1519169" cy="461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24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2400" u="sng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en-US" sz="2400" u="sng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2400" u="sng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2400" u="sng" baseline="30000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ru-RU" sz="2400" u="sng" dirty="0">
                <a:latin typeface="+mj-lt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6261238" y="3873339"/>
              <a:ext cx="1877928" cy="461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+mj-lt"/>
                </a:rPr>
                <a:t>valent</a:t>
              </a:r>
              <a:r>
                <a:rPr lang="ru-RU" sz="2400" dirty="0">
                  <a:solidFill>
                    <a:srgbClr val="000000"/>
                  </a:solidFill>
                  <a:latin typeface="+mj-lt"/>
                </a:rPr>
                <a:t>. </a:t>
              </a: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ē</a:t>
              </a:r>
              <a:r>
                <a:rPr lang="ru-RU" sz="2400" dirty="0">
                  <a:solidFill>
                    <a:srgbClr val="000000"/>
                  </a:solidFill>
                  <a:latin typeface="+mj-lt"/>
                </a:rPr>
                <a:t> - 3</a:t>
              </a:r>
              <a:endParaRPr lang="ru-RU" sz="2400" dirty="0">
                <a:latin typeface="+mj-lt"/>
              </a:endParaRPr>
            </a:p>
          </p:txBody>
        </p:sp>
      </p:grpSp>
      <p:grpSp>
        <p:nvGrpSpPr>
          <p:cNvPr id="4" name="Группа 150"/>
          <p:cNvGrpSpPr>
            <a:grpSpLocks/>
          </p:cNvGrpSpPr>
          <p:nvPr/>
        </p:nvGrpSpPr>
        <p:grpSpPr bwMode="auto">
          <a:xfrm>
            <a:off x="6097080" y="3429000"/>
            <a:ext cx="5583528" cy="2965450"/>
            <a:chOff x="232571" y="2540000"/>
            <a:chExt cx="8528266" cy="3750667"/>
          </a:xfrm>
        </p:grpSpPr>
        <p:sp>
          <p:nvSpPr>
            <p:cNvPr id="155" name="TextBox 154"/>
            <p:cNvSpPr txBox="1"/>
            <p:nvPr/>
          </p:nvSpPr>
          <p:spPr>
            <a:xfrm>
              <a:off x="615926" y="2836816"/>
              <a:ext cx="1415954" cy="15697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9600" b="1" dirty="0">
                  <a:solidFill>
                    <a:srgbClr val="000000"/>
                  </a:solidFill>
                  <a:latin typeface="+mn-lt"/>
                </a:rPr>
                <a:t>С</a:t>
              </a:r>
              <a:r>
                <a:rPr lang="en-US" sz="9600" b="1" dirty="0">
                  <a:solidFill>
                    <a:srgbClr val="000000"/>
                  </a:solidFill>
                  <a:latin typeface="+mn-lt"/>
                </a:rPr>
                <a:t>l</a:t>
              </a:r>
              <a:endParaRPr lang="ru-RU" sz="96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32571" y="4170464"/>
              <a:ext cx="795284" cy="5237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800" dirty="0">
                  <a:solidFill>
                    <a:srgbClr val="000000"/>
                  </a:solidFill>
                  <a:latin typeface="+mn-lt"/>
                </a:rPr>
                <a:t>+</a:t>
              </a:r>
              <a:r>
                <a:rPr lang="en-US" sz="2800" dirty="0">
                  <a:solidFill>
                    <a:srgbClr val="000000"/>
                  </a:solidFill>
                  <a:latin typeface="+mn-lt"/>
                </a:rPr>
                <a:t>17</a:t>
              </a:r>
              <a:endParaRPr lang="ru-RU" sz="2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49244" y="2905067"/>
              <a:ext cx="582574" cy="5237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srgbClr val="000000"/>
                  </a:solidFill>
                  <a:latin typeface="+mn-lt"/>
                </a:rPr>
                <a:t>35</a:t>
              </a:r>
              <a:endParaRPr lang="ru-RU" sz="2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630618" y="2703488"/>
              <a:ext cx="385737" cy="5237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800" dirty="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160" name="Дуга 159"/>
            <p:cNvSpPr/>
            <p:nvPr/>
          </p:nvSpPr>
          <p:spPr>
            <a:xfrm>
              <a:off x="793714" y="2540000"/>
              <a:ext cx="1555645" cy="226659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904889" y="4539932"/>
              <a:ext cx="353989" cy="461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163" name="Дуга 162"/>
            <p:cNvSpPr/>
            <p:nvPr/>
          </p:nvSpPr>
          <p:spPr>
            <a:xfrm>
              <a:off x="1238184" y="2540000"/>
              <a:ext cx="1555645" cy="226659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349358" y="4539932"/>
              <a:ext cx="353989" cy="461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8</a:t>
              </a:r>
              <a:endParaRPr lang="ru-RU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3905003" y="5028805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1993783" y="5828777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2571594" y="5384347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3016063" y="5028805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3460533" y="5028805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1904889" y="5428791"/>
              <a:ext cx="623846" cy="461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24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2482699" y="4984362"/>
              <a:ext cx="623846" cy="461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24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3416086" y="4584375"/>
              <a:ext cx="641307" cy="461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2400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177" name="Прямая со стрелкой 176"/>
            <p:cNvCxnSpPr>
              <a:cxnSpLocks/>
            </p:cNvCxnSpPr>
            <p:nvPr/>
          </p:nvCxnSpPr>
          <p:spPr>
            <a:xfrm rot="5400000" flipH="1" flipV="1">
              <a:off x="2519226" y="5604976"/>
              <a:ext cx="35712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8" name="Прямая со стрелкой 177"/>
            <p:cNvCxnSpPr/>
            <p:nvPr/>
          </p:nvCxnSpPr>
          <p:spPr>
            <a:xfrm rot="5400000">
              <a:off x="2695426" y="5604976"/>
              <a:ext cx="35713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Прямая со стрелкой 178"/>
            <p:cNvCxnSpPr/>
            <p:nvPr/>
          </p:nvCxnSpPr>
          <p:spPr>
            <a:xfrm rot="5400000" flipH="1" flipV="1">
              <a:off x="1943002" y="6050992"/>
              <a:ext cx="357131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0" name="Прямая со стрелкой 179"/>
            <p:cNvCxnSpPr/>
            <p:nvPr/>
          </p:nvCxnSpPr>
          <p:spPr>
            <a:xfrm rot="5400000">
              <a:off x="2119203" y="6050992"/>
              <a:ext cx="357131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Прямая со стрелкой 181"/>
            <p:cNvCxnSpPr/>
            <p:nvPr/>
          </p:nvCxnSpPr>
          <p:spPr>
            <a:xfrm rot="5400000" flipH="1" flipV="1">
              <a:off x="2971632" y="5251018"/>
              <a:ext cx="357131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83" name="Прямоугольник 182"/>
            <p:cNvSpPr/>
            <p:nvPr/>
          </p:nvSpPr>
          <p:spPr>
            <a:xfrm>
              <a:off x="4082791" y="5828777"/>
              <a:ext cx="2416011" cy="461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24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en-US" sz="24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2400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r>
                <a:rPr lang="en-US" sz="2400" u="sng" dirty="0">
                  <a:solidFill>
                    <a:srgbClr val="000000"/>
                  </a:solidFill>
                  <a:latin typeface="+mj-lt"/>
                </a:rPr>
                <a:t>3s</a:t>
              </a:r>
              <a:r>
                <a:rPr lang="en-US" sz="2400" u="sng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2400" u="sng" dirty="0">
                  <a:solidFill>
                    <a:srgbClr val="000000"/>
                  </a:solidFill>
                  <a:latin typeface="+mj-lt"/>
                </a:rPr>
                <a:t>3p</a:t>
              </a:r>
              <a:r>
                <a:rPr lang="en-US" sz="2400" u="sng" baseline="30000" dirty="0">
                  <a:solidFill>
                    <a:srgbClr val="000000"/>
                  </a:solidFill>
                  <a:latin typeface="+mj-lt"/>
                </a:rPr>
                <a:t>5</a:t>
              </a:r>
              <a:endParaRPr lang="ru-RU" sz="2400" u="sng" dirty="0">
                <a:latin typeface="+mj-lt"/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6882951" y="4851033"/>
              <a:ext cx="1877886" cy="461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+mj-lt"/>
                </a:rPr>
                <a:t>valent</a:t>
              </a:r>
              <a:r>
                <a:rPr lang="ru-RU" sz="2400" dirty="0">
                  <a:solidFill>
                    <a:srgbClr val="000000"/>
                  </a:solidFill>
                  <a:latin typeface="+mj-lt"/>
                </a:rPr>
                <a:t>. </a:t>
              </a: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ē</a:t>
              </a:r>
              <a:r>
                <a:rPr lang="ru-RU" sz="2400" dirty="0">
                  <a:solidFill>
                    <a:srgbClr val="000000"/>
                  </a:solidFill>
                  <a:latin typeface="+mj-lt"/>
                </a:rPr>
                <a:t> - </a:t>
              </a: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7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185" name="Дуга 184"/>
            <p:cNvSpPr/>
            <p:nvPr/>
          </p:nvSpPr>
          <p:spPr>
            <a:xfrm>
              <a:off x="1682654" y="2540000"/>
              <a:ext cx="1555645" cy="226659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749381" y="4539932"/>
              <a:ext cx="353989" cy="461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7</a:t>
              </a:r>
              <a:endParaRPr lang="ru-RU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5905118" y="4228832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4571708" y="4584375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5016178" y="4228832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5460648" y="4228832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5416201" y="3784402"/>
              <a:ext cx="641307" cy="461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3p</a:t>
              </a:r>
              <a:r>
                <a:rPr lang="en-US" sz="2400" baseline="30000" dirty="0">
                  <a:solidFill>
                    <a:srgbClr val="000000"/>
                  </a:solidFill>
                  <a:latin typeface="+mj-lt"/>
                </a:rPr>
                <a:t>5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208" name="Прямая со стрелкой 207"/>
            <p:cNvCxnSpPr/>
            <p:nvPr/>
          </p:nvCxnSpPr>
          <p:spPr>
            <a:xfrm rot="5400000" flipH="1" flipV="1">
              <a:off x="4519341" y="4805003"/>
              <a:ext cx="35713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9" name="Прямая со стрелкой 208"/>
            <p:cNvCxnSpPr/>
            <p:nvPr/>
          </p:nvCxnSpPr>
          <p:spPr>
            <a:xfrm rot="5400000">
              <a:off x="4695541" y="4805003"/>
              <a:ext cx="35713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Прямая со стрелкой 209"/>
            <p:cNvCxnSpPr/>
            <p:nvPr/>
          </p:nvCxnSpPr>
          <p:spPr>
            <a:xfrm rot="5400000" flipH="1" flipV="1">
              <a:off x="5949581" y="4451046"/>
              <a:ext cx="357131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11" name="Прямоугольник 210"/>
            <p:cNvSpPr/>
            <p:nvPr/>
          </p:nvSpPr>
          <p:spPr>
            <a:xfrm>
              <a:off x="7238527" y="3917731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6349587" y="3917731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6794057" y="3917731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8121117" y="3917731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7676647" y="3917731"/>
              <a:ext cx="444470" cy="4444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4438367" y="4139946"/>
              <a:ext cx="623846" cy="461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3s</a:t>
              </a:r>
              <a:r>
                <a:rPr lang="ru-RU" sz="24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217" name="Прямая со стрелкой 216"/>
            <p:cNvCxnSpPr/>
            <p:nvPr/>
          </p:nvCxnSpPr>
          <p:spPr>
            <a:xfrm rot="5400000">
              <a:off x="3149421" y="5251019"/>
              <a:ext cx="357131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Прямая со стрелкой 217"/>
            <p:cNvCxnSpPr/>
            <p:nvPr/>
          </p:nvCxnSpPr>
          <p:spPr>
            <a:xfrm rot="5400000" flipH="1" flipV="1">
              <a:off x="3416102" y="5251019"/>
              <a:ext cx="357131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9" name="Прямая со стрелкой 218"/>
            <p:cNvCxnSpPr/>
            <p:nvPr/>
          </p:nvCxnSpPr>
          <p:spPr>
            <a:xfrm rot="5400000">
              <a:off x="3592303" y="5251019"/>
              <a:ext cx="357131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Прямая со стрелкой 219"/>
            <p:cNvCxnSpPr/>
            <p:nvPr/>
          </p:nvCxnSpPr>
          <p:spPr>
            <a:xfrm rot="5400000" flipH="1" flipV="1">
              <a:off x="3862160" y="5251019"/>
              <a:ext cx="357131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1" name="Прямая со стрелкой 220"/>
            <p:cNvCxnSpPr/>
            <p:nvPr/>
          </p:nvCxnSpPr>
          <p:spPr>
            <a:xfrm rot="5400000">
              <a:off x="4038360" y="5251019"/>
              <a:ext cx="357131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Прямая со стрелкой 221"/>
            <p:cNvCxnSpPr/>
            <p:nvPr/>
          </p:nvCxnSpPr>
          <p:spPr>
            <a:xfrm rot="5400000" flipH="1" flipV="1">
              <a:off x="5417805" y="4451046"/>
              <a:ext cx="357131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3" name="Прямая со стрелкой 222"/>
            <p:cNvCxnSpPr/>
            <p:nvPr/>
          </p:nvCxnSpPr>
          <p:spPr>
            <a:xfrm rot="5400000">
              <a:off x="5594005" y="4451046"/>
              <a:ext cx="357131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Прямая со стрелкой 223"/>
            <p:cNvCxnSpPr/>
            <p:nvPr/>
          </p:nvCxnSpPr>
          <p:spPr>
            <a:xfrm rot="5400000" flipH="1" flipV="1">
              <a:off x="4973335" y="4451046"/>
              <a:ext cx="357131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5" name="Прямая со стрелкой 224"/>
            <p:cNvCxnSpPr/>
            <p:nvPr/>
          </p:nvCxnSpPr>
          <p:spPr>
            <a:xfrm rot="5400000">
              <a:off x="5149535" y="4451046"/>
              <a:ext cx="357131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6" name="Прямоугольник 225"/>
            <p:cNvSpPr/>
            <p:nvPr/>
          </p:nvSpPr>
          <p:spPr>
            <a:xfrm>
              <a:off x="7149633" y="3473302"/>
              <a:ext cx="641307" cy="461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3d</a:t>
              </a:r>
              <a:r>
                <a:rPr lang="en-US" sz="2400" baseline="30000" dirty="0">
                  <a:solidFill>
                    <a:srgbClr val="000000"/>
                  </a:solidFill>
                  <a:latin typeface="+mj-lt"/>
                </a:rPr>
                <a:t>0</a:t>
              </a:r>
              <a:endParaRPr lang="ru-RU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116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279525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altLang="ru-RU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 pog‘onadagi elektronlar soni</a:t>
            </a:r>
            <a:endParaRPr lang="ru-RU" altLang="ru-RU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6383338" y="3638550"/>
            <a:ext cx="1081087" cy="1008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20837" name="Arc 5"/>
          <p:cNvSpPr>
            <a:spLocks/>
          </p:cNvSpPr>
          <p:nvPr/>
        </p:nvSpPr>
        <p:spPr bwMode="auto">
          <a:xfrm rot="490988">
            <a:off x="7248525" y="3351213"/>
            <a:ext cx="792163" cy="1517650"/>
          </a:xfrm>
          <a:custGeom>
            <a:avLst/>
            <a:gdLst>
              <a:gd name="T0" fmla="*/ 2147483646 w 21600"/>
              <a:gd name="T1" fmla="*/ 0 h 29791"/>
              <a:gd name="T2" fmla="*/ 2147483646 w 21600"/>
              <a:gd name="T3" fmla="*/ 2147483646 h 29791"/>
              <a:gd name="T4" fmla="*/ 0 w 21600"/>
              <a:gd name="T5" fmla="*/ 2147483646 h 29791"/>
              <a:gd name="T6" fmla="*/ 0 60000 65536"/>
              <a:gd name="T7" fmla="*/ 0 60000 65536"/>
              <a:gd name="T8" fmla="*/ 0 60000 65536"/>
              <a:gd name="T9" fmla="*/ 0 w 21600"/>
              <a:gd name="T10" fmla="*/ 0 h 29791"/>
              <a:gd name="T11" fmla="*/ 21600 w 21600"/>
              <a:gd name="T12" fmla="*/ 29791 h 297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791" fill="none" extrusionOk="0">
                <a:moveTo>
                  <a:pt x="3836" y="0"/>
                </a:moveTo>
                <a:cubicBezTo>
                  <a:pt x="14120" y="1856"/>
                  <a:pt x="21600" y="10807"/>
                  <a:pt x="21600" y="21257"/>
                </a:cubicBezTo>
                <a:cubicBezTo>
                  <a:pt x="21600" y="24191"/>
                  <a:pt x="21002" y="27095"/>
                  <a:pt x="19842" y="29790"/>
                </a:cubicBezTo>
              </a:path>
              <a:path w="21600" h="29791" stroke="0" extrusionOk="0">
                <a:moveTo>
                  <a:pt x="3836" y="0"/>
                </a:moveTo>
                <a:cubicBezTo>
                  <a:pt x="14120" y="1856"/>
                  <a:pt x="21600" y="10807"/>
                  <a:pt x="21600" y="21257"/>
                </a:cubicBezTo>
                <a:cubicBezTo>
                  <a:pt x="21600" y="24191"/>
                  <a:pt x="21002" y="27095"/>
                  <a:pt x="19842" y="29790"/>
                </a:cubicBezTo>
                <a:lnTo>
                  <a:pt x="0" y="21257"/>
                </a:lnTo>
                <a:lnTo>
                  <a:pt x="383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38" name="Arc 6"/>
          <p:cNvSpPr>
            <a:spLocks/>
          </p:cNvSpPr>
          <p:nvPr/>
        </p:nvSpPr>
        <p:spPr bwMode="auto">
          <a:xfrm rot="678596">
            <a:off x="8039100" y="3351213"/>
            <a:ext cx="792163" cy="1444625"/>
          </a:xfrm>
          <a:custGeom>
            <a:avLst/>
            <a:gdLst>
              <a:gd name="T0" fmla="*/ 2147483646 w 21600"/>
              <a:gd name="T1" fmla="*/ 0 h 29791"/>
              <a:gd name="T2" fmla="*/ 2147483646 w 21600"/>
              <a:gd name="T3" fmla="*/ 2147483646 h 29791"/>
              <a:gd name="T4" fmla="*/ 0 w 21600"/>
              <a:gd name="T5" fmla="*/ 2147483646 h 29791"/>
              <a:gd name="T6" fmla="*/ 0 60000 65536"/>
              <a:gd name="T7" fmla="*/ 0 60000 65536"/>
              <a:gd name="T8" fmla="*/ 0 60000 65536"/>
              <a:gd name="T9" fmla="*/ 0 w 21600"/>
              <a:gd name="T10" fmla="*/ 0 h 29791"/>
              <a:gd name="T11" fmla="*/ 21600 w 21600"/>
              <a:gd name="T12" fmla="*/ 29791 h 297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791" fill="none" extrusionOk="0">
                <a:moveTo>
                  <a:pt x="3836" y="0"/>
                </a:moveTo>
                <a:cubicBezTo>
                  <a:pt x="14120" y="1856"/>
                  <a:pt x="21600" y="10807"/>
                  <a:pt x="21600" y="21257"/>
                </a:cubicBezTo>
                <a:cubicBezTo>
                  <a:pt x="21600" y="24191"/>
                  <a:pt x="21002" y="27095"/>
                  <a:pt x="19842" y="29790"/>
                </a:cubicBezTo>
              </a:path>
              <a:path w="21600" h="29791" stroke="0" extrusionOk="0">
                <a:moveTo>
                  <a:pt x="3836" y="0"/>
                </a:moveTo>
                <a:cubicBezTo>
                  <a:pt x="14120" y="1856"/>
                  <a:pt x="21600" y="10807"/>
                  <a:pt x="21600" y="21257"/>
                </a:cubicBezTo>
                <a:cubicBezTo>
                  <a:pt x="21600" y="24191"/>
                  <a:pt x="21002" y="27095"/>
                  <a:pt x="19842" y="29790"/>
                </a:cubicBezTo>
                <a:lnTo>
                  <a:pt x="0" y="21257"/>
                </a:lnTo>
                <a:lnTo>
                  <a:pt x="383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0828338" y="4503738"/>
            <a:ext cx="371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ru-RU" sz="1800">
                <a:latin typeface="Arial" panose="020B0604020202020204" pitchFamily="34" charset="0"/>
              </a:rPr>
              <a:t>…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7607300" y="48641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ru-RU" sz="1800">
                <a:latin typeface="Arial" panose="020B0604020202020204" pitchFamily="34" charset="0"/>
              </a:rPr>
              <a:t>2e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8328025" y="4864100"/>
            <a:ext cx="48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ru-RU" sz="1800">
                <a:latin typeface="Arial" panose="020B0604020202020204" pitchFamily="34" charset="0"/>
              </a:rPr>
              <a:t>8e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9120188" y="4864100"/>
            <a:ext cx="649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18е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9983788" y="48641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32е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10631488" y="4864100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32е</a:t>
            </a: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7391400" y="5295900"/>
            <a:ext cx="649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ru-RU" sz="1800">
                <a:latin typeface="Arial" panose="020B0604020202020204" pitchFamily="34" charset="0"/>
              </a:rPr>
              <a:t>N=1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8039100" y="52959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ru-RU" sz="1800">
                <a:latin typeface="Arial" panose="020B0604020202020204" pitchFamily="34" charset="0"/>
              </a:rPr>
              <a:t>N=2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8975725" y="52959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ru-RU" sz="1800">
                <a:latin typeface="Arial" panose="020B0604020202020204" pitchFamily="34" charset="0"/>
              </a:rPr>
              <a:t>N=3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10056813" y="52959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ru-RU" sz="1800">
                <a:latin typeface="Arial" panose="020B0604020202020204" pitchFamily="34" charset="0"/>
              </a:rPr>
              <a:t>N=4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10704513" y="5295900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ru-RU" sz="1800">
                <a:latin typeface="Arial" panose="020B0604020202020204" pitchFamily="34" charset="0"/>
              </a:rPr>
              <a:t>N=5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0852" name="Arc 20"/>
          <p:cNvSpPr>
            <a:spLocks/>
          </p:cNvSpPr>
          <p:nvPr/>
        </p:nvSpPr>
        <p:spPr bwMode="auto">
          <a:xfrm rot="451553">
            <a:off x="8831263" y="3351213"/>
            <a:ext cx="785812" cy="1450975"/>
          </a:xfrm>
          <a:custGeom>
            <a:avLst/>
            <a:gdLst>
              <a:gd name="T0" fmla="*/ 2147483646 w 21600"/>
              <a:gd name="T1" fmla="*/ 0 h 29791"/>
              <a:gd name="T2" fmla="*/ 2147483646 w 21600"/>
              <a:gd name="T3" fmla="*/ 2147483646 h 29791"/>
              <a:gd name="T4" fmla="*/ 0 w 21600"/>
              <a:gd name="T5" fmla="*/ 2147483646 h 29791"/>
              <a:gd name="T6" fmla="*/ 0 60000 65536"/>
              <a:gd name="T7" fmla="*/ 0 60000 65536"/>
              <a:gd name="T8" fmla="*/ 0 60000 65536"/>
              <a:gd name="T9" fmla="*/ 0 w 21600"/>
              <a:gd name="T10" fmla="*/ 0 h 29791"/>
              <a:gd name="T11" fmla="*/ 21600 w 21600"/>
              <a:gd name="T12" fmla="*/ 29791 h 297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791" fill="none" extrusionOk="0">
                <a:moveTo>
                  <a:pt x="3836" y="0"/>
                </a:moveTo>
                <a:cubicBezTo>
                  <a:pt x="14120" y="1856"/>
                  <a:pt x="21600" y="10807"/>
                  <a:pt x="21600" y="21257"/>
                </a:cubicBezTo>
                <a:cubicBezTo>
                  <a:pt x="21600" y="24191"/>
                  <a:pt x="21002" y="27095"/>
                  <a:pt x="19842" y="29790"/>
                </a:cubicBezTo>
              </a:path>
              <a:path w="21600" h="29791" stroke="0" extrusionOk="0">
                <a:moveTo>
                  <a:pt x="3836" y="0"/>
                </a:moveTo>
                <a:cubicBezTo>
                  <a:pt x="14120" y="1856"/>
                  <a:pt x="21600" y="10807"/>
                  <a:pt x="21600" y="21257"/>
                </a:cubicBezTo>
                <a:cubicBezTo>
                  <a:pt x="21600" y="24191"/>
                  <a:pt x="21002" y="27095"/>
                  <a:pt x="19842" y="29790"/>
                </a:cubicBezTo>
                <a:lnTo>
                  <a:pt x="0" y="21257"/>
                </a:lnTo>
                <a:lnTo>
                  <a:pt x="383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53" name="Arc 21"/>
          <p:cNvSpPr>
            <a:spLocks/>
          </p:cNvSpPr>
          <p:nvPr/>
        </p:nvSpPr>
        <p:spPr bwMode="auto">
          <a:xfrm rot="564966">
            <a:off x="9623425" y="3351213"/>
            <a:ext cx="720725" cy="1446212"/>
          </a:xfrm>
          <a:custGeom>
            <a:avLst/>
            <a:gdLst>
              <a:gd name="T0" fmla="*/ 2147483646 w 21600"/>
              <a:gd name="T1" fmla="*/ 0 h 29791"/>
              <a:gd name="T2" fmla="*/ 2147483646 w 21600"/>
              <a:gd name="T3" fmla="*/ 2147483646 h 29791"/>
              <a:gd name="T4" fmla="*/ 0 w 21600"/>
              <a:gd name="T5" fmla="*/ 2147483646 h 29791"/>
              <a:gd name="T6" fmla="*/ 0 60000 65536"/>
              <a:gd name="T7" fmla="*/ 0 60000 65536"/>
              <a:gd name="T8" fmla="*/ 0 60000 65536"/>
              <a:gd name="T9" fmla="*/ 0 w 21600"/>
              <a:gd name="T10" fmla="*/ 0 h 29791"/>
              <a:gd name="T11" fmla="*/ 21600 w 21600"/>
              <a:gd name="T12" fmla="*/ 29791 h 297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791" fill="none" extrusionOk="0">
                <a:moveTo>
                  <a:pt x="3836" y="0"/>
                </a:moveTo>
                <a:cubicBezTo>
                  <a:pt x="14120" y="1856"/>
                  <a:pt x="21600" y="10807"/>
                  <a:pt x="21600" y="21257"/>
                </a:cubicBezTo>
                <a:cubicBezTo>
                  <a:pt x="21600" y="24191"/>
                  <a:pt x="21002" y="27095"/>
                  <a:pt x="19842" y="29790"/>
                </a:cubicBezTo>
              </a:path>
              <a:path w="21600" h="29791" stroke="0" extrusionOk="0">
                <a:moveTo>
                  <a:pt x="3836" y="0"/>
                </a:moveTo>
                <a:cubicBezTo>
                  <a:pt x="14120" y="1856"/>
                  <a:pt x="21600" y="10807"/>
                  <a:pt x="21600" y="21257"/>
                </a:cubicBezTo>
                <a:cubicBezTo>
                  <a:pt x="21600" y="24191"/>
                  <a:pt x="21002" y="27095"/>
                  <a:pt x="19842" y="29790"/>
                </a:cubicBezTo>
                <a:lnTo>
                  <a:pt x="0" y="21257"/>
                </a:lnTo>
                <a:lnTo>
                  <a:pt x="383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54" name="Arc 22"/>
          <p:cNvSpPr>
            <a:spLocks/>
          </p:cNvSpPr>
          <p:nvPr/>
        </p:nvSpPr>
        <p:spPr bwMode="auto">
          <a:xfrm rot="908720">
            <a:off x="10272713" y="3351213"/>
            <a:ext cx="781050" cy="1452562"/>
          </a:xfrm>
          <a:custGeom>
            <a:avLst/>
            <a:gdLst>
              <a:gd name="T0" fmla="*/ 2147483646 w 21600"/>
              <a:gd name="T1" fmla="*/ 0 h 29791"/>
              <a:gd name="T2" fmla="*/ 2147483646 w 21600"/>
              <a:gd name="T3" fmla="*/ 2147483646 h 29791"/>
              <a:gd name="T4" fmla="*/ 0 w 21600"/>
              <a:gd name="T5" fmla="*/ 2147483646 h 29791"/>
              <a:gd name="T6" fmla="*/ 0 60000 65536"/>
              <a:gd name="T7" fmla="*/ 0 60000 65536"/>
              <a:gd name="T8" fmla="*/ 0 60000 65536"/>
              <a:gd name="T9" fmla="*/ 0 w 21600"/>
              <a:gd name="T10" fmla="*/ 0 h 29791"/>
              <a:gd name="T11" fmla="*/ 21600 w 21600"/>
              <a:gd name="T12" fmla="*/ 29791 h 297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791" fill="none" extrusionOk="0">
                <a:moveTo>
                  <a:pt x="3836" y="0"/>
                </a:moveTo>
                <a:cubicBezTo>
                  <a:pt x="14120" y="1856"/>
                  <a:pt x="21600" y="10807"/>
                  <a:pt x="21600" y="21257"/>
                </a:cubicBezTo>
                <a:cubicBezTo>
                  <a:pt x="21600" y="24191"/>
                  <a:pt x="21002" y="27095"/>
                  <a:pt x="19842" y="29790"/>
                </a:cubicBezTo>
              </a:path>
              <a:path w="21600" h="29791" stroke="0" extrusionOk="0">
                <a:moveTo>
                  <a:pt x="3836" y="0"/>
                </a:moveTo>
                <a:cubicBezTo>
                  <a:pt x="14120" y="1856"/>
                  <a:pt x="21600" y="10807"/>
                  <a:pt x="21600" y="21257"/>
                </a:cubicBezTo>
                <a:cubicBezTo>
                  <a:pt x="21600" y="24191"/>
                  <a:pt x="21002" y="27095"/>
                  <a:pt x="19842" y="29790"/>
                </a:cubicBezTo>
                <a:lnTo>
                  <a:pt x="0" y="21257"/>
                </a:lnTo>
                <a:lnTo>
                  <a:pt x="383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6710363" y="1820863"/>
            <a:ext cx="4284662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ru-RU" sz="8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N=2n</a:t>
            </a:r>
            <a:r>
              <a:rPr lang="en-AU" altLang="ru-RU" sz="88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2</a:t>
            </a:r>
            <a:endParaRPr lang="ru-RU" altLang="ru-RU" sz="8800" b="1" baseline="30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229"/>
          <p:cNvSpPr txBox="1">
            <a:spLocks noChangeArrowheads="1"/>
          </p:cNvSpPr>
          <p:nvPr/>
        </p:nvSpPr>
        <p:spPr bwMode="auto">
          <a:xfrm>
            <a:off x="976313" y="25352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>
                <a:latin typeface="Arial" panose="020B0604020202020204" pitchFamily="34" charset="0"/>
              </a:rPr>
              <a:t>s</a:t>
            </a: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5" name="Text Box 230"/>
          <p:cNvSpPr txBox="1">
            <a:spLocks noChangeArrowheads="1"/>
          </p:cNvSpPr>
          <p:nvPr/>
        </p:nvSpPr>
        <p:spPr bwMode="auto">
          <a:xfrm>
            <a:off x="955675" y="332581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>
                <a:latin typeface="Arial" panose="020B0604020202020204" pitchFamily="34" charset="0"/>
              </a:rPr>
              <a:t>p</a:t>
            </a: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6" name="Text Box 231"/>
          <p:cNvSpPr txBox="1">
            <a:spLocks noChangeArrowheads="1"/>
          </p:cNvSpPr>
          <p:nvPr/>
        </p:nvSpPr>
        <p:spPr bwMode="auto">
          <a:xfrm>
            <a:off x="955675" y="403225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>
                <a:latin typeface="Arial" panose="020B0604020202020204" pitchFamily="34" charset="0"/>
              </a:rPr>
              <a:t>d</a:t>
            </a: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7" name="Text Box 232"/>
          <p:cNvSpPr txBox="1">
            <a:spLocks noChangeArrowheads="1"/>
          </p:cNvSpPr>
          <p:nvPr/>
        </p:nvSpPr>
        <p:spPr bwMode="auto">
          <a:xfrm>
            <a:off x="1004888" y="474503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>
                <a:latin typeface="Arial" panose="020B0604020202020204" pitchFamily="34" charset="0"/>
              </a:rPr>
              <a:t>f</a:t>
            </a: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8" name="Text Box 234"/>
          <p:cNvSpPr txBox="1">
            <a:spLocks noChangeArrowheads="1"/>
          </p:cNvSpPr>
          <p:nvPr/>
        </p:nvSpPr>
        <p:spPr bwMode="auto">
          <a:xfrm>
            <a:off x="2081213" y="2608263"/>
            <a:ext cx="539750" cy="539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pSp>
        <p:nvGrpSpPr>
          <p:cNvPr id="29" name="Group 235"/>
          <p:cNvGrpSpPr>
            <a:grpSpLocks/>
          </p:cNvGrpSpPr>
          <p:nvPr/>
        </p:nvGrpSpPr>
        <p:grpSpPr bwMode="auto">
          <a:xfrm>
            <a:off x="2081213" y="3316288"/>
            <a:ext cx="1620837" cy="539750"/>
            <a:chOff x="952" y="2811"/>
            <a:chExt cx="1021" cy="340"/>
          </a:xfrm>
        </p:grpSpPr>
        <p:sp>
          <p:nvSpPr>
            <p:cNvPr id="22570" name="Text Box 236"/>
            <p:cNvSpPr txBox="1">
              <a:spLocks noChangeArrowheads="1"/>
            </p:cNvSpPr>
            <p:nvPr/>
          </p:nvSpPr>
          <p:spPr bwMode="auto">
            <a:xfrm>
              <a:off x="952" y="2811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1" name="Text Box 237"/>
            <p:cNvSpPr txBox="1">
              <a:spLocks noChangeArrowheads="1"/>
            </p:cNvSpPr>
            <p:nvPr/>
          </p:nvSpPr>
          <p:spPr bwMode="auto">
            <a:xfrm>
              <a:off x="1292" y="2811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2" name="Text Box 238"/>
            <p:cNvSpPr txBox="1">
              <a:spLocks noChangeArrowheads="1"/>
            </p:cNvSpPr>
            <p:nvPr/>
          </p:nvSpPr>
          <p:spPr bwMode="auto">
            <a:xfrm>
              <a:off x="1633" y="2811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239"/>
          <p:cNvGrpSpPr>
            <a:grpSpLocks/>
          </p:cNvGrpSpPr>
          <p:nvPr/>
        </p:nvGrpSpPr>
        <p:grpSpPr bwMode="auto">
          <a:xfrm>
            <a:off x="2081213" y="4022725"/>
            <a:ext cx="2700337" cy="539750"/>
            <a:chOff x="3419" y="3492"/>
            <a:chExt cx="1701" cy="340"/>
          </a:xfrm>
        </p:grpSpPr>
        <p:sp>
          <p:nvSpPr>
            <p:cNvPr id="22565" name="Text Box 240"/>
            <p:cNvSpPr txBox="1">
              <a:spLocks noChangeArrowheads="1"/>
            </p:cNvSpPr>
            <p:nvPr/>
          </p:nvSpPr>
          <p:spPr bwMode="auto">
            <a:xfrm>
              <a:off x="4780" y="3492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6" name="Text Box 241"/>
            <p:cNvSpPr txBox="1">
              <a:spLocks noChangeArrowheads="1"/>
            </p:cNvSpPr>
            <p:nvPr/>
          </p:nvSpPr>
          <p:spPr bwMode="auto">
            <a:xfrm>
              <a:off x="3419" y="3492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7" name="Text Box 242"/>
            <p:cNvSpPr txBox="1">
              <a:spLocks noChangeArrowheads="1"/>
            </p:cNvSpPr>
            <p:nvPr/>
          </p:nvSpPr>
          <p:spPr bwMode="auto">
            <a:xfrm>
              <a:off x="3759" y="3492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8" name="Text Box 243"/>
            <p:cNvSpPr txBox="1">
              <a:spLocks noChangeArrowheads="1"/>
            </p:cNvSpPr>
            <p:nvPr/>
          </p:nvSpPr>
          <p:spPr bwMode="auto">
            <a:xfrm>
              <a:off x="4100" y="3492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9" name="Text Box 244"/>
            <p:cNvSpPr txBox="1">
              <a:spLocks noChangeArrowheads="1"/>
            </p:cNvSpPr>
            <p:nvPr/>
          </p:nvSpPr>
          <p:spPr bwMode="auto">
            <a:xfrm>
              <a:off x="4440" y="3492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9" name="Group 256"/>
          <p:cNvGrpSpPr>
            <a:grpSpLocks/>
          </p:cNvGrpSpPr>
          <p:nvPr/>
        </p:nvGrpSpPr>
        <p:grpSpPr bwMode="auto">
          <a:xfrm>
            <a:off x="2081213" y="4733925"/>
            <a:ext cx="3779837" cy="541338"/>
            <a:chOff x="1803" y="2656"/>
            <a:chExt cx="2381" cy="341"/>
          </a:xfrm>
        </p:grpSpPr>
        <p:sp>
          <p:nvSpPr>
            <p:cNvPr id="22558" name="Text Box 246"/>
            <p:cNvSpPr txBox="1">
              <a:spLocks noChangeArrowheads="1"/>
            </p:cNvSpPr>
            <p:nvPr/>
          </p:nvSpPr>
          <p:spPr bwMode="auto">
            <a:xfrm>
              <a:off x="3163" y="2657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59" name="Text Box 247"/>
            <p:cNvSpPr txBox="1">
              <a:spLocks noChangeArrowheads="1"/>
            </p:cNvSpPr>
            <p:nvPr/>
          </p:nvSpPr>
          <p:spPr bwMode="auto">
            <a:xfrm>
              <a:off x="1803" y="2657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0" name="Text Box 248"/>
            <p:cNvSpPr txBox="1">
              <a:spLocks noChangeArrowheads="1"/>
            </p:cNvSpPr>
            <p:nvPr/>
          </p:nvSpPr>
          <p:spPr bwMode="auto">
            <a:xfrm>
              <a:off x="2143" y="2657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1" name="Text Box 249"/>
            <p:cNvSpPr txBox="1">
              <a:spLocks noChangeArrowheads="1"/>
            </p:cNvSpPr>
            <p:nvPr/>
          </p:nvSpPr>
          <p:spPr bwMode="auto">
            <a:xfrm>
              <a:off x="2483" y="2657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2" name="Text Box 250"/>
            <p:cNvSpPr txBox="1">
              <a:spLocks noChangeArrowheads="1"/>
            </p:cNvSpPr>
            <p:nvPr/>
          </p:nvSpPr>
          <p:spPr bwMode="auto">
            <a:xfrm>
              <a:off x="2823" y="2657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3" name="Text Box 252"/>
            <p:cNvSpPr txBox="1">
              <a:spLocks noChangeArrowheads="1"/>
            </p:cNvSpPr>
            <p:nvPr/>
          </p:nvSpPr>
          <p:spPr bwMode="auto">
            <a:xfrm>
              <a:off x="3503" y="2656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4" name="Text Box 253"/>
            <p:cNvSpPr txBox="1">
              <a:spLocks noChangeArrowheads="1"/>
            </p:cNvSpPr>
            <p:nvPr/>
          </p:nvSpPr>
          <p:spPr bwMode="auto">
            <a:xfrm>
              <a:off x="3844" y="2656"/>
              <a:ext cx="340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96925" y="5705475"/>
            <a:ext cx="7108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anose="020B0604020202020204" pitchFamily="34" charset="0"/>
              </a:rPr>
              <a:t>Energetik pog‘onachalar sxemasi</a:t>
            </a:r>
            <a:endParaRPr lang="ru-RU" altLang="ru-RU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37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9" grpId="0"/>
      <p:bldP spid="120840" grpId="0"/>
      <p:bldP spid="120841" grpId="0"/>
      <p:bldP spid="120843" grpId="0"/>
      <p:bldP spid="120844" grpId="0"/>
      <p:bldP spid="120845" grpId="0"/>
      <p:bldP spid="120846" grpId="0"/>
      <p:bldP spid="120847" grpId="0"/>
      <p:bldP spid="120848" grpId="0"/>
      <p:bldP spid="120849" grpId="0"/>
      <p:bldP spid="120850" grpId="0"/>
      <p:bldP spid="24" grpId="0"/>
      <p:bldP spid="25" grpId="0"/>
      <p:bldP spid="26" grpId="0"/>
      <p:bldP spid="27" grpId="0"/>
      <p:bldP spid="2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-26988" y="-65088"/>
            <a:ext cx="12192001" cy="830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</a:rPr>
              <a:t>Elektron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</a:rPr>
              <a:t>orbitallar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</a:rPr>
              <a:t>tuzilish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</a:rPr>
              <a:t>tartibi</a:t>
            </a:r>
            <a:endParaRPr lang="en-US" altLang="ru-RU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35413" y="1557338"/>
            <a:ext cx="6048375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VII – 7s5f6d7p		32</a:t>
            </a:r>
            <a:endParaRPr lang="ru-RU" alt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VI – 6s4f5d6p		32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V – 5s4d5p			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IV – 4s3d4p		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III – 3s3p			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II – 2s2p			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 – 1s				2</a:t>
            </a:r>
          </a:p>
        </p:txBody>
      </p:sp>
      <p:sp>
        <p:nvSpPr>
          <p:cNvPr id="4" name="Стрелка вверх 3"/>
          <p:cNvSpPr/>
          <p:nvPr/>
        </p:nvSpPr>
        <p:spPr>
          <a:xfrm>
            <a:off x="2711450" y="1766888"/>
            <a:ext cx="719138" cy="4398962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485900" y="1533525"/>
            <a:ext cx="7207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1766077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938"/>
            <a:ext cx="12192000" cy="1143000"/>
          </a:xfrm>
          <a:solidFill>
            <a:srgbClr val="0070C0"/>
          </a:solidFill>
        </p:spPr>
        <p:txBody>
          <a:bodyPr/>
          <a:lstStyle/>
          <a:p>
            <a:pPr algn="ctr" eaLnBrk="1" hangingPunct="1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qavatlarining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657600" y="1524000"/>
            <a:ext cx="3505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Shar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09800" y="1447800"/>
            <a:ext cx="1295400" cy="1295400"/>
            <a:chOff x="864" y="1056"/>
            <a:chExt cx="960" cy="9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259" name="Oval 5"/>
            <p:cNvSpPr>
              <a:spLocks noChangeArrowheads="1"/>
            </p:cNvSpPr>
            <p:nvPr/>
          </p:nvSpPr>
          <p:spPr bwMode="auto">
            <a:xfrm>
              <a:off x="864" y="1056"/>
              <a:ext cx="960" cy="91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E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0" name="Oval 9"/>
            <p:cNvSpPr>
              <a:spLocks noChangeArrowheads="1"/>
            </p:cNvSpPr>
            <p:nvPr/>
          </p:nvSpPr>
          <p:spPr bwMode="auto">
            <a:xfrm>
              <a:off x="1296" y="148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001000" y="2438400"/>
            <a:ext cx="1066800" cy="1981200"/>
            <a:chOff x="528" y="1824"/>
            <a:chExt cx="672" cy="12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256" name="Oval 7"/>
            <p:cNvSpPr>
              <a:spLocks noChangeArrowheads="1"/>
            </p:cNvSpPr>
            <p:nvPr/>
          </p:nvSpPr>
          <p:spPr bwMode="auto">
            <a:xfrm>
              <a:off x="528" y="1824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7" name="Oval 8"/>
            <p:cNvSpPr>
              <a:spLocks noChangeArrowheads="1"/>
            </p:cNvSpPr>
            <p:nvPr/>
          </p:nvSpPr>
          <p:spPr bwMode="auto">
            <a:xfrm>
              <a:off x="528" y="2448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8" name="Oval 10"/>
            <p:cNvSpPr>
              <a:spLocks noChangeArrowheads="1"/>
            </p:cNvSpPr>
            <p:nvPr/>
          </p:nvSpPr>
          <p:spPr bwMode="auto">
            <a:xfrm>
              <a:off x="811" y="2413"/>
              <a:ext cx="71" cy="7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164619" y="3352800"/>
            <a:ext cx="4643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Gantel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0" y="3886200"/>
            <a:ext cx="2667000" cy="2590800"/>
            <a:chOff x="0" y="2448"/>
            <a:chExt cx="1680" cy="163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 rot="-5179580">
              <a:off x="504" y="2424"/>
              <a:ext cx="672" cy="1680"/>
              <a:chOff x="528" y="2736"/>
              <a:chExt cx="672" cy="1248"/>
            </a:xfrm>
          </p:grpSpPr>
          <p:sp>
            <p:nvSpPr>
              <p:cNvPr id="10254" name="Oval 26"/>
              <p:cNvSpPr>
                <a:spLocks noChangeArrowheads="1"/>
              </p:cNvSpPr>
              <p:nvPr/>
            </p:nvSpPr>
            <p:spPr bwMode="auto">
              <a:xfrm>
                <a:off x="528" y="3360"/>
                <a:ext cx="672" cy="62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5" name="Oval 27"/>
              <p:cNvSpPr>
                <a:spLocks noChangeArrowheads="1"/>
              </p:cNvSpPr>
              <p:nvPr/>
            </p:nvSpPr>
            <p:spPr bwMode="auto">
              <a:xfrm>
                <a:off x="528" y="2736"/>
                <a:ext cx="672" cy="62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528" y="2448"/>
              <a:ext cx="672" cy="1632"/>
              <a:chOff x="528" y="2736"/>
              <a:chExt cx="672" cy="1248"/>
            </a:xfrm>
          </p:grpSpPr>
          <p:sp>
            <p:nvSpPr>
              <p:cNvPr id="10252" name="Oval 16"/>
              <p:cNvSpPr>
                <a:spLocks noChangeArrowheads="1"/>
              </p:cNvSpPr>
              <p:nvPr/>
            </p:nvSpPr>
            <p:spPr bwMode="auto">
              <a:xfrm>
                <a:off x="528" y="3360"/>
                <a:ext cx="672" cy="62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3" name="Oval 15"/>
              <p:cNvSpPr>
                <a:spLocks noChangeArrowheads="1"/>
              </p:cNvSpPr>
              <p:nvPr/>
            </p:nvSpPr>
            <p:spPr bwMode="auto">
              <a:xfrm>
                <a:off x="528" y="2736"/>
                <a:ext cx="672" cy="62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251" name="Oval 17"/>
            <p:cNvSpPr>
              <a:spLocks noChangeArrowheads="1"/>
            </p:cNvSpPr>
            <p:nvPr/>
          </p:nvSpPr>
          <p:spPr bwMode="auto">
            <a:xfrm>
              <a:off x="816" y="3216"/>
              <a:ext cx="71" cy="7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343400" y="4876800"/>
            <a:ext cx="4038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gantel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65921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301" grpId="0"/>
      <p:bldP spid="123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01_s"/>
          <p:cNvPicPr>
            <a:picLocks noChangeAspect="1" noChangeArrowheads="1"/>
          </p:cNvPicPr>
          <p:nvPr/>
        </p:nvPicPr>
        <p:blipFill>
          <a:blip r:embed="rId3"/>
          <a:srcRect l="9448" t="3149" r="9448" b="22047"/>
          <a:stretch>
            <a:fillRect/>
          </a:stretch>
        </p:blipFill>
        <p:spPr bwMode="auto">
          <a:xfrm>
            <a:off x="2671763" y="1568450"/>
            <a:ext cx="1257300" cy="1238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532509" y="3717032"/>
            <a:ext cx="1123058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tabLst>
                <a:tab pos="3421063" algn="ctr"/>
              </a:tabLst>
              <a:defRPr/>
            </a:pPr>
            <a:r>
              <a:rPr lang="en-US" sz="4800" b="1" i="1" dirty="0">
                <a:solidFill>
                  <a:srgbClr val="FFFFFF"/>
                </a:solidFill>
                <a:latin typeface="Arial" pitchFamily="34" charset="0"/>
                <a:ea typeface="Times New Roman" pitchFamily="18" charset="0"/>
              </a:rPr>
              <a:t>1s</a:t>
            </a:r>
            <a:endParaRPr lang="en-US" sz="48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4514" name="Picture 2" descr="02_px"/>
          <p:cNvPicPr>
            <a:picLocks noChangeAspect="1" noChangeArrowheads="1"/>
          </p:cNvPicPr>
          <p:nvPr/>
        </p:nvPicPr>
        <p:blipFill>
          <a:blip r:embed="rId4"/>
          <a:srcRect l="9448" r="9448"/>
          <a:stretch>
            <a:fillRect/>
          </a:stretch>
        </p:blipFill>
        <p:spPr bwMode="auto">
          <a:xfrm>
            <a:off x="6143625" y="1476375"/>
            <a:ext cx="1500188" cy="1939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4515" name="Picture 3" descr="03_py"/>
          <p:cNvPicPr>
            <a:picLocks noChangeAspect="1" noChangeArrowheads="1"/>
          </p:cNvPicPr>
          <p:nvPr/>
        </p:nvPicPr>
        <p:blipFill>
          <a:blip r:embed="rId5"/>
          <a:srcRect l="9448" r="9448"/>
          <a:stretch>
            <a:fillRect/>
          </a:stretch>
        </p:blipFill>
        <p:spPr bwMode="auto">
          <a:xfrm>
            <a:off x="8328025" y="1404938"/>
            <a:ext cx="1168400" cy="1922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7586" name="Picture 2" descr="04_pz"/>
          <p:cNvPicPr>
            <a:picLocks noChangeAspect="1" noChangeArrowheads="1"/>
          </p:cNvPicPr>
          <p:nvPr/>
        </p:nvPicPr>
        <p:blipFill>
          <a:blip r:embed="rId6"/>
          <a:srcRect l="9448" r="9448"/>
          <a:stretch>
            <a:fillRect/>
          </a:stretch>
        </p:blipFill>
        <p:spPr bwMode="auto">
          <a:xfrm>
            <a:off x="4518025" y="1476375"/>
            <a:ext cx="1362075" cy="1962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3" name="Rectangle 42"/>
          <p:cNvSpPr/>
          <p:nvPr/>
        </p:nvSpPr>
        <p:spPr>
          <a:xfrm>
            <a:off x="6104410" y="4019301"/>
            <a:ext cx="165947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FFFFFF"/>
                </a:solidFill>
              </a:rPr>
              <a:t>2p</a:t>
            </a:r>
            <a:r>
              <a:rPr lang="en-US" sz="4800" b="1" i="1" baseline="-25000" dirty="0">
                <a:solidFill>
                  <a:srgbClr val="FFFFFF"/>
                </a:solidFill>
              </a:rPr>
              <a:t>x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18459" y="4019301"/>
            <a:ext cx="154248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FFFFFF"/>
                </a:solidFill>
              </a:rPr>
              <a:t>2p</a:t>
            </a:r>
            <a:r>
              <a:rPr lang="en-US" sz="4800" b="1" i="1" baseline="-25000" dirty="0">
                <a:solidFill>
                  <a:srgbClr val="FFFFFF"/>
                </a:solidFill>
              </a:rPr>
              <a:t>y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33234" y="3947863"/>
            <a:ext cx="1582683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FFFFFF"/>
                </a:solidFill>
              </a:rPr>
              <a:t>2p</a:t>
            </a:r>
            <a:r>
              <a:rPr lang="en-US" sz="4800" b="1" i="1" baseline="-25000" dirty="0">
                <a:solidFill>
                  <a:srgbClr val="FFFFFF"/>
                </a:solidFill>
              </a:rPr>
              <a:t>z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C63E3D1F-2F29-4F1E-909D-047C8452A36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938"/>
            <a:ext cx="121920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i="1" spc="300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en-US" sz="4800" b="1" i="1" spc="3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</a:t>
            </a:r>
            <a:r>
              <a:rPr lang="en-US" sz="4800" b="1" cap="all" spc="3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-, </a:t>
            </a:r>
            <a:r>
              <a:rPr lang="en-US" sz="4800" b="1" i="1" spc="3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</a:t>
            </a:r>
            <a:r>
              <a:rPr lang="en-US" sz="4800" b="1" cap="all" spc="3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</a:t>
            </a:r>
            <a:r>
              <a:rPr lang="en-US" sz="4800" b="1" cap="all" spc="3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orbitallar</a:t>
            </a:r>
            <a:r>
              <a:rPr lang="en-US" sz="4800" b="1" cap="all" spc="3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800" b="1" cap="all" spc="3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ko‘rinishi</a:t>
            </a:r>
            <a:endParaRPr lang="ru-RU" sz="4800" cap="all" spc="300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980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_dy"/>
          <p:cNvPicPr>
            <a:picLocks noChangeAspect="1" noChangeArrowheads="1"/>
          </p:cNvPicPr>
          <p:nvPr/>
        </p:nvPicPr>
        <p:blipFill>
          <a:blip r:embed="rId2"/>
          <a:srcRect l="9448" r="9448"/>
          <a:stretch>
            <a:fillRect/>
          </a:stretch>
        </p:blipFill>
        <p:spPr bwMode="auto">
          <a:xfrm>
            <a:off x="4079875" y="1052513"/>
            <a:ext cx="1655763" cy="187166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Rectangle 12"/>
          <p:cNvSpPr/>
          <p:nvPr/>
        </p:nvSpPr>
        <p:spPr>
          <a:xfrm>
            <a:off x="2098995" y="1832769"/>
            <a:ext cx="1296145" cy="707886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US" sz="4000" b="1" i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4000" b="1" i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06_d1"/>
          <p:cNvPicPr>
            <a:picLocks noChangeAspect="1" noChangeArrowheads="1"/>
          </p:cNvPicPr>
          <p:nvPr/>
        </p:nvPicPr>
        <p:blipFill>
          <a:blip r:embed="rId3"/>
          <a:srcRect l="9448" r="9448"/>
          <a:stretch>
            <a:fillRect/>
          </a:stretch>
        </p:blipFill>
        <p:spPr bwMode="auto">
          <a:xfrm>
            <a:off x="6581775" y="1071563"/>
            <a:ext cx="1601788" cy="1819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ectangle 14"/>
          <p:cNvSpPr/>
          <p:nvPr/>
        </p:nvSpPr>
        <p:spPr>
          <a:xfrm>
            <a:off x="8518448" y="1988344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US" sz="3600" b="1" i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i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–y</a:t>
            </a:r>
            <a:r>
              <a:rPr lang="en-US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07_f0"/>
          <p:cNvPicPr>
            <a:picLocks noChangeAspect="1" noChangeArrowheads="1"/>
          </p:cNvPicPr>
          <p:nvPr/>
        </p:nvPicPr>
        <p:blipFill>
          <a:blip r:embed="rId4"/>
          <a:srcRect l="9448" r="9448"/>
          <a:stretch>
            <a:fillRect/>
          </a:stretch>
        </p:blipFill>
        <p:spPr bwMode="auto">
          <a:xfrm>
            <a:off x="1847850" y="4211638"/>
            <a:ext cx="1655763" cy="1871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9" name="Rectangle 19"/>
          <p:cNvSpPr/>
          <p:nvPr/>
        </p:nvSpPr>
        <p:spPr>
          <a:xfrm>
            <a:off x="2278456" y="6300028"/>
            <a:ext cx="937224" cy="36933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4f</a:t>
            </a:r>
            <a:r>
              <a:rPr lang="en-US" b="1" i="1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–3zr</a:t>
            </a:r>
            <a:r>
              <a:rPr lang="en-US" sz="1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08_f1"/>
          <p:cNvPicPr>
            <a:picLocks noChangeAspect="1" noChangeArrowheads="1"/>
          </p:cNvPicPr>
          <p:nvPr/>
        </p:nvPicPr>
        <p:blipFill>
          <a:blip r:embed="rId5"/>
          <a:srcRect l="9448" r="9448"/>
          <a:stretch>
            <a:fillRect/>
          </a:stretch>
        </p:blipFill>
        <p:spPr bwMode="auto">
          <a:xfrm>
            <a:off x="4068763" y="4467225"/>
            <a:ext cx="1620837" cy="18335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Rectangle 20"/>
          <p:cNvSpPr/>
          <p:nvPr/>
        </p:nvSpPr>
        <p:spPr>
          <a:xfrm>
            <a:off x="4439816" y="6300028"/>
            <a:ext cx="1008662" cy="36933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prstClr val="white"/>
                </a:solidFill>
              </a:rPr>
              <a:t>4f</a:t>
            </a:r>
            <a:r>
              <a:rPr lang="en-US" b="1" i="1" baseline="-25000" dirty="0">
                <a:solidFill>
                  <a:prstClr val="white"/>
                </a:solidFill>
              </a:rPr>
              <a:t>5xz</a:t>
            </a:r>
            <a:r>
              <a:rPr lang="en-US" sz="1200" b="1" i="1" dirty="0">
                <a:solidFill>
                  <a:prstClr val="white"/>
                </a:solidFill>
              </a:rPr>
              <a:t>2</a:t>
            </a:r>
            <a:r>
              <a:rPr lang="en-US" b="1" i="1" baseline="-25000" dirty="0">
                <a:solidFill>
                  <a:prstClr val="white"/>
                </a:solidFill>
              </a:rPr>
              <a:t>–xr</a:t>
            </a:r>
            <a:r>
              <a:rPr lang="en-US" sz="1200" b="1" i="1" dirty="0">
                <a:solidFill>
                  <a:prstClr val="white"/>
                </a:solidFill>
              </a:rPr>
              <a:t>2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12" name="Picture 7" descr="09_f2"/>
          <p:cNvPicPr>
            <a:picLocks noChangeAspect="1" noChangeArrowheads="1"/>
          </p:cNvPicPr>
          <p:nvPr/>
        </p:nvPicPr>
        <p:blipFill>
          <a:blip r:embed="rId6"/>
          <a:srcRect l="9448" r="9448"/>
          <a:stretch>
            <a:fillRect/>
          </a:stretch>
        </p:blipFill>
        <p:spPr bwMode="auto">
          <a:xfrm>
            <a:off x="6456363" y="4211638"/>
            <a:ext cx="1597025" cy="1873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Rectangle 21"/>
          <p:cNvSpPr/>
          <p:nvPr/>
        </p:nvSpPr>
        <p:spPr>
          <a:xfrm>
            <a:off x="6960096" y="6300028"/>
            <a:ext cx="648072" cy="36933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prstClr val="white"/>
                </a:solidFill>
              </a:rPr>
              <a:t>4f</a:t>
            </a:r>
            <a:r>
              <a:rPr lang="en-US" b="1" i="1" baseline="-25000" dirty="0">
                <a:solidFill>
                  <a:prstClr val="white"/>
                </a:solidFill>
              </a:rPr>
              <a:t>xyz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8" descr="10_f3"/>
          <p:cNvPicPr>
            <a:picLocks noChangeAspect="1" noChangeArrowheads="1"/>
          </p:cNvPicPr>
          <p:nvPr/>
        </p:nvPicPr>
        <p:blipFill>
          <a:blip r:embed="rId7"/>
          <a:srcRect l="9448" r="9448"/>
          <a:stretch>
            <a:fillRect/>
          </a:stretch>
        </p:blipFill>
        <p:spPr bwMode="auto">
          <a:xfrm>
            <a:off x="8688388" y="4211638"/>
            <a:ext cx="1584325" cy="1862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5" name="Rectangle 22"/>
          <p:cNvSpPr/>
          <p:nvPr/>
        </p:nvSpPr>
        <p:spPr>
          <a:xfrm>
            <a:off x="9048328" y="6300028"/>
            <a:ext cx="928694" cy="36933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prstClr val="white"/>
                </a:solidFill>
              </a:rPr>
              <a:t>4f</a:t>
            </a:r>
            <a:r>
              <a:rPr lang="en-US" b="1" i="1" baseline="-25000" dirty="0">
                <a:solidFill>
                  <a:prstClr val="white"/>
                </a:solidFill>
              </a:rPr>
              <a:t>x</a:t>
            </a:r>
            <a:r>
              <a:rPr lang="en-US" sz="1200" i="1" dirty="0">
                <a:solidFill>
                  <a:prstClr val="white"/>
                </a:solidFill>
              </a:rPr>
              <a:t>3</a:t>
            </a:r>
            <a:r>
              <a:rPr lang="en-US" b="1" i="1" baseline="-25000" dirty="0">
                <a:solidFill>
                  <a:prstClr val="white"/>
                </a:solidFill>
              </a:rPr>
              <a:t>–3xy</a:t>
            </a:r>
            <a:r>
              <a:rPr lang="en-US" sz="1200" b="1" i="1" dirty="0">
                <a:solidFill>
                  <a:prstClr val="white"/>
                </a:solidFill>
              </a:rPr>
              <a:t>2</a:t>
            </a:r>
            <a:r>
              <a:rPr lang="en-US" b="1" i="1" baseline="-25000" dirty="0">
                <a:solidFill>
                  <a:prstClr val="white"/>
                </a:solidFill>
              </a:rPr>
              <a:t> 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35"/>
          <p:cNvSpPr/>
          <p:nvPr/>
        </p:nvSpPr>
        <p:spPr>
          <a:xfrm>
            <a:off x="1723604" y="3358283"/>
            <a:ext cx="8626109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 orbital</a:t>
            </a:r>
            <a:endParaRPr lang="ru-RU" sz="4800" b="1" spc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79308811-4C98-4225-BB9A-93E8B16D475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7327"/>
            <a:ext cx="12192000" cy="96119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spc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spc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 orbital</a:t>
            </a:r>
            <a:endParaRPr lang="ru-RU" sz="4800" b="1" spc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67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12192000" cy="1143000"/>
          </a:xfrm>
          <a:solidFill>
            <a:srgbClr val="0070C0"/>
          </a:solidFill>
        </p:spPr>
        <p:txBody>
          <a:bodyPr/>
          <a:lstStyle/>
          <a:p>
            <a:pPr algn="ctr" eaLnBrk="1" hangingPunct="1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formula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4" descr="800px-Electron_orbi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73238"/>
            <a:ext cx="8459787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218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4"/>
          <p:cNvSpPr/>
          <p:nvPr/>
        </p:nvSpPr>
        <p:spPr bwMode="auto">
          <a:xfrm>
            <a:off x="2747818" y="2661708"/>
            <a:ext cx="1421418" cy="17097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6041" tIns="26041" rIns="26041" bIns="26041" spcCol="1270" anchor="ctr"/>
          <a:lstStyle/>
          <a:p>
            <a:pPr algn="ctr" defTabSz="607621">
              <a:lnSpc>
                <a:spcPct val="90000"/>
              </a:lnSpc>
              <a:spcAft>
                <a:spcPct val="35000"/>
              </a:spcAft>
              <a:defRPr/>
            </a:pPr>
            <a:endParaRPr lang="ru-RU" sz="1367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68801" y="2731462"/>
            <a:ext cx="240772" cy="362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2831"/>
            <a:r>
              <a:rPr lang="en-US" sz="1757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757" dirty="0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" b="13146"/>
          <a:stretch/>
        </p:blipFill>
        <p:spPr>
          <a:xfrm>
            <a:off x="4226652" y="2924032"/>
            <a:ext cx="3574888" cy="267650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93564" y="67609"/>
            <a:ext cx="11534496" cy="5119618"/>
            <a:chOff x="1288997" y="268027"/>
            <a:chExt cx="10515590" cy="4575245"/>
          </a:xfrm>
        </p:grpSpPr>
        <p:sp>
          <p:nvSpPr>
            <p:cNvPr id="7" name="Скругленный прямоугольник 14"/>
            <p:cNvSpPr/>
            <p:nvPr/>
          </p:nvSpPr>
          <p:spPr bwMode="auto">
            <a:xfrm>
              <a:off x="5419527" y="268027"/>
              <a:ext cx="2143139" cy="18669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6041" tIns="26041" rIns="26041" bIns="26041" spcCol="1270" anchor="ctr"/>
            <a:lstStyle/>
            <a:p>
              <a:pPr algn="ctr" defTabSz="60762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345" dirty="0">
                <a:solidFill>
                  <a:prstClr val="black"/>
                </a:solidFill>
              </a:endParaRPr>
            </a:p>
          </p:txBody>
        </p:sp>
        <p:sp>
          <p:nvSpPr>
            <p:cNvPr id="10" name="Скругленный прямоугольник 14"/>
            <p:cNvSpPr/>
            <p:nvPr/>
          </p:nvSpPr>
          <p:spPr bwMode="auto">
            <a:xfrm>
              <a:off x="2796734" y="395048"/>
              <a:ext cx="2066304" cy="19549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6041" tIns="26041" rIns="26041" bIns="26041" spcCol="1270" anchor="ctr"/>
            <a:lstStyle/>
            <a:p>
              <a:pPr algn="ctr" defTabSz="60762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758" dirty="0">
                <a:solidFill>
                  <a:prstClr val="black"/>
                </a:solidFill>
              </a:endParaRPr>
            </a:p>
          </p:txBody>
        </p:sp>
        <p:sp>
          <p:nvSpPr>
            <p:cNvPr id="13" name="Скругленный прямоугольник 14"/>
            <p:cNvSpPr/>
            <p:nvPr/>
          </p:nvSpPr>
          <p:spPr bwMode="auto">
            <a:xfrm>
              <a:off x="7971811" y="395048"/>
              <a:ext cx="2339715" cy="19549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6041" tIns="26041" rIns="26041" bIns="26041" spcCol="1270" anchor="ctr"/>
            <a:lstStyle/>
            <a:p>
              <a:pPr defTabSz="60762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63" dirty="0">
                <a:solidFill>
                  <a:prstClr val="black"/>
                </a:solidFill>
              </a:endParaRPr>
            </a:p>
          </p:txBody>
        </p:sp>
        <p:sp>
          <p:nvSpPr>
            <p:cNvPr id="15" name="Стрелка влево 14"/>
            <p:cNvSpPr/>
            <p:nvPr/>
          </p:nvSpPr>
          <p:spPr>
            <a:xfrm rot="16336790">
              <a:off x="6379552" y="2318927"/>
              <a:ext cx="499670" cy="528638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трелка влево 15"/>
            <p:cNvSpPr/>
            <p:nvPr/>
          </p:nvSpPr>
          <p:spPr>
            <a:xfrm rot="14630271">
              <a:off x="4751750" y="2415640"/>
              <a:ext cx="537837" cy="53022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14"/>
            <p:cNvSpPr/>
            <p:nvPr/>
          </p:nvSpPr>
          <p:spPr bwMode="auto">
            <a:xfrm>
              <a:off x="1353158" y="2707038"/>
              <a:ext cx="2511806" cy="20991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6041" tIns="26041" rIns="26041" bIns="26041" spcCol="1270" anchor="ctr"/>
            <a:lstStyle/>
            <a:p>
              <a:pPr algn="ctr" defTabSz="60762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63" dirty="0">
                <a:solidFill>
                  <a:prstClr val="black"/>
                </a:solidFill>
              </a:endParaRPr>
            </a:p>
          </p:txBody>
        </p:sp>
        <p:sp>
          <p:nvSpPr>
            <p:cNvPr id="23" name="Стрелка влево 22"/>
            <p:cNvSpPr/>
            <p:nvPr/>
          </p:nvSpPr>
          <p:spPr>
            <a:xfrm rot="18000000">
              <a:off x="7797809" y="2517856"/>
              <a:ext cx="482782" cy="53022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14"/>
            <p:cNvSpPr/>
            <p:nvPr/>
          </p:nvSpPr>
          <p:spPr bwMode="auto">
            <a:xfrm>
              <a:off x="9348398" y="2589750"/>
              <a:ext cx="2456189" cy="22164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6041" tIns="26041" rIns="26041" bIns="26041" spcCol="1270" anchor="ctr"/>
            <a:lstStyle/>
            <a:p>
              <a:pPr algn="ctr" defTabSz="60762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758" dirty="0">
                <a:solidFill>
                  <a:prstClr val="black"/>
                </a:solidFill>
              </a:endParaRPr>
            </a:p>
          </p:txBody>
        </p:sp>
        <p:sp>
          <p:nvSpPr>
            <p:cNvPr id="27" name="Стрелка влево 26"/>
            <p:cNvSpPr/>
            <p:nvPr/>
          </p:nvSpPr>
          <p:spPr>
            <a:xfrm rot="21578307">
              <a:off x="8769217" y="3451790"/>
              <a:ext cx="427307" cy="53022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Стрелка влево 27"/>
            <p:cNvSpPr/>
            <p:nvPr/>
          </p:nvSpPr>
          <p:spPr>
            <a:xfrm rot="10748561">
              <a:off x="3956404" y="3433243"/>
              <a:ext cx="570665" cy="47791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9385837" y="2825777"/>
              <a:ext cx="2381310" cy="2017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92831"/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Kimyoviy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elementning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tartib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raqami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uning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atom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yadrosi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zaryadi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mos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keladi</a:t>
              </a:r>
              <a:endParaRPr lang="ru-RU" sz="2345" dirty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991856" y="631173"/>
              <a:ext cx="2319670" cy="1694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92831"/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Neytronlar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zaryadsiz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zarrachalar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bo‘lib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massasi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</a:t>
              </a:r>
              <a:r>
                <a:rPr lang="en-US" sz="2345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45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teng</a:t>
              </a:r>
              <a:endParaRPr lang="ru-RU" sz="2345" dirty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288997" y="2782968"/>
              <a:ext cx="2613072" cy="1732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92831"/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Atom 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markazida</a:t>
              </a:r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musbat</a:t>
              </a:r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zaryadlangan</a:t>
              </a:r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yadro</a:t>
              </a:r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</a:t>
              </a:r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uning</a:t>
              </a:r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zaryadi</a:t>
              </a:r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 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jihatdan</a:t>
              </a:r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elementning</a:t>
              </a:r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tartib</a:t>
              </a:r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raqamiga</a:t>
              </a:r>
              <a:r>
                <a:rPr lang="en-US" sz="2000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teng</a:t>
              </a:r>
              <a:endParaRPr lang="ru-RU" sz="2000" dirty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902713" y="564579"/>
              <a:ext cx="1785950" cy="1320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92831"/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Yadro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atrofida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manfiy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zaryadlangan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elektronlar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harakatlanadi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69" name="Rectangle 1"/>
            <p:cNvSpPr>
              <a:spLocks noChangeArrowheads="1"/>
            </p:cNvSpPr>
            <p:nvPr/>
          </p:nvSpPr>
          <p:spPr bwMode="auto">
            <a:xfrm>
              <a:off x="5379578" y="418767"/>
              <a:ext cx="2075693" cy="1565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89284" tIns="44642" rIns="89284" bIns="4464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9283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Atomning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massasi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uning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yadrosidagi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protonlar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va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neytronlar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yig‘indisiga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teng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:          </a:t>
              </a:r>
              <a:r>
                <a:rPr lang="en-US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Ar</a:t>
              </a:r>
              <a:r>
                <a:rPr lang="en-US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=N + Z</a:t>
              </a:r>
              <a:endParaRPr lang="en-US" dirty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 bwMode="auto">
          <a:xfrm>
            <a:off x="363942" y="5600535"/>
            <a:ext cx="11531209" cy="951123"/>
          </a:xfrm>
          <a:prstGeom prst="roundRect">
            <a:avLst/>
          </a:prstGeom>
          <a:solidFill>
            <a:srgbClr val="D6E6F4"/>
          </a:solidFill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defTabSz="892831"/>
            <a:r>
              <a:rPr lang="uz-Latn-UZ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Atom-murakkab  sistema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ctr" defTabSz="892831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Atom </a:t>
            </a:r>
            <a:r>
              <a:rPr lang="en-US" sz="2800" b="1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yunoncha</a:t>
            </a:r>
            <a:r>
              <a:rPr lang="en-US" sz="2800" b="1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so‘z</a:t>
            </a:r>
            <a:r>
              <a:rPr lang="en-US" sz="2800" b="1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bo‘lib</a:t>
            </a:r>
            <a:r>
              <a:rPr lang="en-US" sz="2800" b="1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bo‘linmas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» </a:t>
            </a:r>
            <a:r>
              <a:rPr lang="en-US" sz="2800" b="1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ma’nosini</a:t>
            </a:r>
            <a:r>
              <a:rPr lang="en-US" sz="2800" b="1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anglatadi</a:t>
            </a:r>
            <a:endParaRPr lang="ru-RU" sz="2800" b="1" dirty="0">
              <a:solidFill>
                <a:srgbClr val="003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329293" y="1545647"/>
          <a:ext cx="7229546" cy="450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0" y="0"/>
            <a:ext cx="12192000" cy="1270172"/>
          </a:xfrm>
          <a:prstGeom prst="rect">
            <a:avLst/>
          </a:prstGeom>
          <a:solidFill>
            <a:srgbClr val="2365C7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892831">
              <a:defRPr/>
            </a:pPr>
            <a:r>
              <a:rPr lang="en-US" sz="390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90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r>
              <a:rPr lang="en-US" sz="390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90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elementga</a:t>
            </a:r>
            <a:r>
              <a:rPr lang="en-US" sz="390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90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z-Cyrl-UZ" sz="3908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0556" y="1998589"/>
            <a:ext cx="4271166" cy="22539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9284" tIns="44642" rIns="89284" bIns="44642">
            <a:spAutoFit/>
          </a:bodyPr>
          <a:lstStyle/>
          <a:p>
            <a:pPr algn="ctr" defTabSz="892831"/>
            <a:r>
              <a:rPr lang="uz-Latn-UZ" sz="7030" dirty="0">
                <a:ln w="38100">
                  <a:solidFill>
                    <a:prstClr val="black"/>
                  </a:solidFill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Zinama zina</a:t>
            </a:r>
            <a:endParaRPr lang="ru-RU" sz="7030" dirty="0">
              <a:ln w="38100">
                <a:solidFill>
                  <a:prstClr val="black"/>
                </a:solidFill>
              </a:ln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0" y="208664"/>
            <a:ext cx="7092675" cy="64618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36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012"/>
            <a:ext cx="12192000" cy="1171968"/>
          </a:xfrm>
          <a:prstGeom prst="rect">
            <a:avLst/>
          </a:prstGeom>
          <a:solidFill>
            <a:srgbClr val="2365C7"/>
          </a:solidFill>
          <a:ln>
            <a:solidFill>
              <a:schemeClr val="accent1"/>
            </a:solidFill>
          </a:ln>
        </p:spPr>
        <p:txBody>
          <a:bodyPr wrap="square" lIns="89284" tIns="44642" rIns="89284" bIns="44642">
            <a:spAutoFit/>
          </a:bodyPr>
          <a:lstStyle/>
          <a:p>
            <a:pPr algn="ctr" defTabSz="892831"/>
            <a:r>
              <a:rPr lang="uz-Latn-UZ" sz="703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Javoblar:</a:t>
            </a:r>
            <a:endParaRPr lang="ru-RU" sz="703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056556-267A-4330-9040-5E0D188612F0}"/>
              </a:ext>
            </a:extLst>
          </p:cNvPr>
          <p:cNvSpPr/>
          <p:nvPr/>
        </p:nvSpPr>
        <p:spPr>
          <a:xfrm>
            <a:off x="318051" y="1645831"/>
            <a:ext cx="111636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2831"/>
            <a:r>
              <a:rPr lang="fi-FI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Atom-musbat zaryadlangan yadro va uning atrofida to</a:t>
            </a:r>
            <a:r>
              <a:rPr lang="en-US" sz="3200" b="1" dirty="0">
                <a:ln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‘</a:t>
            </a:r>
            <a:r>
              <a:rPr lang="fi-FI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xtovsiz harakatlanadigan manfiy zaryadlangan elektrondan tashkil  topgan elektroneytral zarracha.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892831"/>
            <a:r>
              <a:rPr lang="fi-FI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4 ta: s-, p-, d-, f-orbitallar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892831"/>
            <a:r>
              <a:rPr lang="fi-FI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4 ta:bosh, orbital, magnit, spin kvant sonlari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892831"/>
            <a:r>
              <a:rPr lang="fi-FI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Energiyalari bir xil bo</a:t>
            </a:r>
            <a:r>
              <a:rPr lang="en-US" sz="3200" b="1" dirty="0">
                <a:ln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‘</a:t>
            </a:r>
            <a:r>
              <a:rPr lang="fi-FI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lgan orbitallarda elektronlar shunday tartibda joylashadiki, natijada spinlar yig</a:t>
            </a:r>
            <a:r>
              <a:rPr lang="en-US" sz="3200" b="1" dirty="0">
                <a:ln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‘</a:t>
            </a:r>
            <a:r>
              <a:rPr lang="fi-FI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indisi maksimal bo</a:t>
            </a:r>
            <a:r>
              <a:rPr lang="en-US" sz="3200" b="1" dirty="0">
                <a:ln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‘</a:t>
            </a:r>
            <a:r>
              <a:rPr lang="fi-FI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ladi.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48431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uz-Latn-UZ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Elektronlar qanday xususiyatlariga ko‘ra bitta energetik pog‘ona (qavat)da joylashadi?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3863975" y="2127250"/>
          <a:ext cx="39338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3" imgW="718914" imgH="738097" progId="MS_ClipArt_Gallery.2">
                  <p:embed/>
                </p:oleObj>
              </mc:Choice>
              <mc:Fallback>
                <p:oleObj name="Clip" r:id="rId3" imgW="718914" imgH="738097" progId="MS_ClipArt_Gallery.2">
                  <p:embed/>
                  <p:pic>
                    <p:nvPicPr>
                      <p:cNvPr id="307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2127250"/>
                        <a:ext cx="393382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835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12192000" cy="7847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chemeClr val="accent1">
                  <a:lumMod val="45000"/>
                  <a:lumOff val="55000"/>
                </a:schemeClr>
              </a:gs>
              <a:gs pos="0">
                <a:srgbClr val="002060"/>
              </a:gs>
              <a:gs pos="7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ru-RU" sz="4400" dirty="0" err="1">
                <a:solidFill>
                  <a:schemeClr val="bg1"/>
                </a:solidFill>
                <a:ea typeface="Calibri" panose="020F0502020204030204" pitchFamily="34" charset="0"/>
              </a:rPr>
              <a:t>Mustaqil</a:t>
            </a:r>
            <a:r>
              <a:rPr lang="en-US" altLang="ru-RU" sz="4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altLang="ru-RU" sz="4400" dirty="0" err="1">
                <a:solidFill>
                  <a:schemeClr val="bg1"/>
                </a:solidFill>
                <a:ea typeface="Calibri" panose="020F0502020204030204" pitchFamily="34" charset="0"/>
              </a:rPr>
              <a:t>bajarish</a:t>
            </a:r>
            <a:r>
              <a:rPr lang="en-US" altLang="ru-RU" sz="4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altLang="ru-RU" sz="4400" dirty="0" err="1">
                <a:solidFill>
                  <a:schemeClr val="bg1"/>
                </a:solidFill>
                <a:ea typeface="Calibri" panose="020F0502020204030204" pitchFamily="34" charset="0"/>
              </a:rPr>
              <a:t>uchun</a:t>
            </a:r>
            <a:r>
              <a:rPr lang="en-US" altLang="ru-RU" sz="4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altLang="ru-RU" sz="4400" dirty="0" err="1">
                <a:solidFill>
                  <a:schemeClr val="bg1"/>
                </a:solidFill>
                <a:ea typeface="Calibri" panose="020F0502020204030204" pitchFamily="34" charset="0"/>
              </a:rPr>
              <a:t>topshiriqlar</a:t>
            </a:r>
            <a:r>
              <a:rPr lang="en-US" altLang="ru-RU" sz="4400" dirty="0">
                <a:solidFill>
                  <a:schemeClr val="bg1"/>
                </a:solidFill>
                <a:ea typeface="Calibri" panose="020F0502020204030204" pitchFamily="34" charset="0"/>
              </a:rPr>
              <a:t>;</a:t>
            </a:r>
            <a:endParaRPr lang="ru-RU" altLang="ru-RU" sz="4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882595" y="1773238"/>
            <a:ext cx="10416208" cy="352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ru-RU" sz="3200" dirty="0">
                <a:ea typeface="Calibri" panose="020F0502020204030204" pitchFamily="34" charset="0"/>
              </a:rPr>
              <a:t>1.Darslikdagi 6-15 </a:t>
            </a:r>
            <a:r>
              <a:rPr lang="en-US" altLang="ru-RU" sz="3200" dirty="0" err="1">
                <a:ea typeface="Calibri" panose="020F0502020204030204" pitchFamily="34" charset="0"/>
              </a:rPr>
              <a:t>sahifalarini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o</a:t>
            </a:r>
            <a:r>
              <a:rPr lang="en-US" sz="3200" b="1" dirty="0" err="1">
                <a:ln/>
                <a:ea typeface="Times New Roman" pitchFamily="18" charset="0"/>
              </a:rPr>
              <a:t>‘</a:t>
            </a:r>
            <a:r>
              <a:rPr lang="en-US" altLang="ru-RU" sz="3200" dirty="0" err="1">
                <a:ea typeface="Calibri" panose="020F0502020204030204" pitchFamily="34" charset="0"/>
              </a:rPr>
              <a:t>qing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va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tushunganlaringizni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daftarga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qayd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eting</a:t>
            </a:r>
            <a:r>
              <a:rPr lang="en-US" altLang="ru-RU" sz="3200" dirty="0">
                <a:ea typeface="Calibri" panose="020F0502020204030204" pitchFamily="34" charset="0"/>
              </a:rPr>
              <a:t>.</a:t>
            </a:r>
            <a:endParaRPr lang="ru-RU" altLang="ru-RU" sz="32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ru-RU" sz="3200" dirty="0">
                <a:ea typeface="Calibri" panose="020F0502020204030204" pitchFamily="34" charset="0"/>
              </a:rPr>
              <a:t>2.Masala </a:t>
            </a:r>
            <a:r>
              <a:rPr lang="en-US" altLang="ru-RU" sz="3200" dirty="0" err="1">
                <a:ea typeface="Calibri" panose="020F0502020204030204" pitchFamily="34" charset="0"/>
              </a:rPr>
              <a:t>vamashqlarni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keltirilgan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namunalardan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foydalanib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yeching</a:t>
            </a:r>
            <a:r>
              <a:rPr lang="en-US" altLang="ru-RU" sz="3200" dirty="0">
                <a:ea typeface="Calibri" panose="020F0502020204030204" pitchFamily="34" charset="0"/>
              </a:rPr>
              <a:t>.</a:t>
            </a:r>
            <a:endParaRPr lang="ru-RU" altLang="ru-RU" sz="32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ru-RU" sz="3200" dirty="0">
                <a:ea typeface="Calibri" panose="020F0502020204030204" pitchFamily="34" charset="0"/>
              </a:rPr>
              <a:t>3.Tartib </a:t>
            </a:r>
            <a:r>
              <a:rPr lang="en-US" altLang="ru-RU" sz="3200" dirty="0" err="1">
                <a:ea typeface="Calibri" panose="020F0502020204030204" pitchFamily="34" charset="0"/>
              </a:rPr>
              <a:t>raqami</a:t>
            </a:r>
            <a:r>
              <a:rPr lang="en-US" altLang="ru-RU" sz="3200" dirty="0">
                <a:ea typeface="Calibri" panose="020F0502020204030204" pitchFamily="34" charset="0"/>
              </a:rPr>
              <a:t> 15,33,51 </a:t>
            </a:r>
            <a:r>
              <a:rPr lang="en-US" altLang="ru-RU" sz="3200" dirty="0" err="1">
                <a:ea typeface="Calibri" panose="020F0502020204030204" pitchFamily="34" charset="0"/>
              </a:rPr>
              <a:t>bo’lgan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elementlarning</a:t>
            </a:r>
            <a:r>
              <a:rPr lang="en-US" altLang="ru-RU" sz="3200" dirty="0">
                <a:ea typeface="Calibri" panose="020F0502020204030204" pitchFamily="34" charset="0"/>
              </a:rPr>
              <a:t> electron </a:t>
            </a:r>
            <a:r>
              <a:rPr lang="en-US" altLang="ru-RU" sz="3200" dirty="0" err="1">
                <a:ea typeface="Calibri" panose="020F0502020204030204" pitchFamily="34" charset="0"/>
              </a:rPr>
              <a:t>formulalarini</a:t>
            </a:r>
            <a:r>
              <a:rPr lang="en-US" altLang="ru-RU" sz="3200" dirty="0">
                <a:ea typeface="Calibri" panose="020F0502020204030204" pitchFamily="34" charset="0"/>
              </a:rPr>
              <a:t> </a:t>
            </a:r>
            <a:r>
              <a:rPr lang="en-US" altLang="ru-RU" sz="3200" dirty="0" err="1">
                <a:ea typeface="Calibri" panose="020F0502020204030204" pitchFamily="34" charset="0"/>
              </a:rPr>
              <a:t>yozing</a:t>
            </a:r>
            <a:r>
              <a:rPr lang="en-US" altLang="ru-RU" sz="3200" dirty="0">
                <a:ea typeface="Calibri" panose="020F0502020204030204" pitchFamily="34" charset="0"/>
              </a:rPr>
              <a:t>.</a:t>
            </a:r>
            <a:endParaRPr lang="ru-RU" altLang="ru-RU" sz="32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31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Объект 1048583"/>
          <p:cNvSpPr>
            <a:spLocks noGrp="1"/>
          </p:cNvSpPr>
          <p:nvPr>
            <p:ph idx="4294967295"/>
          </p:nvPr>
        </p:nvSpPr>
        <p:spPr>
          <a:xfrm>
            <a:off x="4151313" y="693738"/>
            <a:ext cx="7319962" cy="5054600"/>
          </a:xfrm>
        </p:spPr>
        <p:txBody>
          <a:bodyPr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>
              <a:defRPr/>
            </a:pP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Aniq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maqsadli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inson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hatto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eng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qiyin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yo‘lni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ham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bosib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o‘tadi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Maqsadi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yo‘q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inson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esa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silliq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yo‘lda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ham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joyidan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siljimaydi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en-US" altLang="ru-RU" b="1" i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ru-RU" altLang="en-US" dirty="0"/>
          </a:p>
        </p:txBody>
      </p:sp>
      <p:pic>
        <p:nvPicPr>
          <p:cNvPr id="43011" name="Рисунок 2097153" descr="MANWALK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643188"/>
            <a:ext cx="19923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2097154" descr="line4.gif (11519 bytes)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500688"/>
            <a:ext cx="83994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507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47688" y="676070"/>
            <a:ext cx="8411388" cy="5451098"/>
            <a:chOff x="1847529" y="609601"/>
            <a:chExt cx="8614477" cy="5582712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ltGray">
            <a:xfrm>
              <a:off x="1847529" y="609601"/>
              <a:ext cx="2130424" cy="5486399"/>
            </a:xfrm>
            <a:prstGeom prst="roundRect">
              <a:avLst>
                <a:gd name="adj" fmla="val 12884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  <a:tileRect/>
            </a:gra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vert270" anchor="ctr"/>
            <a:lstStyle/>
            <a:p>
              <a:pPr algn="ctr" defTabSz="892831">
                <a:defRPr/>
              </a:pPr>
              <a:r>
                <a:rPr lang="en-US" sz="3906" b="1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Elektronlarning</a:t>
              </a:r>
              <a:r>
                <a:rPr lang="en-US" sz="3906" b="1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6" b="1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kvant</a:t>
              </a:r>
              <a:r>
                <a:rPr lang="en-US" sz="3906" b="1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6" b="1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sonlari</a:t>
              </a:r>
              <a:endParaRPr lang="en-US" sz="3906" b="1" dirty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ltGray">
            <a:xfrm>
              <a:off x="4511676" y="724694"/>
              <a:ext cx="5809937" cy="1179513"/>
            </a:xfrm>
            <a:prstGeom prst="roundRect">
              <a:avLst>
                <a:gd name="adj" fmla="val 12884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  <a:tileRect/>
            </a:gra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normAutofit/>
            </a:bodyPr>
            <a:lstStyle/>
            <a:p>
              <a:pPr algn="ctr" defTabSz="892831" eaLnBrk="0" hangingPunct="0">
                <a:defRPr/>
              </a:pPr>
              <a:r>
                <a:rPr lang="en-US" sz="3515" b="1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Bosh </a:t>
              </a:r>
              <a:r>
                <a:rPr lang="en-US" sz="3515" b="1" dirty="0" err="1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kvant</a:t>
              </a:r>
              <a:r>
                <a:rPr lang="en-US" sz="3515" b="1" dirty="0">
                  <a:solidFill>
                    <a:srgbClr val="0036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 – n</a:t>
              </a:r>
              <a:endParaRPr lang="uz-Cyrl-UZ" sz="3515" b="1" dirty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ltGray">
            <a:xfrm>
              <a:off x="4557201" y="3543792"/>
              <a:ext cx="5904805" cy="1182687"/>
            </a:xfrm>
            <a:prstGeom prst="roundRect">
              <a:avLst>
                <a:gd name="adj" fmla="val 12884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  <a:tileRect/>
            </a:gra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normAutofit/>
            </a:bodyPr>
            <a:lstStyle/>
            <a:p>
              <a:pPr algn="ctr" defTabSz="892831">
                <a:defRPr/>
              </a:pPr>
              <a:r>
                <a:rPr lang="de-DE" sz="3515" b="1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Magnit</a:t>
              </a:r>
              <a:r>
                <a:rPr lang="de-DE" sz="3515" b="1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de-DE" sz="3515" b="1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kvant</a:t>
              </a:r>
              <a:r>
                <a:rPr lang="de-DE" sz="3515" b="1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de-DE" sz="3515" b="1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son</a:t>
              </a:r>
              <a:r>
                <a:rPr lang="de-DE" sz="3515" b="1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- m</a:t>
              </a:r>
              <a:endParaRPr lang="uz-Cyrl-UZ" sz="35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Прямая со стрелкой 8"/>
            <p:cNvCxnSpPr>
              <a:stCxn id="6" idx="3"/>
            </p:cNvCxnSpPr>
            <p:nvPr/>
          </p:nvCxnSpPr>
          <p:spPr>
            <a:xfrm flipV="1">
              <a:off x="3977953" y="1314450"/>
              <a:ext cx="533722" cy="2038350"/>
            </a:xfrm>
            <a:prstGeom prst="straightConnector1">
              <a:avLst/>
            </a:prstGeom>
            <a:ln w="73025" cap="rnd">
              <a:solidFill>
                <a:srgbClr val="00FF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utoShape 8"/>
            <p:cNvSpPr>
              <a:spLocks noChangeArrowheads="1"/>
            </p:cNvSpPr>
            <p:nvPr/>
          </p:nvSpPr>
          <p:spPr bwMode="ltGray">
            <a:xfrm>
              <a:off x="4557201" y="2200229"/>
              <a:ext cx="5904805" cy="1150937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  <a:tileRect/>
            </a:gra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defTabSz="892831" eaLnBrk="0" hangingPunct="0">
                <a:defRPr/>
              </a:pPr>
              <a:endParaRPr lang="en-US" sz="3515" b="1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endParaRPr>
            </a:p>
            <a:p>
              <a:pPr algn="ctr" defTabSz="892831" eaLnBrk="0" hangingPunct="0">
                <a:defRPr/>
              </a:pPr>
              <a:r>
                <a:rPr lang="en-US" sz="3515" b="1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Orbital (</a:t>
              </a:r>
              <a:r>
                <a:rPr lang="en-US" sz="3515" b="1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yonaki</a:t>
              </a:r>
              <a:r>
                <a:rPr lang="en-US" sz="3515" b="1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)</a:t>
              </a:r>
              <a:r>
                <a:rPr lang="en-US" sz="3515" b="1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kvant</a:t>
              </a:r>
              <a:r>
                <a:rPr lang="en-US" sz="3515" b="1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son – </a:t>
              </a:r>
              <a:r>
                <a:rPr lang="en-US" sz="3515" b="1" i="1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l</a:t>
              </a:r>
            </a:p>
            <a:p>
              <a:pPr algn="ctr" defTabSz="892831" eaLnBrk="0" hangingPunct="0">
                <a:defRPr/>
              </a:pPr>
              <a:endParaRPr lang="en-US" sz="3124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ltGray">
            <a:xfrm>
              <a:off x="4540413" y="4973907"/>
              <a:ext cx="5904805" cy="1218406"/>
            </a:xfrm>
            <a:prstGeom prst="roundRect">
              <a:avLst>
                <a:gd name="adj" fmla="val 12884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  <a:tileRect/>
            </a:gra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defTabSz="892831" eaLnBrk="0" hangingPunct="0">
                <a:defRPr/>
              </a:pPr>
              <a:r>
                <a:rPr lang="en-US" sz="3515" b="1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Spin </a:t>
              </a:r>
              <a:r>
                <a:rPr lang="en-US" sz="3515" b="1" dirty="0" err="1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kvant</a:t>
              </a:r>
              <a:r>
                <a:rPr lang="en-US" sz="3515" b="1" dirty="0">
                  <a:solidFill>
                    <a:srgbClr val="0036A2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son - s</a:t>
              </a:r>
              <a:endParaRPr lang="en-US" sz="351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Прямая со стрелкой 11"/>
            <p:cNvCxnSpPr>
              <a:stCxn id="6" idx="3"/>
            </p:cNvCxnSpPr>
            <p:nvPr/>
          </p:nvCxnSpPr>
          <p:spPr>
            <a:xfrm flipV="1">
              <a:off x="3977954" y="2775698"/>
              <a:ext cx="579247" cy="577103"/>
            </a:xfrm>
            <a:prstGeom prst="straightConnector1">
              <a:avLst/>
            </a:prstGeom>
            <a:ln w="73025" cap="rnd">
              <a:solidFill>
                <a:srgbClr val="00FF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6" idx="3"/>
              <a:endCxn id="8" idx="1"/>
            </p:cNvCxnSpPr>
            <p:nvPr/>
          </p:nvCxnSpPr>
          <p:spPr>
            <a:xfrm>
              <a:off x="3977954" y="3352801"/>
              <a:ext cx="579247" cy="782335"/>
            </a:xfrm>
            <a:prstGeom prst="straightConnector1">
              <a:avLst/>
            </a:prstGeom>
            <a:ln w="73025" cap="rnd">
              <a:solidFill>
                <a:srgbClr val="00FF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6" idx="3"/>
              <a:endCxn id="11" idx="1"/>
            </p:cNvCxnSpPr>
            <p:nvPr/>
          </p:nvCxnSpPr>
          <p:spPr>
            <a:xfrm>
              <a:off x="3977954" y="3352800"/>
              <a:ext cx="562459" cy="2230310"/>
            </a:xfrm>
            <a:prstGeom prst="straightConnector1">
              <a:avLst/>
            </a:prstGeom>
            <a:ln w="73025" cap="rnd">
              <a:solidFill>
                <a:srgbClr val="00FF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4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33632" y="80840"/>
            <a:ext cx="6110407" cy="906799"/>
          </a:xfrm>
          <a:prstGeom prst="rect">
            <a:avLst/>
          </a:prstGeom>
        </p:spPr>
        <p:txBody>
          <a:bodyPr/>
          <a:lstStyle/>
          <a:p>
            <a:pPr defTabSz="892831">
              <a:spcBef>
                <a:spcPct val="0"/>
              </a:spcBef>
              <a:defRPr/>
            </a:pPr>
            <a:endParaRPr lang="en-US" sz="4296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0555" y="5730861"/>
            <a:ext cx="8230894" cy="36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92831"/>
            <a:endParaRPr lang="ru-RU" sz="1757" b="1" i="1">
              <a:solidFill>
                <a:srgbClr val="FF0066"/>
              </a:solidFill>
            </a:endParaRPr>
          </a:p>
        </p:txBody>
      </p:sp>
      <p:pic>
        <p:nvPicPr>
          <p:cNvPr id="6" name="Picture 2" descr="J:\Анимация-ато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82" y="581904"/>
            <a:ext cx="2690911" cy="2690911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38555" y="1057371"/>
            <a:ext cx="7393906" cy="45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4" tIns="44642" rIns="89284" bIns="44642" numCol="1" anchor="ctr" anchorCtr="0" compatLnSpc="1">
            <a:prstTxWarp prst="textNoShape">
              <a:avLst/>
            </a:prstTxWarp>
            <a:spAutoFit/>
          </a:bodyPr>
          <a:lstStyle/>
          <a:p>
            <a:pPr indent="334812" defTabSz="892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44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73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42239"/>
              </p:ext>
            </p:extLst>
          </p:nvPr>
        </p:nvGraphicFramePr>
        <p:xfrm>
          <a:off x="1875236" y="4874253"/>
          <a:ext cx="8336212" cy="1769608"/>
        </p:xfrm>
        <a:graphic>
          <a:graphicData uri="http://schemas.openxmlformats.org/drawingml/2006/table">
            <a:tbl>
              <a:tblPr/>
              <a:tblGrid>
                <a:gridCol w="2509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7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70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6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6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96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1990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Bosh</a:t>
                      </a:r>
                      <a:r>
                        <a:rPr lang="en-US" sz="23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300" b="1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kvant</a:t>
                      </a:r>
                      <a:r>
                        <a:rPr lang="en-US" sz="23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300" b="1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soni</a:t>
                      </a:r>
                      <a:endParaRPr lang="ru-RU" sz="23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33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Harflarda</a:t>
                      </a:r>
                      <a:r>
                        <a:rPr lang="en-US" sz="23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300" b="1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ifodalanishi</a:t>
                      </a:r>
                      <a:r>
                        <a:rPr lang="ru-RU" sz="23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63" marR="6696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04252814"/>
              </p:ext>
            </p:extLst>
          </p:nvPr>
        </p:nvGraphicFramePr>
        <p:xfrm>
          <a:off x="3166339" y="1"/>
          <a:ext cx="8736163" cy="4488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988835" y="4150203"/>
            <a:ext cx="713402" cy="483270"/>
            <a:chOff x="3000742" y="1715022"/>
            <a:chExt cx="730627" cy="494939"/>
          </a:xfrm>
        </p:grpSpPr>
        <p:sp>
          <p:nvSpPr>
            <p:cNvPr id="10" name="Стрелка вправо 9"/>
            <p:cNvSpPr/>
            <p:nvPr/>
          </p:nvSpPr>
          <p:spPr>
            <a:xfrm rot="5404791">
              <a:off x="3118586" y="1597178"/>
              <a:ext cx="494939" cy="73062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472C4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 rot="4791">
              <a:off x="3146970" y="1715022"/>
              <a:ext cx="438377" cy="3464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812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57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2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3068638"/>
            <a:ext cx="102377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7825" y="765175"/>
            <a:ext cx="115935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E</a:t>
            </a:r>
            <a:r>
              <a:rPr lang="uz-Latn-UZ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nergetik pog‘onalar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uz-Latn-UZ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uz-Latn-UZ" altLang="ru-RU" sz="3600" dirty="0">
                <a:latin typeface="Arial" panose="020B0604020202020204" pitchFamily="34" charset="0"/>
              </a:rPr>
              <a:t>n — harfi bilan belgilanadi, uning son qiymati 1, 2, 3, 4, 5, 6,... yoki harflarda: </a:t>
            </a:r>
            <a:r>
              <a:rPr lang="en-US" altLang="ru-RU" sz="3600" dirty="0">
                <a:latin typeface="Arial" panose="020B0604020202020204" pitchFamily="34" charset="0"/>
              </a:rPr>
              <a:t>              </a:t>
            </a:r>
            <a:r>
              <a:rPr lang="uz-Latn-UZ" altLang="ru-RU" sz="3600" dirty="0">
                <a:latin typeface="Arial" panose="020B0604020202020204" pitchFamily="34" charset="0"/>
              </a:rPr>
              <a:t>K, L, M, N, O, P, </a:t>
            </a:r>
            <a:r>
              <a:rPr lang="en-US" altLang="ru-RU" sz="3600" dirty="0">
                <a:latin typeface="Arial" panose="020B0604020202020204" pitchFamily="34" charset="0"/>
              </a:rPr>
              <a:t>Q   </a:t>
            </a:r>
            <a:r>
              <a:rPr lang="uz-Latn-UZ" altLang="ru-RU" sz="3600" dirty="0">
                <a:latin typeface="Arial" panose="020B0604020202020204" pitchFamily="34" charset="0"/>
              </a:rPr>
              <a:t>bilan ifodalanadi.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336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33632" y="80840"/>
            <a:ext cx="6110407" cy="906799"/>
          </a:xfrm>
          <a:prstGeom prst="rect">
            <a:avLst/>
          </a:prstGeom>
        </p:spPr>
        <p:txBody>
          <a:bodyPr/>
          <a:lstStyle/>
          <a:p>
            <a:pPr defTabSz="892831">
              <a:spcBef>
                <a:spcPct val="0"/>
              </a:spcBef>
              <a:defRPr/>
            </a:pPr>
            <a:endParaRPr lang="en-US" sz="4296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0555" y="5730861"/>
            <a:ext cx="8230894" cy="36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92831"/>
            <a:endParaRPr lang="ru-RU" sz="1757" b="1" i="1">
              <a:solidFill>
                <a:srgbClr val="FF0066"/>
              </a:solidFill>
            </a:endParaRPr>
          </a:p>
        </p:txBody>
      </p:sp>
      <p:pic>
        <p:nvPicPr>
          <p:cNvPr id="6" name="Picture 2" descr="J:\Анимация-атом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691" y="284289"/>
            <a:ext cx="2447726" cy="2447726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38555" y="1057371"/>
            <a:ext cx="7393906" cy="45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4" tIns="44642" rIns="89284" bIns="44642" numCol="1" anchor="ctr" anchorCtr="0" compatLnSpc="1">
            <a:prstTxWarp prst="textNoShape">
              <a:avLst/>
            </a:prstTxWarp>
            <a:spAutoFit/>
          </a:bodyPr>
          <a:lstStyle/>
          <a:p>
            <a:pPr indent="334812" defTabSz="892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44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73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11381061"/>
              </p:ext>
            </p:extLst>
          </p:nvPr>
        </p:nvGraphicFramePr>
        <p:xfrm>
          <a:off x="3445354" y="290078"/>
          <a:ext cx="8308264" cy="3968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363940" y="4408384"/>
            <a:ext cx="10868581" cy="2022861"/>
            <a:chOff x="285768" y="2214575"/>
            <a:chExt cx="6494464" cy="162361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85768" y="2214575"/>
              <a:ext cx="6494464" cy="16236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33322" y="2262129"/>
              <a:ext cx="6399356" cy="1528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9284" tIns="89284" rIns="89284" bIns="89284" numCol="1" spcCol="1270" anchor="ctr" anchorCtr="0">
              <a:noAutofit/>
            </a:bodyPr>
            <a:lstStyle/>
            <a:p>
              <a:pPr algn="ctr" defTabSz="10416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44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Группа 8"/>
          <p:cNvGrpSpPr/>
          <p:nvPr/>
        </p:nvGrpSpPr>
        <p:grpSpPr>
          <a:xfrm>
            <a:off x="6988835" y="4196292"/>
            <a:ext cx="488277" cy="348769"/>
            <a:chOff x="3000742" y="1715022"/>
            <a:chExt cx="730627" cy="494939"/>
          </a:xfrm>
        </p:grpSpPr>
        <p:sp>
          <p:nvSpPr>
            <p:cNvPr id="17" name="Стрелка вправо 16"/>
            <p:cNvSpPr/>
            <p:nvPr/>
          </p:nvSpPr>
          <p:spPr>
            <a:xfrm rot="5404791">
              <a:off x="3118586" y="1597178"/>
              <a:ext cx="494939" cy="73062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 rot="4791">
              <a:off x="3146970" y="1715022"/>
              <a:ext cx="438377" cy="3464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812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57">
                <a:solidFill>
                  <a:prstClr val="white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87266" y="4532816"/>
            <a:ext cx="10421927" cy="1773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 defTabSz="892831" fontAlgn="base">
              <a:spcBef>
                <a:spcPct val="0"/>
              </a:spcBef>
              <a:spcAft>
                <a:spcPct val="0"/>
              </a:spcAft>
            </a:pP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	Har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qaysi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energetik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pog</a:t>
            </a:r>
            <a:r>
              <a:rPr lang="en-US" sz="2735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‘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onadagi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elektronlar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soni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2n</a:t>
            </a:r>
            <a:r>
              <a:rPr lang="de-DE" sz="2735" baseline="30000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bilan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pogonachadagi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elektronlarning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maksimal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qiymati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esa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</a:t>
            </a:r>
            <a:r>
              <a:rPr lang="de-DE" sz="2735" b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2L+1)</a:t>
            </a:r>
            <a:r>
              <a:rPr lang="de-DE" sz="3126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r>
              <a:rPr lang="de-DE" sz="2735" b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bilan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aniqlanadi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U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vaqtda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elektronlarning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maksimal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dirty="0" err="1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qiymatlari</a:t>
            </a:r>
            <a:r>
              <a:rPr lang="de-DE" sz="2735" dirty="0">
                <a:solidFill>
                  <a:srgbClr val="0036A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</a:p>
          <a:p>
            <a:pPr algn="just" defTabSz="892831" fontAlgn="base">
              <a:spcBef>
                <a:spcPct val="0"/>
              </a:spcBef>
              <a:spcAft>
                <a:spcPct val="0"/>
              </a:spcAft>
            </a:pPr>
            <a:r>
              <a:rPr lang="de-DE" sz="2735" b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s=2;        p=6;              d=10;        f=14   </a:t>
            </a:r>
            <a:r>
              <a:rPr lang="de-DE" sz="2735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ga</a:t>
            </a:r>
            <a:r>
              <a:rPr lang="de-DE" sz="2735" b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2735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teng</a:t>
            </a:r>
            <a:r>
              <a:rPr lang="de-DE" sz="2735" b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de-DE" sz="3517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33632" y="80840"/>
            <a:ext cx="6110407" cy="906799"/>
          </a:xfrm>
          <a:prstGeom prst="rect">
            <a:avLst/>
          </a:prstGeom>
        </p:spPr>
        <p:txBody>
          <a:bodyPr/>
          <a:lstStyle/>
          <a:p>
            <a:pPr defTabSz="892831">
              <a:spcBef>
                <a:spcPct val="0"/>
              </a:spcBef>
              <a:defRPr/>
            </a:pPr>
            <a:endParaRPr lang="en-US" sz="4296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0555" y="5730861"/>
            <a:ext cx="8230894" cy="36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92831"/>
            <a:endParaRPr lang="ru-RU" sz="1757" b="1" i="1">
              <a:solidFill>
                <a:srgbClr val="FF0066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38555" y="1057371"/>
            <a:ext cx="7393906" cy="45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4" tIns="44642" rIns="89284" bIns="44642" numCol="1" anchor="ctr" anchorCtr="0" compatLnSpc="1">
            <a:prstTxWarp prst="textNoShape">
              <a:avLst/>
            </a:prstTxWarp>
            <a:spAutoFit/>
          </a:bodyPr>
          <a:lstStyle/>
          <a:p>
            <a:pPr indent="334812" defTabSz="892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44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73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49694518"/>
              </p:ext>
            </p:extLst>
          </p:nvPr>
        </p:nvGraphicFramePr>
        <p:xfrm>
          <a:off x="1108364" y="309096"/>
          <a:ext cx="10570811" cy="374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Группа 8"/>
          <p:cNvGrpSpPr/>
          <p:nvPr/>
        </p:nvGrpSpPr>
        <p:grpSpPr>
          <a:xfrm>
            <a:off x="6128226" y="3984674"/>
            <a:ext cx="713402" cy="483270"/>
            <a:chOff x="3000742" y="1715022"/>
            <a:chExt cx="730627" cy="494939"/>
          </a:xfrm>
        </p:grpSpPr>
        <p:sp>
          <p:nvSpPr>
            <p:cNvPr id="19" name="Стрелка вправо 18"/>
            <p:cNvSpPr/>
            <p:nvPr/>
          </p:nvSpPr>
          <p:spPr>
            <a:xfrm rot="5404791">
              <a:off x="3118586" y="1597178"/>
              <a:ext cx="494939" cy="730627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 rot="4791">
              <a:off x="3146970" y="1715022"/>
              <a:ext cx="438377" cy="346457"/>
            </a:xfrm>
            <a:prstGeom prst="rect">
              <a:avLst/>
            </a:prstGeom>
            <a:ln>
              <a:solidFill>
                <a:srgbClr val="B5CBE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812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57">
                <a:solidFill>
                  <a:prstClr val="white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323549" y="4524435"/>
            <a:ext cx="7609356" cy="219494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892831" fontAlgn="base">
              <a:spcBef>
                <a:spcPct val="0"/>
              </a:spcBef>
              <a:spcAft>
                <a:spcPct val="0"/>
              </a:spcAft>
            </a:pPr>
            <a:r>
              <a:rPr lang="en-US" sz="2735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1. Bosh </a:t>
            </a:r>
            <a:r>
              <a:rPr lang="en-US" sz="2735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kvant</a:t>
            </a:r>
            <a:r>
              <a:rPr lang="en-US" sz="2735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son      – n =1,2,3,…..n</a:t>
            </a:r>
            <a:endParaRPr lang="ru-RU" sz="175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92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35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2. Orbital </a:t>
            </a:r>
            <a:r>
              <a:rPr lang="en-US" sz="2735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kvant</a:t>
            </a:r>
            <a:r>
              <a:rPr lang="en-US" sz="2735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son    –ℓ =0,1,2…n-1</a:t>
            </a:r>
            <a:endParaRPr lang="ru-RU" sz="175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92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35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3. </a:t>
            </a:r>
            <a:r>
              <a:rPr lang="en-US" sz="2735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Magnit</a:t>
            </a:r>
            <a:r>
              <a:rPr lang="en-US" sz="2735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735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kvant</a:t>
            </a:r>
            <a:r>
              <a:rPr lang="en-US" sz="2735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son   – m = +ℓ….0…- ℓ</a:t>
            </a:r>
            <a:endParaRPr lang="ru-RU" sz="175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92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35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4. Spin </a:t>
            </a:r>
            <a:r>
              <a:rPr lang="en-US" sz="2735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kvant</a:t>
            </a:r>
            <a:r>
              <a:rPr lang="en-US" sz="2735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son       – s =±1/2.</a:t>
            </a:r>
            <a:endParaRPr lang="ru-RU" sz="175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92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35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				</a:t>
            </a:r>
            <a:endParaRPr lang="en-US" sz="234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15" y="0"/>
            <a:ext cx="11904570" cy="1406208"/>
          </a:xfrm>
          <a:solidFill>
            <a:srgbClr val="2365C7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3517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</a:t>
            </a:r>
            <a:r>
              <a:rPr lang="uz-Cyrl-UZ" sz="3517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vаnt sоnlаrning elektrоnlаr</a:t>
            </a:r>
            <a:r>
              <a:rPr lang="en-US" sz="3517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</a:t>
            </a:r>
            <a:r>
              <a:rPr lang="uz-Cyrl-UZ" sz="3517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ni energetik qаvаtlаridа tаqsimlаnishini shаr</a:t>
            </a:r>
            <a:r>
              <a:rPr lang="en-US" sz="3517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</a:t>
            </a:r>
            <a:r>
              <a:rPr lang="uz-Cyrl-UZ" sz="3517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lоvchi qоidаlаr</a:t>
            </a:r>
            <a:r>
              <a:rPr lang="en-US" sz="3517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</a:t>
            </a:r>
            <a:endParaRPr lang="ru-RU" sz="351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485935"/>
              </p:ext>
            </p:extLst>
          </p:nvPr>
        </p:nvGraphicFramePr>
        <p:xfrm>
          <a:off x="587267" y="1642384"/>
          <a:ext cx="10868581" cy="506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9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Documents and Settings\Администратор\Рабочий стол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5662613" cy="5497513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8305800" y="235426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5638800" y="228600"/>
            <a:ext cx="1676400" cy="1044575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6000" b="1">
                <a:solidFill>
                  <a:srgbClr val="0000FF"/>
                </a:solidFill>
                <a:latin typeface="Arial" panose="020B0604020202020204" pitchFamily="34" charset="0"/>
              </a:rPr>
              <a:t>He</a:t>
            </a:r>
            <a:endParaRPr lang="ru-RU" altLang="ru-RU" sz="6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8382000" y="228600"/>
            <a:ext cx="1676400" cy="708025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Z = 2</a:t>
            </a:r>
            <a:endParaRPr lang="ru-RU" altLang="ru-RU" sz="4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8229600" y="1295400"/>
            <a:ext cx="2133600" cy="708025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000" b="1">
                <a:solidFill>
                  <a:srgbClr val="990099"/>
                </a:solidFill>
                <a:latin typeface="Tahoma" panose="020B0604030504040204" pitchFamily="34" charset="0"/>
              </a:rPr>
              <a:t>A = 4</a:t>
            </a:r>
            <a:endParaRPr lang="ru-RU" altLang="ru-RU" sz="4000" b="1">
              <a:solidFill>
                <a:srgbClr val="990099"/>
              </a:solidFill>
              <a:latin typeface="Tahoma" panose="020B0604030504040204" pitchFamily="34" charset="0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7391400" y="4724400"/>
            <a:ext cx="2971800" cy="16541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33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990099"/>
                </a:solidFill>
                <a:latin typeface="Tahoma" panose="020B0604030504040204" pitchFamily="34" charset="0"/>
              </a:rPr>
              <a:t>е=</a:t>
            </a:r>
            <a:r>
              <a:rPr lang="en-US" altLang="ru-RU" sz="4000" b="1" dirty="0">
                <a:solidFill>
                  <a:srgbClr val="990099"/>
                </a:solidFill>
                <a:latin typeface="Tahoma" panose="020B0604030504040204" pitchFamily="34" charset="0"/>
              </a:rPr>
              <a:t>p </a:t>
            </a:r>
            <a:r>
              <a:rPr lang="ru-RU" altLang="ru-RU" sz="4000" b="1" dirty="0">
                <a:solidFill>
                  <a:srgbClr val="990099"/>
                </a:solidFill>
                <a:latin typeface="Tahoma" panose="020B0604030504040204" pitchFamily="34" charset="0"/>
              </a:rPr>
              <a:t>=</a:t>
            </a:r>
            <a:r>
              <a:rPr lang="en-US" altLang="ru-RU" sz="4000" b="1" dirty="0">
                <a:solidFill>
                  <a:srgbClr val="990099"/>
                </a:solidFill>
                <a:latin typeface="Tahoma" panose="020B0604030504040204" pitchFamily="34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0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n 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=</a:t>
            </a:r>
            <a:r>
              <a:rPr lang="en-US" altLang="ru-RU" sz="40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31752" name="AutoShape 12"/>
          <p:cNvSpPr>
            <a:spLocks noChangeArrowheads="1"/>
          </p:cNvSpPr>
          <p:nvPr/>
        </p:nvSpPr>
        <p:spPr bwMode="auto">
          <a:xfrm>
            <a:off x="9067800" y="2476500"/>
            <a:ext cx="381000" cy="1905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74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949</Words>
  <Application>Microsoft Office PowerPoint</Application>
  <PresentationFormat>Произвольный</PresentationFormat>
  <Paragraphs>193</Paragraphs>
  <Slides>25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Kvаnt sоnlаrning elektrоnlаrini energetik qаvаtlаridа tаqsimlаnishini shаrhlоvchi qоidаlаr:</vt:lpstr>
      <vt:lpstr>Презентация PowerPoint</vt:lpstr>
      <vt:lpstr>Yadro tuzilishi</vt:lpstr>
      <vt:lpstr>Elektron qavat tuzilish shakli</vt:lpstr>
      <vt:lpstr>Elektron qavatlarning taqsimlanishi</vt:lpstr>
      <vt:lpstr>Презентация PowerPoint</vt:lpstr>
      <vt:lpstr>Energetik pog‘onadagi elektronlar soni</vt:lpstr>
      <vt:lpstr>Презентация PowerPoint</vt:lpstr>
      <vt:lpstr>Elektron qavatlarining shakli</vt:lpstr>
      <vt:lpstr>Презентация PowerPoint</vt:lpstr>
      <vt:lpstr>Презентация PowerPoint</vt:lpstr>
      <vt:lpstr>Elektron formula</vt:lpstr>
      <vt:lpstr>Презентация PowerPoint</vt:lpstr>
      <vt:lpstr>Презентация PowerPoint</vt:lpstr>
      <vt:lpstr>Презентация PowerPoint</vt:lpstr>
      <vt:lpstr>Elektronlar qanday xususiyatlariga ko‘ra bitta energetik pog‘ona (qavat)da joylashadi?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Kimyo</dc:title>
  <dc:creator>Пользователь</dc:creator>
  <cp:lastModifiedBy>мен</cp:lastModifiedBy>
  <cp:revision>13</cp:revision>
  <dcterms:created xsi:type="dcterms:W3CDTF">2020-08-20T05:05:27Z</dcterms:created>
  <dcterms:modified xsi:type="dcterms:W3CDTF">2020-08-20T11:34:28Z</dcterms:modified>
</cp:coreProperties>
</file>