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  <p:sldMasterId id="2147484440" r:id="rId10"/>
  </p:sldMasterIdLst>
  <p:notesMasterIdLst>
    <p:notesMasterId r:id="rId37"/>
  </p:notesMasterIdLst>
  <p:sldIdLst>
    <p:sldId id="1435" r:id="rId11"/>
    <p:sldId id="1646" r:id="rId12"/>
    <p:sldId id="1622" r:id="rId13"/>
    <p:sldId id="1621" r:id="rId14"/>
    <p:sldId id="1635" r:id="rId15"/>
    <p:sldId id="1630" r:id="rId16"/>
    <p:sldId id="1642" r:id="rId17"/>
    <p:sldId id="1639" r:id="rId18"/>
    <p:sldId id="1649" r:id="rId19"/>
    <p:sldId id="1651" r:id="rId20"/>
    <p:sldId id="1652" r:id="rId21"/>
    <p:sldId id="1650" r:id="rId22"/>
    <p:sldId id="1653" r:id="rId23"/>
    <p:sldId id="1640" r:id="rId24"/>
    <p:sldId id="1641" r:id="rId25"/>
    <p:sldId id="1648" r:id="rId26"/>
    <p:sldId id="1643" r:id="rId27"/>
    <p:sldId id="1629" r:id="rId28"/>
    <p:sldId id="1628" r:id="rId29"/>
    <p:sldId id="1627" r:id="rId30"/>
    <p:sldId id="1626" r:id="rId31"/>
    <p:sldId id="1625" r:id="rId32"/>
    <p:sldId id="1624" r:id="rId33"/>
    <p:sldId id="1623" r:id="rId34"/>
    <p:sldId id="1620" r:id="rId35"/>
    <p:sldId id="1644" r:id="rId36"/>
  </p:sldIdLst>
  <p:sldSz cx="5759450" cy="3240088"/>
  <p:notesSz cx="6858000" cy="9144000"/>
  <p:defaultTextStyle>
    <a:defPPr>
      <a:defRPr lang="en-US"/>
    </a:defPPr>
    <a:lvl1pPr marL="0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618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5226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2849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0448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8065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5682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3298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0903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646"/>
            <p14:sldId id="1622"/>
            <p14:sldId id="1621"/>
            <p14:sldId id="1635"/>
            <p14:sldId id="1630"/>
            <p14:sldId id="1642"/>
            <p14:sldId id="1639"/>
            <p14:sldId id="1649"/>
            <p14:sldId id="1651"/>
            <p14:sldId id="1652"/>
            <p14:sldId id="1650"/>
            <p14:sldId id="1653"/>
            <p14:sldId id="1640"/>
            <p14:sldId id="1641"/>
            <p14:sldId id="1648"/>
            <p14:sldId id="1643"/>
            <p14:sldId id="1629"/>
            <p14:sldId id="1628"/>
            <p14:sldId id="1627"/>
            <p14:sldId id="1626"/>
            <p14:sldId id="1625"/>
            <p14:sldId id="1624"/>
            <p14:sldId id="1623"/>
            <p14:sldId id="1620"/>
            <p14:sldId id="1644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8682"/>
    <a:srgbClr val="B2B2B2"/>
    <a:srgbClr val="C0C0C0"/>
    <a:srgbClr val="DDDDDD"/>
    <a:srgbClr val="FFFFFF"/>
    <a:srgbClr val="660066"/>
    <a:srgbClr val="5F5F5F"/>
    <a:srgbClr val="80808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220" d="100"/>
          <a:sy n="220" d="100"/>
        </p:scale>
        <p:origin x="750" y="16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7618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5226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2849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50448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38065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25682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13298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300903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9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2" y="1006551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2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2207971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2207971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2207971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2207971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50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50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50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50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50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50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50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50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1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1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1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1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1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1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1441632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1441632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1441632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1441632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2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8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5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8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5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7" y="1006566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22483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83473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7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9146798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531" indent="-11676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42113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7" y="686201"/>
            <a:ext cx="4895533" cy="2186310"/>
          </a:xfrm>
        </p:spPr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558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8695543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2908421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657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8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5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8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5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442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7748903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3245389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35394206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034634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0623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8240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0720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196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62881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892143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340654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9993337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4563456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854119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5668167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304207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8776954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101825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5905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6731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2776172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01028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31280715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57711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2192312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860693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003745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637791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1520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23442781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1259070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6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6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6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6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3079662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6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6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6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6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9368716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9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9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9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8812267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9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9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9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16660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1441787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1441787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64623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1441787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1441787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4564485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4609810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1744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5845265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5281280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5353805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983869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3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0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3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0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75376561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3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0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3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0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099596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21689000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580067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828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48792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l" defTabSz="574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574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90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5.xml"/><Relationship Id="rId18" Type="http://schemas.openxmlformats.org/officeDocument/2006/relationships/slideLayout" Target="../slideLayouts/slideLayout540.xml"/><Relationship Id="rId26" Type="http://schemas.openxmlformats.org/officeDocument/2006/relationships/slideLayout" Target="../slideLayouts/slideLayout548.xml"/><Relationship Id="rId39" Type="http://schemas.openxmlformats.org/officeDocument/2006/relationships/slideLayout" Target="../slideLayouts/slideLayout561.xml"/><Relationship Id="rId21" Type="http://schemas.openxmlformats.org/officeDocument/2006/relationships/slideLayout" Target="../slideLayouts/slideLayout543.xml"/><Relationship Id="rId34" Type="http://schemas.openxmlformats.org/officeDocument/2006/relationships/slideLayout" Target="../slideLayouts/slideLayout556.xml"/><Relationship Id="rId42" Type="http://schemas.openxmlformats.org/officeDocument/2006/relationships/slideLayout" Target="../slideLayouts/slideLayout564.xml"/><Relationship Id="rId47" Type="http://schemas.openxmlformats.org/officeDocument/2006/relationships/slideLayout" Target="../slideLayouts/slideLayout569.xml"/><Relationship Id="rId50" Type="http://schemas.openxmlformats.org/officeDocument/2006/relationships/slideLayout" Target="../slideLayouts/slideLayout572.xml"/><Relationship Id="rId55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24.xml"/><Relationship Id="rId16" Type="http://schemas.openxmlformats.org/officeDocument/2006/relationships/slideLayout" Target="../slideLayouts/slideLayout538.xml"/><Relationship Id="rId20" Type="http://schemas.openxmlformats.org/officeDocument/2006/relationships/slideLayout" Target="../slideLayouts/slideLayout542.xml"/><Relationship Id="rId29" Type="http://schemas.openxmlformats.org/officeDocument/2006/relationships/slideLayout" Target="../slideLayouts/slideLayout551.xml"/><Relationship Id="rId41" Type="http://schemas.openxmlformats.org/officeDocument/2006/relationships/slideLayout" Target="../slideLayouts/slideLayout563.xml"/><Relationship Id="rId54" Type="http://schemas.openxmlformats.org/officeDocument/2006/relationships/slideLayout" Target="../slideLayouts/slideLayout57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23.xml"/><Relationship Id="rId6" Type="http://schemas.openxmlformats.org/officeDocument/2006/relationships/slideLayout" Target="../slideLayouts/slideLayout528.xml"/><Relationship Id="rId11" Type="http://schemas.openxmlformats.org/officeDocument/2006/relationships/slideLayout" Target="../slideLayouts/slideLayout533.xml"/><Relationship Id="rId24" Type="http://schemas.openxmlformats.org/officeDocument/2006/relationships/slideLayout" Target="../slideLayouts/slideLayout546.xml"/><Relationship Id="rId32" Type="http://schemas.openxmlformats.org/officeDocument/2006/relationships/slideLayout" Target="../slideLayouts/slideLayout554.xml"/><Relationship Id="rId37" Type="http://schemas.openxmlformats.org/officeDocument/2006/relationships/slideLayout" Target="../slideLayouts/slideLayout559.xml"/><Relationship Id="rId40" Type="http://schemas.openxmlformats.org/officeDocument/2006/relationships/slideLayout" Target="../slideLayouts/slideLayout562.xml"/><Relationship Id="rId45" Type="http://schemas.openxmlformats.org/officeDocument/2006/relationships/slideLayout" Target="../slideLayouts/slideLayout567.xml"/><Relationship Id="rId53" Type="http://schemas.openxmlformats.org/officeDocument/2006/relationships/slideLayout" Target="../slideLayouts/slideLayout575.xml"/><Relationship Id="rId58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27.xml"/><Relationship Id="rId15" Type="http://schemas.openxmlformats.org/officeDocument/2006/relationships/slideLayout" Target="../slideLayouts/slideLayout537.xml"/><Relationship Id="rId23" Type="http://schemas.openxmlformats.org/officeDocument/2006/relationships/slideLayout" Target="../slideLayouts/slideLayout545.xml"/><Relationship Id="rId28" Type="http://schemas.openxmlformats.org/officeDocument/2006/relationships/slideLayout" Target="../slideLayouts/slideLayout550.xml"/><Relationship Id="rId36" Type="http://schemas.openxmlformats.org/officeDocument/2006/relationships/slideLayout" Target="../slideLayouts/slideLayout558.xml"/><Relationship Id="rId49" Type="http://schemas.openxmlformats.org/officeDocument/2006/relationships/slideLayout" Target="../slideLayouts/slideLayout571.xml"/><Relationship Id="rId57" Type="http://schemas.openxmlformats.org/officeDocument/2006/relationships/slideLayout" Target="../slideLayouts/slideLayout57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32.xml"/><Relationship Id="rId19" Type="http://schemas.openxmlformats.org/officeDocument/2006/relationships/slideLayout" Target="../slideLayouts/slideLayout541.xml"/><Relationship Id="rId31" Type="http://schemas.openxmlformats.org/officeDocument/2006/relationships/slideLayout" Target="../slideLayouts/slideLayout553.xml"/><Relationship Id="rId44" Type="http://schemas.openxmlformats.org/officeDocument/2006/relationships/slideLayout" Target="../slideLayouts/slideLayout566.xml"/><Relationship Id="rId52" Type="http://schemas.openxmlformats.org/officeDocument/2006/relationships/slideLayout" Target="../slideLayouts/slideLayout57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26.xml"/><Relationship Id="rId9" Type="http://schemas.openxmlformats.org/officeDocument/2006/relationships/slideLayout" Target="../slideLayouts/slideLayout531.xml"/><Relationship Id="rId14" Type="http://schemas.openxmlformats.org/officeDocument/2006/relationships/slideLayout" Target="../slideLayouts/slideLayout536.xml"/><Relationship Id="rId22" Type="http://schemas.openxmlformats.org/officeDocument/2006/relationships/slideLayout" Target="../slideLayouts/slideLayout544.xml"/><Relationship Id="rId27" Type="http://schemas.openxmlformats.org/officeDocument/2006/relationships/slideLayout" Target="../slideLayouts/slideLayout549.xml"/><Relationship Id="rId30" Type="http://schemas.openxmlformats.org/officeDocument/2006/relationships/slideLayout" Target="../slideLayouts/slideLayout552.xml"/><Relationship Id="rId35" Type="http://schemas.openxmlformats.org/officeDocument/2006/relationships/slideLayout" Target="../slideLayouts/slideLayout557.xml"/><Relationship Id="rId43" Type="http://schemas.openxmlformats.org/officeDocument/2006/relationships/slideLayout" Target="../slideLayouts/slideLayout565.xml"/><Relationship Id="rId48" Type="http://schemas.openxmlformats.org/officeDocument/2006/relationships/slideLayout" Target="../slideLayouts/slideLayout570.xml"/><Relationship Id="rId56" Type="http://schemas.openxmlformats.org/officeDocument/2006/relationships/slideLayout" Target="../slideLayouts/slideLayout578.xml"/><Relationship Id="rId8" Type="http://schemas.openxmlformats.org/officeDocument/2006/relationships/slideLayout" Target="../slideLayouts/slideLayout530.xml"/><Relationship Id="rId51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25.xml"/><Relationship Id="rId12" Type="http://schemas.openxmlformats.org/officeDocument/2006/relationships/slideLayout" Target="../slideLayouts/slideLayout534.xml"/><Relationship Id="rId17" Type="http://schemas.openxmlformats.org/officeDocument/2006/relationships/slideLayout" Target="../slideLayouts/slideLayout539.xml"/><Relationship Id="rId25" Type="http://schemas.openxmlformats.org/officeDocument/2006/relationships/slideLayout" Target="../slideLayouts/slideLayout547.xml"/><Relationship Id="rId33" Type="http://schemas.openxmlformats.org/officeDocument/2006/relationships/slideLayout" Target="../slideLayouts/slideLayout555.xml"/><Relationship Id="rId38" Type="http://schemas.openxmlformats.org/officeDocument/2006/relationships/slideLayout" Target="../slideLayouts/slideLayout560.xml"/><Relationship Id="rId46" Type="http://schemas.openxmlformats.org/officeDocument/2006/relationships/slideLayout" Target="../slideLayouts/slideLayout568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2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8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/>
              <a:pPr algn="ctr"/>
              <a:t>‹#›</a:t>
            </a:fld>
            <a:endParaRPr lang="en-US" sz="600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9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50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5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5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lvl="0" algn="ctr"/>
            <a:endParaRPr lang="en-US" sz="6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lvl="0" algn="ctr"/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7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91"/>
            <a:ext cx="1020978" cy="242725"/>
          </a:xfrm>
          <a:prstGeom prst="rect">
            <a:avLst/>
          </a:prstGeom>
        </p:spPr>
        <p:txBody>
          <a:bodyPr vert="horz" wrap="square" lIns="57484" tIns="28749" rIns="57484" bIns="2874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3" y="2973193"/>
            <a:ext cx="65863" cy="155104"/>
          </a:xfrm>
          <a:prstGeom prst="rect">
            <a:avLst/>
          </a:prstGeom>
        </p:spPr>
        <p:txBody>
          <a:bodyPr vert="horz" wrap="none" lIns="57484" tIns="28749" rIns="57484" bIns="2874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64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63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  <p:sldLayoutId id="2147484454" r:id="rId14"/>
    <p:sldLayoutId id="2147484455" r:id="rId15"/>
    <p:sldLayoutId id="2147484456" r:id="rId16"/>
    <p:sldLayoutId id="2147484457" r:id="rId17"/>
    <p:sldLayoutId id="2147484458" r:id="rId18"/>
    <p:sldLayoutId id="2147484459" r:id="rId19"/>
    <p:sldLayoutId id="2147484460" r:id="rId20"/>
    <p:sldLayoutId id="2147484461" r:id="rId21"/>
    <p:sldLayoutId id="2147484462" r:id="rId22"/>
    <p:sldLayoutId id="2147484463" r:id="rId23"/>
    <p:sldLayoutId id="2147484464" r:id="rId24"/>
    <p:sldLayoutId id="2147484465" r:id="rId25"/>
    <p:sldLayoutId id="2147484466" r:id="rId26"/>
    <p:sldLayoutId id="2147484467" r:id="rId27"/>
    <p:sldLayoutId id="2147484468" r:id="rId28"/>
    <p:sldLayoutId id="2147484469" r:id="rId29"/>
    <p:sldLayoutId id="2147484470" r:id="rId30"/>
    <p:sldLayoutId id="2147484471" r:id="rId31"/>
    <p:sldLayoutId id="2147484472" r:id="rId32"/>
    <p:sldLayoutId id="2147484473" r:id="rId33"/>
    <p:sldLayoutId id="2147484474" r:id="rId34"/>
    <p:sldLayoutId id="2147484475" r:id="rId35"/>
    <p:sldLayoutId id="2147484476" r:id="rId36"/>
    <p:sldLayoutId id="2147484477" r:id="rId37"/>
    <p:sldLayoutId id="2147484478" r:id="rId38"/>
    <p:sldLayoutId id="2147484479" r:id="rId39"/>
    <p:sldLayoutId id="2147484480" r:id="rId40"/>
    <p:sldLayoutId id="2147484481" r:id="rId41"/>
    <p:sldLayoutId id="2147484482" r:id="rId42"/>
    <p:sldLayoutId id="2147484483" r:id="rId43"/>
    <p:sldLayoutId id="2147484484" r:id="rId44"/>
    <p:sldLayoutId id="2147484485" r:id="rId45"/>
    <p:sldLayoutId id="2147484486" r:id="rId46"/>
    <p:sldLayoutId id="2147484487" r:id="rId47"/>
    <p:sldLayoutId id="2147484488" r:id="rId48"/>
    <p:sldLayoutId id="2147484489" r:id="rId49"/>
    <p:sldLayoutId id="2147484490" r:id="rId50"/>
    <p:sldLayoutId id="2147484491" r:id="rId51"/>
    <p:sldLayoutId id="2147484492" r:id="rId52"/>
    <p:sldLayoutId id="2147484493" r:id="rId53"/>
    <p:sldLayoutId id="2147484494" r:id="rId54"/>
    <p:sldLayoutId id="2147484495" r:id="rId55"/>
    <p:sldLayoutId id="2147484496" r:id="rId56"/>
    <p:sldLayoutId id="2147484497" r:id="rId57"/>
    <p:sldLayoutId id="2147484498" r:id="rId58"/>
  </p:sldLayoutIdLst>
  <p:txStyles>
    <p:titleStyle>
      <a:lvl1pPr algn="ctr" defTabSz="57481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67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552" indent="-108766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33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101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88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73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8129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554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953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413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81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236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615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27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444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849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9241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6" y="112884"/>
            <a:ext cx="3054716" cy="753369"/>
          </a:xfrm>
          <a:prstGeom prst="rect">
            <a:avLst/>
          </a:prstGeom>
        </p:spPr>
        <p:txBody>
          <a:bodyPr vert="horz" wrap="square" lIns="0" tIns="14563" rIns="0" bIns="0" rtlCol="0">
            <a:spAutoFit/>
          </a:bodyPr>
          <a:lstStyle/>
          <a:p>
            <a:pPr marL="12682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8" y="1188900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8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535909" y="228551"/>
            <a:ext cx="1008112" cy="507693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02606" y="265035"/>
            <a:ext cx="898855" cy="385318"/>
          </a:xfrm>
          <a:prstGeom prst="rect">
            <a:avLst/>
          </a:prstGeom>
        </p:spPr>
        <p:txBody>
          <a:bodyPr vert="horz" wrap="square" lIns="0" tIns="1583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9-sinf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723739" y="1206047"/>
            <a:ext cx="4964298" cy="1829966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2673" algn="ctr">
              <a:spcAft>
                <a:spcPts val="600"/>
              </a:spcAft>
            </a:pPr>
            <a:r>
              <a:rPr lang="en-US" sz="1800" b="1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b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Aluminiy</a:t>
            </a:r>
            <a:r>
              <a:rPr lang="en-US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birikmalarining</a:t>
            </a:r>
            <a:r>
              <a:rPr lang="en-US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en-US" sz="18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shlatilishi</a:t>
            </a:r>
            <a:r>
              <a:rPr lang="en-US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12673" algn="ctr">
              <a:spcAft>
                <a:spcPts val="600"/>
              </a:spcAft>
            </a:pPr>
            <a:r>
              <a:rPr lang="en-US" sz="18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Laboratoriya</a:t>
            </a:r>
            <a:r>
              <a:rPr lang="en-US" sz="1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ishi</a:t>
            </a:r>
            <a:r>
              <a:rPr lang="en-US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№10.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Aluminiy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gidroksidni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olish</a:t>
            </a:r>
            <a:r>
              <a:rPr lang="en-US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uning</a:t>
            </a:r>
            <a:r>
              <a:rPr lang="en-US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kislota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ishqorlar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bilan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o‘zaro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ta’sirlashuvini</a:t>
            </a:r>
            <a:r>
              <a:rPr lang="en-US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o‘rganish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endParaRPr lang="en-US" sz="1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2673" algn="ctr">
              <a:spcAft>
                <a:spcPts val="600"/>
              </a:spcAft>
            </a:pPr>
            <a:r>
              <a:rPr lang="en-US" sz="18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Laboratoriya</a:t>
            </a:r>
            <a:r>
              <a:rPr lang="en-US" sz="1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ishi</a:t>
            </a:r>
            <a:r>
              <a:rPr lang="en-US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№11. </a:t>
            </a:r>
            <a:r>
              <a:rPr lang="ru-RU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Aluminiy</a:t>
            </a:r>
            <a: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tuzlari</a:t>
            </a:r>
            <a: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eritmalarining</a:t>
            </a:r>
            <a: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indikatorlarga</a:t>
            </a:r>
            <a: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</a:t>
            </a:r>
            <a:r>
              <a:rPr lang="en-US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’</a:t>
            </a:r>
            <a:r>
              <a:rPr lang="ru-RU" sz="18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sirini</a:t>
            </a:r>
            <a:r>
              <a:rPr lang="ru-RU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o‘rganish</a:t>
            </a:r>
            <a: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2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kern="1200" spc="0" dirty="0" err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Laboratoriya</a:t>
            </a:r>
            <a:r>
              <a:rPr lang="en-US" sz="2400" kern="1200" spc="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kern="1200" spc="0" dirty="0" err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ishi</a:t>
            </a:r>
            <a:r>
              <a:rPr lang="en-US" sz="2400" kern="1200" spc="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№</a:t>
            </a:r>
            <a:r>
              <a:rPr lang="en-US" sz="2400" kern="1200" spc="0" dirty="0" smtClean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429" y="61915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73" lvl="0" algn="ctr">
              <a:spcAft>
                <a:spcPts val="1200"/>
              </a:spcAft>
            </a:pPr>
            <a:r>
              <a:rPr lang="en-US" sz="16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Aluminiy</a:t>
            </a:r>
            <a:r>
              <a:rPr lang="en-US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tuzlari</a:t>
            </a: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eritmalarining</a:t>
            </a: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indikatorlarga</a:t>
            </a: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ta’sirini</a:t>
            </a:r>
            <a:r>
              <a:rPr lang="en-US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o‘rganish</a:t>
            </a:r>
            <a:r>
              <a:rPr lang="en-U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547" y="1288621"/>
            <a:ext cx="5457476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rial"/>
              </a:rPr>
              <a:t> 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Aluminiyning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ko‘pgina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tuzlari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suvda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yaxshi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eriydi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va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gidrolizlanib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, </a:t>
            </a:r>
            <a:r>
              <a:rPr lang="en-US" sz="1800" b="1" dirty="0" err="1" smtClean="0">
                <a:solidFill>
                  <a:srgbClr val="0070C0"/>
                </a:solidFill>
                <a:latin typeface="Arial"/>
              </a:rPr>
              <a:t>kislotali</a:t>
            </a:r>
            <a:r>
              <a:rPr lang="en-US" sz="18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reaksiya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ro‘y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beradi</a:t>
            </a:r>
            <a:r>
              <a:rPr lang="en-US" sz="1800" b="1" dirty="0" smtClean="0">
                <a:solidFill>
                  <a:srgbClr val="0070C0"/>
                </a:solidFill>
                <a:latin typeface="Arial"/>
              </a:rPr>
              <a:t>.</a:t>
            </a:r>
          </a:p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U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ishqorlarda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 ham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yaxshi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eriydi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bunda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alyuminatlar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hosil</a:t>
            </a:r>
            <a:r>
              <a:rPr lang="en-US" sz="18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/>
              </a:rPr>
              <a:t>bo‘ladi</a:t>
            </a:r>
            <a:r>
              <a:rPr lang="en-US" sz="1400" dirty="0">
                <a:solidFill>
                  <a:srgbClr val="0070C0"/>
                </a:solidFill>
                <a:latin typeface="Arial"/>
              </a:rPr>
              <a:t>. 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200" spc="0" dirty="0" err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Laboratoriya</a:t>
            </a:r>
            <a:r>
              <a:rPr lang="en-US" sz="2800" kern="1200" spc="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kern="1200" spc="0" dirty="0" err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ishi</a:t>
            </a:r>
            <a:r>
              <a:rPr lang="en-US" sz="2800" kern="1200" spc="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№11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19485" y="833350"/>
          <a:ext cx="4104456" cy="19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69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5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8240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Lakmus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Fenoftaleiyn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muhiti</a:t>
                      </a:r>
                      <a:endParaRPr lang="ru-RU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240">
                <a:tc>
                  <a:txBody>
                    <a:bodyPr/>
                    <a:lstStyle/>
                    <a:p>
                      <a:pPr marL="0" marR="0" lvl="0" indent="0" algn="l" defTabSz="5752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AlCl</a:t>
                      </a: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qizil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kislotali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240">
                <a:tc>
                  <a:txBody>
                    <a:bodyPr/>
                    <a:lstStyle/>
                    <a:p>
                      <a:pPr marL="0" marR="0" lvl="0" indent="0" algn="l" defTabSz="5752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</a:t>
                      </a:r>
                      <a:r>
                        <a:rPr kumimoji="0" lang="ru-RU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</a:t>
                      </a:r>
                      <a:r>
                        <a:rPr kumimoji="0" lang="ru-RU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</a:t>
                      </a:r>
                      <a:r>
                        <a:rPr lang="en-US" sz="12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pushti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ishqorli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240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NaCl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neytral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3501" y="954914"/>
            <a:ext cx="7263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2060"/>
                </a:solidFill>
              </a:rPr>
              <a:t>Formula</a:t>
            </a:r>
            <a:endParaRPr lang="ru-RU" sz="105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15629" y="2478000"/>
            <a:ext cx="3600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95749" y="2556148"/>
            <a:ext cx="3600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173572" y="1568829"/>
            <a:ext cx="3600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5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36324"/>
              </p:ext>
            </p:extLst>
          </p:nvPr>
        </p:nvGraphicFramePr>
        <p:xfrm>
          <a:off x="287437" y="683940"/>
          <a:ext cx="5256584" cy="2304256"/>
        </p:xfrm>
        <a:graphic>
          <a:graphicData uri="http://schemas.openxmlformats.org/drawingml/2006/table">
            <a:tbl>
              <a:tblPr firstRow="1" firstCol="1" bandRow="1"/>
              <a:tblGrid>
                <a:gridCol w="316127">
                  <a:extLst>
                    <a:ext uri="{9D8B030D-6E8A-4147-A177-3AD203B41FA5}">
                      <a16:colId xmlns:a16="http://schemas.microsoft.com/office/drawing/2014/main" xmlns="" val="978331743"/>
                    </a:ext>
                  </a:extLst>
                </a:gridCol>
                <a:gridCol w="1700097">
                  <a:extLst>
                    <a:ext uri="{9D8B030D-6E8A-4147-A177-3AD203B41FA5}">
                      <a16:colId xmlns:a16="http://schemas.microsoft.com/office/drawing/2014/main" xmlns="" val="2225127695"/>
                    </a:ext>
                  </a:extLst>
                </a:gridCol>
                <a:gridCol w="1925792">
                  <a:extLst>
                    <a:ext uri="{9D8B030D-6E8A-4147-A177-3AD203B41FA5}">
                      <a16:colId xmlns:a16="http://schemas.microsoft.com/office/drawing/2014/main" xmlns="" val="581077222"/>
                    </a:ext>
                  </a:extLst>
                </a:gridCol>
                <a:gridCol w="1314568">
                  <a:extLst>
                    <a:ext uri="{9D8B030D-6E8A-4147-A177-3AD203B41FA5}">
                      <a16:colId xmlns:a16="http://schemas.microsoft.com/office/drawing/2014/main" xmlns="" val="4278911288"/>
                    </a:ext>
                  </a:extLst>
                </a:gridCol>
              </a:tblGrid>
              <a:tr h="282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Tajribani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nomi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Reaksiya tenglamasi </a:t>
                      </a:r>
                      <a:endParaRPr lang="ru-RU" sz="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Kuzatish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8111039"/>
                  </a:ext>
                </a:extLst>
              </a:tr>
              <a:tr h="56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7526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Cu[OH]</a:t>
                      </a:r>
                      <a:r>
                        <a:rPr lang="en-US" sz="10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olish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CuSO</a:t>
                      </a:r>
                      <a:r>
                        <a:rPr lang="en-US" sz="10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+2NaOH=Cu(OH)</a:t>
                      </a:r>
                      <a:r>
                        <a:rPr lang="en-US" sz="10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NaAl</a:t>
                      </a:r>
                      <a:r>
                        <a:rPr lang="en-US" sz="10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10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018" marR="47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26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Ko‘k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80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kma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hosil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boldi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Cu[OH]</a:t>
                      </a:r>
                      <a:r>
                        <a:rPr lang="en-US" sz="10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suvda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erinmaydigan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asos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0428354"/>
                  </a:ext>
                </a:extLst>
              </a:tr>
              <a:tr h="664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7526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Cu[OH]</a:t>
                      </a:r>
                      <a:r>
                        <a:rPr lang="en-US" sz="10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Filtrlab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unga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HCI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tasir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ettirish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Cu[OH]</a:t>
                      </a:r>
                      <a:r>
                        <a:rPr lang="en-US" sz="10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+HCI=CuCI</a:t>
                      </a:r>
                      <a:r>
                        <a:rPr lang="en-US" sz="10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+H</a:t>
                      </a:r>
                      <a:r>
                        <a:rPr lang="en-US" sz="10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018" marR="47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80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kma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kislotada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eriydi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9693468"/>
                  </a:ext>
                </a:extLst>
              </a:tr>
              <a:tr h="790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Cho’kma qizdirish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Cu[OH]</a:t>
                      </a:r>
                      <a:r>
                        <a:rPr lang="en-US" sz="10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=CuO+H</a:t>
                      </a:r>
                      <a:r>
                        <a:rPr lang="en-US" sz="10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018" marR="47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Qora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kukun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hosil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bo‘ladi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765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9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2" y="101644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</a:t>
            </a:r>
            <a:r>
              <a:rPr lang="en-US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11932"/>
            <a:ext cx="5328592" cy="771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288290" algn="ctr">
              <a:lnSpc>
                <a:spcPct val="119000"/>
              </a:lnSpc>
              <a:spcAft>
                <a:spcPts val="0"/>
              </a:spcAft>
            </a:pP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alyuminiyning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suvda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eriydigan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tuzlari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eritmalariga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eritmalarini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ettirib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05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1250"/>
              </a:lnSpc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445" y="1245233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Aft>
                <a:spcPts val="0"/>
              </a:spcAft>
              <a:tabLst>
                <a:tab pos="2628900" algn="l"/>
              </a:tabLst>
            </a:pP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AlCl</a:t>
            </a:r>
            <a:r>
              <a:rPr lang="en-US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+ 3NaOH = 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Al(OH)</a:t>
            </a:r>
            <a:r>
              <a:rPr lang="en-US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+ 3NaCl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421" y="1713005"/>
            <a:ext cx="5616624" cy="40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marR="330200" algn="ctr">
              <a:lnSpc>
                <a:spcPct val="113000"/>
              </a:lnSpc>
              <a:spcAft>
                <a:spcPts val="0"/>
              </a:spcAft>
            </a:pPr>
            <a:r>
              <a:rPr lang="en-US" sz="1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</a:t>
            </a:r>
            <a:r>
              <a:rPr lang="en-US" sz="1800" b="1" baseline="30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800" b="1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</a:t>
            </a:r>
            <a:r>
              <a:rPr lang="en-US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+ 3Cl</a:t>
            </a:r>
            <a:r>
              <a:rPr lang="en-US" sz="1800" b="1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</a:t>
            </a:r>
            <a:r>
              <a:rPr lang="en-US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+ 3Na</a:t>
            </a:r>
            <a:r>
              <a:rPr lang="en-US" sz="1800" b="1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</a:t>
            </a:r>
            <a:r>
              <a:rPr lang="en-US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+ 3OH</a:t>
            </a:r>
            <a:r>
              <a:rPr lang="en-US" sz="1800" b="1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</a:t>
            </a:r>
            <a:r>
              <a:rPr lang="en-US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= Al(OH)</a:t>
            </a:r>
            <a:r>
              <a:rPr lang="en-US" sz="1800" b="1" baseline="-2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+ 3Na</a:t>
            </a:r>
            <a:r>
              <a:rPr lang="en-US" sz="1800" b="1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</a:t>
            </a:r>
            <a:r>
              <a:rPr lang="en-US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</a:t>
            </a:r>
            <a:r>
              <a:rPr lang="en-US" sz="1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3Cl</a:t>
            </a:r>
            <a:r>
              <a:rPr lang="en-US" sz="1800" b="1" baseline="30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</a:t>
            </a:r>
            <a:endParaRPr lang="ru-RU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541" y="2340124"/>
            <a:ext cx="3672408" cy="42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marR="330200" lvl="0">
              <a:lnSpc>
                <a:spcPct val="113000"/>
              </a:lnSpc>
            </a:pPr>
            <a:r>
              <a:rPr lang="en-US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</a:t>
            </a:r>
            <a:r>
              <a:rPr lang="en-US" sz="2000" b="1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3+</a:t>
            </a:r>
            <a:r>
              <a:rPr lang="en-US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+ 3OH</a:t>
            </a:r>
            <a:r>
              <a:rPr lang="en-US" sz="2000" b="1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</a:t>
            </a:r>
            <a:r>
              <a:rPr lang="en-US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+Al(OH)</a:t>
            </a:r>
            <a:r>
              <a:rPr lang="en-US" sz="2000" b="1" baseline="-2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endParaRPr lang="ru-RU" sz="12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39" y="132269"/>
            <a:ext cx="5473089" cy="386260"/>
          </a:xfrm>
        </p:spPr>
        <p:txBody>
          <a:bodyPr>
            <a:noAutofit/>
          </a:bodyPr>
          <a:lstStyle/>
          <a:p>
            <a:r>
              <a:rPr lang="en-US" sz="2000" kern="1200" spc="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2000" kern="1200" spc="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kern="1200" spc="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</a:t>
            </a:r>
            <a:r>
              <a:rPr lang="en-US" sz="2000" kern="1200" spc="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kern="1200" spc="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cho‘kmasi</a:t>
            </a:r>
            <a:r>
              <a:rPr lang="en-US" sz="2000" kern="1200" spc="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kern="1200" spc="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2000" kern="1200" spc="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kern="1200" spc="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939" y="827956"/>
            <a:ext cx="5401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(NO</a:t>
            </a:r>
            <a:r>
              <a:rPr lang="ru-RU" altLang="ru-RU" sz="1600" b="1" baseline="-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3NaOH ® </a:t>
            </a:r>
            <a:r>
              <a:rPr lang="ru-RU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(OH)</a:t>
            </a:r>
            <a:r>
              <a:rPr lang="ru-RU" altLang="ru-RU" sz="2000" b="1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¯ + 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3Na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ru-RU" altLang="ru-RU" sz="1600" b="1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alt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0" y="1404020"/>
            <a:ext cx="1819399" cy="138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97" y="1440193"/>
            <a:ext cx="1724133" cy="13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4" y="1981319"/>
            <a:ext cx="1162945" cy="23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0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1" y="35868"/>
            <a:ext cx="5606925" cy="458268"/>
          </a:xfrm>
        </p:spPr>
        <p:txBody>
          <a:bodyPr>
            <a:normAutofit/>
          </a:bodyPr>
          <a:lstStyle/>
          <a:p>
            <a:pPr marL="38100" indent="288290" algn="just">
              <a:lnSpc>
                <a:spcPct val="114000"/>
              </a:lnSpc>
              <a:spcAft>
                <a:spcPts val="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amfoter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xossaga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71" y="562283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800" spc="-25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800" b="1" kern="800" spc="-2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</a:t>
            </a:r>
            <a:r>
              <a:rPr lang="en-US" sz="1800" b="1" kern="800" spc="-25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kislotalar</a:t>
            </a:r>
            <a:r>
              <a:rPr lang="en-US" sz="1800" b="1" kern="800" spc="-2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b="1" kern="800" spc="-25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</a:t>
            </a:r>
            <a:r>
              <a:rPr lang="en-US" sz="1800" b="1" kern="800" spc="-25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ru-RU" sz="1800" b="1" kern="800" spc="-2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800" b="1" kern="800" spc="-25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800" b="1" kern="800" spc="-2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alt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(OH)</a:t>
            </a:r>
            <a:r>
              <a:rPr lang="ru-RU" altLang="ru-RU" sz="2000" b="1" baseline="-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+ 3HCl ® AlCl</a:t>
            </a:r>
            <a:r>
              <a:rPr lang="ru-RU" altLang="ru-RU" sz="2000" b="1" baseline="-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+ 3H</a:t>
            </a:r>
            <a:r>
              <a:rPr lang="ru-RU" altLang="ru-RU" sz="2000" b="1" baseline="-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alt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671" y="2133704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800" spc="-25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800" b="1" kern="800" spc="-2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</a:t>
            </a:r>
            <a:r>
              <a:rPr lang="en-US" sz="1800" b="1" kern="800" spc="-25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ishqorlar</a:t>
            </a:r>
            <a:r>
              <a:rPr lang="en-US" sz="1800" b="1" kern="800" spc="-2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b="1" kern="800" spc="-25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</a:t>
            </a:r>
            <a:r>
              <a:rPr lang="en-US" sz="1800" b="1" kern="800" spc="-25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800" b="1" kern="800" spc="-2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800" b="1" kern="800" spc="-2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alt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(OH)</a:t>
            </a:r>
            <a:r>
              <a:rPr lang="ru-RU" altLang="ru-RU" sz="2000" b="1" baseline="-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NaOH</a:t>
            </a:r>
            <a:r>
              <a:rPr lang="ru-RU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® </a:t>
            </a:r>
            <a:r>
              <a:rPr lang="ru-RU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ru-RU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(OH)</a:t>
            </a:r>
            <a:r>
              <a:rPr lang="ru-RU" altLang="ru-RU" sz="2000" b="1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pic>
        <p:nvPicPr>
          <p:cNvPr id="2050" name="Picture 2" descr="Картинки по запросу &quot;алюминий гидрокси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01" y="1505013"/>
            <a:ext cx="1195355" cy="6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1178" y="62869"/>
            <a:ext cx="1622643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Bilasizmi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586406"/>
            <a:ext cx="3882543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Qimmatbaho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toshlar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tarkibida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zumrad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akvamarin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3Be*Al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*6Si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bo‘ladi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179388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mineraldagi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alyuminiy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xromningioniga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</a:t>
            </a:r>
            <a:r>
              <a:rPr lang="en-US" sz="1600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-Cr</a:t>
            </a:r>
            <a:r>
              <a:rPr lang="en-US" sz="1600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almashtirilsa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yashil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rangli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zumradga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aylanadi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akvamarin-berilliy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n-US" sz="1600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-Fe</a:t>
            </a:r>
            <a:r>
              <a:rPr lang="en-US" sz="1600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alyuminiy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600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-Fe</a:t>
            </a:r>
            <a:r>
              <a:rPr lang="en-US" sz="1600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almashganda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ko‘k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yashil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tusli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bo‘ladi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466" y="623747"/>
            <a:ext cx="1410674" cy="734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292" y="1430270"/>
            <a:ext cx="1423848" cy="806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466" y="2284825"/>
            <a:ext cx="1410674" cy="73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1613" y="46262"/>
            <a:ext cx="2054691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Bilasizmi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429" y="683940"/>
            <a:ext cx="4104159" cy="195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Korund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qattiq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alyuminiy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oksidining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kristall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formasi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Rubinning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rangli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bo‘lishi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</a:t>
            </a:r>
            <a:r>
              <a:rPr lang="en-US" sz="18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yoqutda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sapfir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</a:t>
            </a:r>
            <a:r>
              <a:rPr lang="en-US" sz="18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,Fe</a:t>
            </a:r>
            <a:r>
              <a:rPr lang="en-US" sz="18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,Ti</a:t>
            </a:r>
            <a:r>
              <a:rPr lang="en-US" sz="18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4+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ionlari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amestitning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binafsha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rangli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bo‘lishi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n-US" sz="18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ionlari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borligi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tushuntiriladi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110" y="681601"/>
            <a:ext cx="1296143" cy="1134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110" y="1908076"/>
            <a:ext cx="1296143" cy="11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Ishlatilishi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1932"/>
            <a:ext cx="5472608" cy="228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288290" algn="just">
              <a:lnSpc>
                <a:spcPct val="113000"/>
              </a:lnSpc>
              <a:spcAft>
                <a:spcPts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uning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qotishmalari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yengilligi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havo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namlik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ta’siriga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chidamli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bo‘lganligi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xalq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xo‘jaligida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keng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Masalan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dyuralyuminiy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8100" indent="288290" algn="just">
              <a:lnSpc>
                <a:spcPct val="113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95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% Al,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8100" indent="288290" algn="just">
              <a:lnSpc>
                <a:spcPct val="113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% Cu,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8100" indent="288290" algn="just">
              <a:lnSpc>
                <a:spcPct val="113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0,5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%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8100" indent="288290" algn="just">
              <a:lnSpc>
                <a:spcPct val="113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0,5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%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Mn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8100" indent="288290" algn="just">
              <a:lnSpc>
                <a:spcPct val="113000"/>
              </a:lnSpc>
              <a:spcAft>
                <a:spcPts val="0"/>
              </a:spcAft>
            </a:pP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8100" indent="288290" algn="just">
              <a:lnSpc>
                <a:spcPct val="113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po‘lat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kabi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mustahkam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lekin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undan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barobar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yengil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81" y="1214953"/>
            <a:ext cx="223224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2" y="81656"/>
            <a:ext cx="4895533" cy="386260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qotishmalar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7717" y="755948"/>
            <a:ext cx="1152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Raketa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endParaRPr lang="en-US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Aviatsiya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9" y="611932"/>
            <a:ext cx="2267527" cy="130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85" y="576257"/>
            <a:ext cx="1224136" cy="241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01" y="1649088"/>
            <a:ext cx="1551619" cy="153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2" y="1980084"/>
            <a:ext cx="2376264" cy="107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алюминий окси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53" y="1957071"/>
            <a:ext cx="1372976" cy="10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&quot;алюминий окси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51" y="755948"/>
            <a:ext cx="1340478" cy="96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421" y="683939"/>
            <a:ext cx="4176167" cy="208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Alyuminiy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oksidi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</a:t>
            </a:r>
            <a:r>
              <a:rPr lang="en-US" sz="12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2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oq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rangli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suvda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erimaydigan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suyuqlanish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haroratiga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bo‘lgan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modda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tabiatda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boksit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korund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nomlanadigan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minerallar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tarzida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uchraydi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Alyuminiy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oksidi</a:t>
            </a: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</a:t>
            </a:r>
            <a:r>
              <a:rPr lang="en-US" sz="1200" b="1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200" b="1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olish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Alyuminiyni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bevosita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oksidlash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4Al+3O</a:t>
            </a:r>
            <a:r>
              <a:rPr lang="en-US" sz="12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=2Al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Tuzulish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formulasi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O=Al-O-Al=O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1533" y="107876"/>
            <a:ext cx="3456384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Alyuminiy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oksidi-Al</a:t>
            </a:r>
            <a:r>
              <a:rPr lang="en-US" sz="1800" baseline="-25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baseline="-25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058" y="2052092"/>
            <a:ext cx="1343537" cy="93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37" y="79769"/>
            <a:ext cx="5183565" cy="38626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Temir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yo‘l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transportida</a:t>
            </a: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3" y="738186"/>
            <a:ext cx="2590800" cy="199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33" y="611932"/>
            <a:ext cx="2663814" cy="21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45" y="107876"/>
            <a:ext cx="5040078" cy="38626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Qurilish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asbobsozlikda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9" y="683940"/>
            <a:ext cx="16561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97" y="680971"/>
            <a:ext cx="1728192" cy="23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46" y="755948"/>
            <a:ext cx="158417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2" y="107876"/>
            <a:ext cx="4895533" cy="386260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Oshxona</a:t>
            </a:r>
            <a:r>
              <a:rPr lang="en-US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idishlari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tayyorlanadi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9" y="683940"/>
            <a:ext cx="28466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174" y="683940"/>
            <a:ext cx="1008112" cy="1440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/>
          <a:stretch/>
        </p:blipFill>
        <p:spPr bwMode="auto">
          <a:xfrm>
            <a:off x="3239765" y="899964"/>
            <a:ext cx="223224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982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Elektrotexnikada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 bwMode="auto">
          <a:xfrm>
            <a:off x="287437" y="990197"/>
            <a:ext cx="302433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334" y="971972"/>
            <a:ext cx="1905000" cy="183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2" y="90376"/>
            <a:ext cx="4895533" cy="386260"/>
          </a:xfrm>
        </p:spPr>
        <p:txBody>
          <a:bodyPr>
            <a:normAutofit/>
          </a:bodyPr>
          <a:lstStyle/>
          <a:p>
            <a:pPr lvl="0" defTabSz="9144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ru-RU" sz="2400" kern="1200" spc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Safir</a:t>
            </a:r>
            <a:r>
              <a:rPr lang="en-US" altLang="ru-RU" sz="2400" kern="1200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kern="1200" spc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2400" kern="1200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kern="1200" spc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rubilarning</a:t>
            </a:r>
            <a:r>
              <a:rPr lang="en-US" altLang="ru-RU" sz="2400" kern="1200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kern="1200" spc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ishlatilishi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2" descr="http://im0-tub-ru.yandex.net/i?id=41844447-38-73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5" y="599266"/>
            <a:ext cx="2114798" cy="118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5" y="1799265"/>
            <a:ext cx="21463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91" y="770169"/>
            <a:ext cx="13176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40" y="652628"/>
            <a:ext cx="1324769" cy="108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64" y="1759773"/>
            <a:ext cx="1268413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916" y="1934008"/>
            <a:ext cx="1368152" cy="94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61" y="1115988"/>
            <a:ext cx="6461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86" y="2198142"/>
            <a:ext cx="6461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748" y="611932"/>
            <a:ext cx="5328592" cy="113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288290" algn="just">
              <a:lnSpc>
                <a:spcPct val="112000"/>
              </a:lnSpc>
              <a:spcAft>
                <a:spcPts val="0"/>
              </a:spcAft>
            </a:pP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Suvsiz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kata­lizator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sifatida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ishlatilsa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sulfat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qog‘oz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yelim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ishlab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chiqarishda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kaliy-alyuminiy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achchiqtosh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(SO</a:t>
            </a:r>
            <a:r>
              <a:rPr lang="ru-RU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ru-RU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28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12H</a:t>
            </a:r>
            <a:r>
              <a:rPr lang="ru-RU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gazlamalarni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bo‘yashda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tibbiyotda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qo‘llanadi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9" y="1836068"/>
            <a:ext cx="1584176" cy="117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3" y="1850140"/>
            <a:ext cx="1584176" cy="115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Гулзинат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53" y="2628156"/>
            <a:ext cx="227160" cy="4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582" y="1115988"/>
            <a:ext cx="458261" cy="4264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421" y="611931"/>
            <a:ext cx="5544616" cy="237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Darslikdagi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27-mavzuni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o‘qish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tegishli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atamalar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reaksiya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tenglamalarini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yozish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o‘rganish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388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Alyuminiy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uning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birikmalarini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ishlatilishi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asosida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jadval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rasmt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ayyorlang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Taklif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qilgan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ishingizni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izohlang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388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AlCl</a:t>
            </a:r>
            <a:r>
              <a:rPr lang="en-US" sz="12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tuzi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eritmasiga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o‘yuvchi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natriy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eritmasi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sekin-astalik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quysak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o‘zgarishlar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sodir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bo‘ladi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Javobingizni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reaksiya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tenglamalarini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yozish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izohlang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388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Uyingizda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ishlatiladigan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alyuminiydan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tayyorlangan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buyumlar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ro‘yxatini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tuzing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ularning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fizikaviy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xossalari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taqqoslang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farq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qilyapti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Sababini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izohlang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1982" y="107876"/>
            <a:ext cx="4895533" cy="386260"/>
          </a:xfrm>
        </p:spPr>
        <p:txBody>
          <a:bodyPr>
            <a:normAutofit fontScale="90000"/>
          </a:bodyPr>
          <a:lstStyle/>
          <a:p>
            <a:pPr lvl="0" defTabSz="9144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ru-RU" sz="2400" kern="1200" spc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altLang="ru-RU" sz="2400" kern="1200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kern="1200" spc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altLang="ru-RU" sz="2400" kern="1200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kern="1200" spc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ru-RU" sz="2400" kern="1200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kern="1200" spc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Alyuminiy</a:t>
            </a:r>
            <a:r>
              <a:rPr lang="en-US" dirty="0"/>
              <a:t> </a:t>
            </a:r>
            <a:r>
              <a:rPr lang="en-US" dirty="0" err="1" smtClean="0"/>
              <a:t>oksidi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9446" y="611932"/>
            <a:ext cx="2520280" cy="830997"/>
          </a:xfrm>
          <a:prstGeom prst="rect">
            <a:avLst/>
          </a:prstGeom>
          <a:solidFill>
            <a:srgbClr val="CCFFCC"/>
          </a:solidFill>
          <a:ln w="38100" cmpd="dbl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FF"/>
                </a:solidFill>
                <a:latin typeface="Arial" pitchFamily="34" charset="0"/>
              </a:rPr>
              <a:t>Al</a:t>
            </a:r>
            <a:r>
              <a:rPr lang="ru-RU" altLang="ru-RU" sz="2400" baseline="-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ru-RU" altLang="ru-RU" sz="2400" dirty="0" smtClean="0">
                <a:solidFill>
                  <a:srgbClr val="0000FF"/>
                </a:solidFill>
                <a:latin typeface="Arial" pitchFamily="34" charset="0"/>
              </a:rPr>
              <a:t>O</a:t>
            </a:r>
            <a:r>
              <a:rPr lang="ru-RU" altLang="ru-RU" sz="2400" baseline="-30000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FF"/>
                </a:solidFill>
                <a:latin typeface="Arial" pitchFamily="34" charset="0"/>
              </a:rPr>
              <a:t>O=</a:t>
            </a:r>
            <a:r>
              <a:rPr lang="ru-RU" altLang="ru-RU" sz="2400" dirty="0" err="1" smtClean="0">
                <a:solidFill>
                  <a:srgbClr val="0000FF"/>
                </a:solidFill>
                <a:latin typeface="Arial" pitchFamily="34" charset="0"/>
              </a:rPr>
              <a:t>Al</a:t>
            </a:r>
            <a:r>
              <a:rPr lang="ru-RU" altLang="ru-RU" sz="2400" dirty="0" smtClean="0">
                <a:solidFill>
                  <a:srgbClr val="0000FF"/>
                </a:solidFill>
                <a:latin typeface="Arial" pitchFamily="34" charset="0"/>
              </a:rPr>
              <a:t>–O–</a:t>
            </a:r>
            <a:r>
              <a:rPr lang="ru-RU" altLang="ru-RU" sz="2400" dirty="0" err="1" smtClean="0">
                <a:solidFill>
                  <a:srgbClr val="0000FF"/>
                </a:solidFill>
                <a:latin typeface="Arial" pitchFamily="34" charset="0"/>
              </a:rPr>
              <a:t>Al</a:t>
            </a:r>
            <a:r>
              <a:rPr lang="ru-RU" altLang="ru-RU" sz="2400" dirty="0" smtClean="0">
                <a:solidFill>
                  <a:srgbClr val="0000FF"/>
                </a:solidFill>
                <a:latin typeface="Arial" pitchFamily="34" charset="0"/>
              </a:rPr>
              <a:t>=O</a:t>
            </a:r>
            <a:endParaRPr lang="ru-RU" altLang="ru-RU" sz="24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95750" y="683940"/>
            <a:ext cx="2448271" cy="1184940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914400" lvl="2" indent="0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Boksi</a:t>
            </a:r>
            <a:endParaRPr lang="en-US" sz="1400" b="1" dirty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pPr marL="914400" lvl="2" indent="0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328682"/>
                </a:solidFill>
                <a:latin typeface="Times New Roman"/>
                <a:ea typeface="Times New Roman"/>
                <a:cs typeface="Arial"/>
              </a:rPr>
              <a:t>Korund</a:t>
            </a:r>
            <a:r>
              <a:rPr lang="en-US" sz="1400" b="1" dirty="0" smtClean="0">
                <a:solidFill>
                  <a:srgbClr val="328682"/>
                </a:solidFill>
                <a:latin typeface="Times New Roman"/>
                <a:ea typeface="Times New Roman"/>
                <a:cs typeface="Arial"/>
              </a:rPr>
              <a:t> 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200" b="1" dirty="0" smtClean="0">
                <a:solidFill>
                  <a:srgbClr val="FF0000"/>
                </a:solidFill>
                <a:latin typeface="Tahoma" pitchFamily="34" charset="0"/>
              </a:rPr>
              <a:t>                  </a:t>
            </a:r>
            <a:r>
              <a:rPr lang="en-US" altLang="ru-RU" sz="1200" b="1" dirty="0" err="1" smtClean="0">
                <a:solidFill>
                  <a:srgbClr val="FF0000"/>
                </a:solidFill>
                <a:latin typeface="Tahoma" pitchFamily="34" charset="0"/>
              </a:rPr>
              <a:t>Rubim</a:t>
            </a:r>
            <a:endParaRPr lang="ru-RU" altLang="ru-RU" sz="12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200" b="1" dirty="0" smtClean="0">
                <a:solidFill>
                  <a:srgbClr val="0000FF"/>
                </a:solidFill>
                <a:latin typeface="Tahoma" pitchFamily="34" charset="0"/>
              </a:rPr>
              <a:t>             </a:t>
            </a:r>
            <a:r>
              <a:rPr lang="en-US" altLang="ru-RU" sz="1200" b="1" dirty="0" err="1" smtClean="0">
                <a:solidFill>
                  <a:srgbClr val="0000FF"/>
                </a:solidFill>
                <a:latin typeface="Tahoma" pitchFamily="34" charset="0"/>
              </a:rPr>
              <a:t>Safir</a:t>
            </a:r>
            <a:endParaRPr lang="ru-RU" altLang="ru-RU" sz="12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3421" y="2340125"/>
            <a:ext cx="4392488" cy="646331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4Al + 3O</a:t>
            </a:r>
            <a:r>
              <a:rPr kumimoji="0" lang="ru-RU" altLang="ru-RU" sz="1800" b="1" i="0" u="none" strike="noStrike" kern="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cs typeface="Arial" pitchFamily="34" charset="0"/>
              </a:rPr>
              <a:t>®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2Al</a:t>
            </a:r>
            <a:r>
              <a:rPr kumimoji="0" lang="ru-RU" altLang="ru-RU" sz="18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r>
              <a:rPr kumimoji="0" lang="ru-RU" altLang="ru-RU" sz="18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endParaRPr kumimoji="0" lang="en-US" altLang="ru-RU" sz="1800" b="1" i="0" u="none" strike="noStrike" kern="0" cap="none" spc="0" normalizeH="0" baseline="-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00FF"/>
                </a:solidFill>
                <a:latin typeface="Arial" pitchFamily="34" charset="0"/>
              </a:rPr>
              <a:t>2Al(OH)</a:t>
            </a:r>
            <a:r>
              <a:rPr lang="ru-RU" altLang="ru-RU" sz="1800" b="1" baseline="-30000" dirty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ru-RU" altLang="ru-RU" sz="1800" b="1" dirty="0">
                <a:solidFill>
                  <a:srgbClr val="0000FF"/>
                </a:solidFill>
                <a:latin typeface="Arial" pitchFamily="34" charset="0"/>
              </a:rPr>
              <a:t>  –</a:t>
            </a:r>
            <a:r>
              <a:rPr lang="ru-RU" altLang="ru-RU" sz="1800" b="1" baseline="30000" dirty="0">
                <a:solidFill>
                  <a:srgbClr val="000000"/>
                </a:solidFill>
                <a:latin typeface="Arial" pitchFamily="34" charset="0"/>
              </a:rPr>
              <a:t>t</a:t>
            </a:r>
            <a:r>
              <a:rPr lang="ru-RU" altLang="ru-RU" sz="1800" b="1" baseline="30000" dirty="0">
                <a:solidFill>
                  <a:srgbClr val="000000"/>
                </a:solidFill>
                <a:latin typeface="Symbol" pitchFamily="18" charset="2"/>
              </a:rPr>
              <a:t>°</a:t>
            </a:r>
            <a:r>
              <a:rPr lang="ru-RU" altLang="ru-RU" sz="1800" b="1" dirty="0">
                <a:solidFill>
                  <a:srgbClr val="0000FF"/>
                </a:solidFill>
                <a:latin typeface="Symbol" pitchFamily="18" charset="2"/>
              </a:rPr>
              <a:t>®</a:t>
            </a:r>
            <a:r>
              <a:rPr lang="ru-RU" altLang="ru-RU" sz="1800" b="1" dirty="0">
                <a:solidFill>
                  <a:srgbClr val="0000FF"/>
                </a:solidFill>
                <a:latin typeface="Arial" pitchFamily="34" charset="0"/>
              </a:rPr>
              <a:t> Al</a:t>
            </a:r>
            <a:r>
              <a:rPr lang="ru-RU" altLang="ru-RU" sz="1800" b="1" baseline="-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ru-RU" altLang="ru-RU" sz="1800" b="1" dirty="0">
                <a:solidFill>
                  <a:srgbClr val="0000FF"/>
                </a:solidFill>
                <a:latin typeface="Arial" pitchFamily="34" charset="0"/>
              </a:rPr>
              <a:t>O</a:t>
            </a:r>
            <a:r>
              <a:rPr lang="ru-RU" altLang="ru-RU" sz="1800" b="1" baseline="-30000" dirty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ru-RU" altLang="ru-RU" sz="1800" b="1" dirty="0">
                <a:solidFill>
                  <a:srgbClr val="0000FF"/>
                </a:solidFill>
                <a:latin typeface="Arial" pitchFamily="34" charset="0"/>
              </a:rPr>
              <a:t> + </a:t>
            </a:r>
            <a: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</a:rPr>
              <a:t>3H</a:t>
            </a:r>
            <a:r>
              <a:rPr lang="ru-RU" altLang="ru-RU" sz="1800" b="1" baseline="-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</a:rPr>
              <a:t>O</a:t>
            </a:r>
            <a:endParaRPr lang="ru-RU" altLang="ru-RU" sz="18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1476028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oksidi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Al</a:t>
            </a:r>
            <a:r>
              <a:rPr lang="en-US" sz="1600" b="1" baseline="-2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600" b="1" baseline="-2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</a:t>
            </a:r>
            <a:r>
              <a:rPr lang="en-US" sz="14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oq</a:t>
            </a:r>
            <a:r>
              <a:rPr lang="en-US" sz="1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4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rangli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yuqori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suyuqlanish</a:t>
            </a:r>
            <a:r>
              <a:rPr lang="en-US" sz="1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haroratiga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modda</a:t>
            </a:r>
            <a:r>
              <a:rPr lang="en-US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2" y="107876"/>
            <a:ext cx="4895533" cy="386260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Kimyoviy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xossalari</a:t>
            </a:r>
            <a:r>
              <a:rPr lang="en-US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054" y="649781"/>
            <a:ext cx="5328592" cy="67146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5400" indent="288290" algn="ctr">
              <a:lnSpc>
                <a:spcPct val="115000"/>
              </a:lnSpc>
              <a:spcAft>
                <a:spcPts val="0"/>
              </a:spcAft>
            </a:pP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amfoter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bo‘lib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kislotalar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hamda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ishqorlar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ts val="130"/>
              </a:lnSpc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054" y="1895311"/>
            <a:ext cx="53285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304800" lvl="0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</a:t>
            </a:r>
            <a:r>
              <a:rPr lang="en-US" sz="2000" b="1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2000" b="1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+ 2NaOH + 3H</a:t>
            </a:r>
            <a:r>
              <a:rPr lang="en-US" sz="2000" b="1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= 2Na[Al(OH)</a:t>
            </a:r>
            <a:r>
              <a:rPr lang="en-US" sz="2000" b="1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]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054" y="1391255"/>
            <a:ext cx="532859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04800" lvl="0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</a:t>
            </a:r>
            <a:r>
              <a:rPr lang="en-US" sz="2000" b="1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2000" b="1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+ 6HCl = 2AlCl</a:t>
            </a:r>
            <a:r>
              <a:rPr lang="en-US" sz="2000" b="1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+ 3H</a:t>
            </a:r>
            <a:r>
              <a:rPr lang="en-US" sz="2000" b="1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054" y="2399367"/>
            <a:ext cx="5328592" cy="6488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17500">
              <a:spcAft>
                <a:spcPts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Suvsiz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NaAlO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45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17500">
              <a:spcAft>
                <a:spcPts val="0"/>
              </a:spcAft>
              <a:tabLst>
                <a:tab pos="1905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+ 2NaOH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 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2NaAlO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H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endParaRPr lang="ru-RU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4" grpId="1" uiExpand="1" build="allAtOnce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1" y="35868"/>
            <a:ext cx="5606925" cy="458268"/>
          </a:xfrm>
        </p:spPr>
        <p:txBody>
          <a:bodyPr>
            <a:normAutofit/>
          </a:bodyPr>
          <a:lstStyle/>
          <a:p>
            <a:pPr marL="38100" indent="288290" algn="just">
              <a:lnSpc>
                <a:spcPct val="114000"/>
              </a:lnSpc>
              <a:spcAft>
                <a:spcPts val="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amfoter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xossaga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862" y="619158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800" spc="-25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800" b="1" kern="800" spc="-25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</a:t>
            </a:r>
            <a:r>
              <a:rPr lang="en-US" sz="1800" b="1" kern="800" spc="-2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kislotalar</a:t>
            </a:r>
            <a:r>
              <a:rPr lang="en-US" sz="1800" b="1" kern="800" spc="-25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b="1" kern="800" spc="-2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</a:t>
            </a:r>
            <a:r>
              <a:rPr lang="en-US" sz="1800" b="1" kern="800" spc="-2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800" b="1" kern="800" spc="-25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800" b="1" kern="800" spc="-2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800" b="1" kern="800" spc="-25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alt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(OH)</a:t>
            </a:r>
            <a:r>
              <a:rPr lang="ru-RU" altLang="ru-RU" sz="2000" b="1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 + 3HCl ® AlCl</a:t>
            </a:r>
            <a:r>
              <a:rPr lang="ru-RU" altLang="ru-RU" sz="2000" b="1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 + 3H</a:t>
            </a:r>
            <a:r>
              <a:rPr lang="ru-RU" altLang="ru-RU" sz="2000" b="1" baseline="-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O</a:t>
            </a:r>
            <a:endParaRPr lang="ru-RU" alt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420" y="1908076"/>
            <a:ext cx="5526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800" spc="-25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800" b="1" kern="800" spc="-25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</a:t>
            </a:r>
            <a:r>
              <a:rPr lang="en-US" sz="1800" b="1" kern="800" spc="-2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ishqorlar</a:t>
            </a:r>
            <a:r>
              <a:rPr lang="en-US" sz="1800" b="1" kern="800" spc="-25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b="1" kern="800" spc="-2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</a:t>
            </a:r>
            <a:r>
              <a:rPr lang="en-US" sz="1800" b="1" kern="800" spc="-2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800" b="1" kern="800" spc="-25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kern="800" spc="-25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800" b="1" kern="800" spc="-25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alt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(OH)</a:t>
            </a:r>
            <a:r>
              <a:rPr lang="ru-RU" altLang="ru-RU" sz="2000" b="1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+ </a:t>
            </a:r>
            <a:r>
              <a:rPr lang="ru-RU" altLang="ru-RU" sz="2000" b="1" dirty="0" err="1">
                <a:latin typeface="Arial" pitchFamily="34" charset="0"/>
                <a:cs typeface="Arial" pitchFamily="34" charset="0"/>
              </a:rPr>
              <a:t>NaOH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 ® </a:t>
            </a:r>
            <a:r>
              <a:rPr lang="ru-RU" altLang="ru-RU" sz="2000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ru-RU" altLang="ru-RU" sz="2000" b="1" dirty="0" err="1">
                <a:latin typeface="Arial" pitchFamily="34" charset="0"/>
                <a:cs typeface="Arial" pitchFamily="34" charset="0"/>
              </a:rPr>
              <a:t>Al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(OH)</a:t>
            </a:r>
            <a:r>
              <a:rPr lang="ru-RU" altLang="ru-RU" sz="2000" b="1" baseline="-30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2" y="132269"/>
            <a:ext cx="5616028" cy="386260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amfoter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xossaga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2" y="683940"/>
            <a:ext cx="5400599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288290" algn="ctr">
              <a:lnSpc>
                <a:spcPct val="114000"/>
              </a:lnSpc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</a:t>
            </a:r>
            <a:r>
              <a:rPr lang="en-US" sz="2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kislotalar</a:t>
            </a:r>
            <a:r>
              <a:rPr lang="en-US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ham, </a:t>
            </a:r>
            <a:r>
              <a:rPr lang="en-US" sz="2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ishqorlar</a:t>
            </a:r>
            <a:r>
              <a:rPr lang="en-US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 </a:t>
            </a:r>
            <a:r>
              <a:rPr lang="en-US" sz="2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kirishib</a:t>
            </a:r>
            <a:r>
              <a:rPr lang="en-US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</a:t>
            </a:r>
            <a:r>
              <a:rPr lang="en-US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4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Рисунок 3" descr="fdf66c08d44a2116230d36691a8423b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7" y="1620044"/>
            <a:ext cx="1224136" cy="114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Картинки по запросу &quot;алюминий гидрокси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13" y="1642968"/>
            <a:ext cx="1003627" cy="117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алюминий гидроксид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9" y="1635838"/>
            <a:ext cx="1080120" cy="117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алюминий гидроксид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37" y="1665352"/>
            <a:ext cx="1104949" cy="115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2" y="107876"/>
            <a:ext cx="5616028" cy="386260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amfoter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xossaga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180" y="546636"/>
            <a:ext cx="5904655" cy="159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marR="1549400" lvl="0" algn="ctr">
              <a:lnSpc>
                <a:spcPct val="122000"/>
              </a:lnSpc>
            </a:pPr>
            <a:endParaRPr lang="en-US" sz="1600" b="1" dirty="0" smtClean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pPr marL="317500" marR="1549400" lvl="0" algn="ctr">
              <a:lnSpc>
                <a:spcPct val="122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2Al(OH)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+ 3H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= Al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(SO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+6H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</a:t>
            </a:r>
          </a:p>
          <a:p>
            <a:pPr marL="317500" marR="1549400" algn="ctr">
              <a:lnSpc>
                <a:spcPct val="122000"/>
              </a:lnSpc>
              <a:spcAft>
                <a:spcPts val="0"/>
              </a:spcAft>
            </a:pPr>
            <a:endParaRPr lang="en-US" sz="1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17500" marR="1549400" algn="ctr">
              <a:lnSpc>
                <a:spcPct val="122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Al(OH)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+ 2KOH = KAlO</a:t>
            </a:r>
            <a:r>
              <a:rPr lang="en-US" sz="20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2H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</a:p>
          <a:p>
            <a:pPr marL="317500" marR="1549400" algn="ctr">
              <a:lnSpc>
                <a:spcPct val="122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2" y="1887494"/>
            <a:ext cx="5472607" cy="9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lvl="0" indent="288290" algn="ctr">
              <a:lnSpc>
                <a:spcPct val="106000"/>
              </a:lnSpc>
            </a:pPr>
            <a:endParaRPr lang="en-US" sz="1800" b="1" dirty="0" smtClean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pPr marL="38100" lvl="0" indent="288290" algn="ctr">
              <a:lnSpc>
                <a:spcPct val="1060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Reaksiyaning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to‘liq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qisqartirilgan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ionli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8100" lvl="0" indent="288290" algn="ctr">
              <a:lnSpc>
                <a:spcPct val="106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tenglamalarini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yozing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4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2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800" kern="1200" spc="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Laboratoriya</a:t>
            </a:r>
            <a:r>
              <a:rPr lang="en-US" sz="2800" kern="1200" spc="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kern="1200" spc="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ishi</a:t>
            </a:r>
            <a:r>
              <a:rPr lang="en-US" sz="2800" kern="1200" spc="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№10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13" y="572557"/>
            <a:ext cx="561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Aluminiy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gidroksidni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olish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uning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kislota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ishqorlar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o‘zaro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ta’sirlashuvini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o‘rganish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endParaRPr lang="ru-RU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437" y="1207504"/>
            <a:ext cx="5328592" cy="193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14000"/>
              </a:lnSpc>
              <a:spcAft>
                <a:spcPts val="600"/>
              </a:spcAft>
              <a:buFont typeface="Arial"/>
              <a:buChar char=""/>
              <a:tabLst>
                <a:tab pos="228600" algn="l"/>
                <a:tab pos="647700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Ikkita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probirkaning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nitratning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0,5 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eritmasidan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tomchi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ikkinchisiga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o‘yuvchi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nat­riyning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eritmasidan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tomchi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quying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So‘ngra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ular­ni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o‘zaro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aralashtiring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cho‘kmasi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179388" indent="-179388">
              <a:lnSpc>
                <a:spcPct val="114000"/>
              </a:lnSpc>
              <a:spcAft>
                <a:spcPts val="600"/>
              </a:spcAft>
              <a:buFont typeface="Arial"/>
              <a:buChar char=""/>
              <a:tabLst>
                <a:tab pos="228600" algn="l"/>
                <a:tab pos="647700" algn="l"/>
              </a:tabLst>
            </a:pPr>
            <a:r>
              <a:rPr lang="ru-RU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ikkita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probirkaga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bo‘lib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biriga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M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eritmasidan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tomchi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9388" indent="-179388">
              <a:lnSpc>
                <a:spcPct val="114000"/>
              </a:lnSpc>
              <a:buFont typeface="Arial"/>
              <a:buChar char=""/>
              <a:tabLst>
                <a:tab pos="228600" algn="l"/>
                <a:tab pos="64770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Ikkinchisiga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o‘yuvchi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eritmasidan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shuncha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hajmda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quying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Cho‘kmaning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erishini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kuzating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41226"/>
              </p:ext>
            </p:extLst>
          </p:nvPr>
        </p:nvGraphicFramePr>
        <p:xfrm>
          <a:off x="143422" y="673314"/>
          <a:ext cx="5472608" cy="2314882"/>
        </p:xfrm>
        <a:graphic>
          <a:graphicData uri="http://schemas.openxmlformats.org/drawingml/2006/table">
            <a:tbl>
              <a:tblPr firstRow="1" firstCol="1" bandRow="1"/>
              <a:tblGrid>
                <a:gridCol w="277583">
                  <a:extLst>
                    <a:ext uri="{9D8B030D-6E8A-4147-A177-3AD203B41FA5}">
                      <a16:colId xmlns:a16="http://schemas.microsoft.com/office/drawing/2014/main" xmlns="" val="2862357119"/>
                    </a:ext>
                  </a:extLst>
                </a:gridCol>
                <a:gridCol w="1450608">
                  <a:extLst>
                    <a:ext uri="{9D8B030D-6E8A-4147-A177-3AD203B41FA5}">
                      <a16:colId xmlns:a16="http://schemas.microsoft.com/office/drawing/2014/main" xmlns="" val="3049788413"/>
                    </a:ext>
                  </a:extLst>
                </a:gridCol>
                <a:gridCol w="2386367">
                  <a:extLst>
                    <a:ext uri="{9D8B030D-6E8A-4147-A177-3AD203B41FA5}">
                      <a16:colId xmlns:a16="http://schemas.microsoft.com/office/drawing/2014/main" xmlns="" val="2580212809"/>
                    </a:ext>
                  </a:extLst>
                </a:gridCol>
                <a:gridCol w="1358050">
                  <a:extLst>
                    <a:ext uri="{9D8B030D-6E8A-4147-A177-3AD203B41FA5}">
                      <a16:colId xmlns:a16="http://schemas.microsoft.com/office/drawing/2014/main" xmlns="" val="3142564367"/>
                    </a:ext>
                  </a:extLst>
                </a:gridCol>
              </a:tblGrid>
              <a:tr h="267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Reaksiya nomi </a:t>
                      </a:r>
                      <a:endParaRPr lang="ru-RU" sz="9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Reaksiya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tenglamasi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Kuzatish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1984252"/>
                  </a:ext>
                </a:extLst>
              </a:tr>
              <a:tr h="758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Al[OH]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olish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A[NO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+NAOH=Al[OH]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+3+NANO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1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+30H-&gt;AL[OH]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7526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AL[OH]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OQ</a:t>
                      </a:r>
                      <a:endParaRPr lang="ru-RU" sz="11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Iviqsimon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1836065"/>
                  </a:ext>
                </a:extLst>
              </a:tr>
              <a:tr h="614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7526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AL[OH]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Cho‘kmasini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HCL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eritish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AL[OH]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+3HCL=ALCI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+3H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  <a:p>
                      <a:pPr algn="ctr"/>
                      <a:endParaRPr lang="ru-RU" sz="11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AL[OH]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+3H+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+3H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Cho‘kma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eriydi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7627847"/>
                  </a:ext>
                </a:extLst>
              </a:tr>
              <a:tr h="674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7526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AL[OH]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ishqorda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eritish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AL[OH]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+NAOH =NA[AL(OH)</a:t>
                      </a:r>
                      <a:r>
                        <a:rPr lang="en-US" sz="11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Cho‘kma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eriydi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0486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2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154388</TotalTime>
  <Words>707</Words>
  <Application>Microsoft Office PowerPoint</Application>
  <PresentationFormat>Произвольный</PresentationFormat>
  <Paragraphs>147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26</vt:i4>
      </vt:variant>
    </vt:vector>
  </HeadingPairs>
  <TitlesOfParts>
    <vt:vector size="45" baseType="lpstr">
      <vt:lpstr>Arial</vt:lpstr>
      <vt:lpstr>Arial Black</vt:lpstr>
      <vt:lpstr>Calibri</vt:lpstr>
      <vt:lpstr>Open Sans</vt:lpstr>
      <vt:lpstr>Open Sans Light</vt:lpstr>
      <vt:lpstr>Symbol</vt:lpstr>
      <vt:lpstr>Tahoma</vt:lpstr>
      <vt:lpstr>Times New Roman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KIMYO </vt:lpstr>
      <vt:lpstr>Презентация PowerPoint</vt:lpstr>
      <vt:lpstr>Alyuminiy oksidi </vt:lpstr>
      <vt:lpstr>Kimyoviy xossalari </vt:lpstr>
      <vt:lpstr>Alyuminiy gidroksid amfoter xossaga ega</vt:lpstr>
      <vt:lpstr>Alyuminiy gidroksid amfoter xossaga ega </vt:lpstr>
      <vt:lpstr>Alyuminiy gidroksid amfoter xossaga ega </vt:lpstr>
      <vt:lpstr>Laboratoriya ishi №10</vt:lpstr>
      <vt:lpstr>Презентация PowerPoint</vt:lpstr>
      <vt:lpstr>Laboratoriya ishi №11</vt:lpstr>
      <vt:lpstr>Laboratoriya ishi №11</vt:lpstr>
      <vt:lpstr>Презентация PowerPoint</vt:lpstr>
      <vt:lpstr>Alyuminiy gidroksid </vt:lpstr>
      <vt:lpstr>Alyuminiy gidroksid cho‘kmasi hosil bo‘ladi</vt:lpstr>
      <vt:lpstr>Alyuminiy gidroksid amfoter xossaga ega</vt:lpstr>
      <vt:lpstr>Презентация PowerPoint</vt:lpstr>
      <vt:lpstr>Презентация PowerPoint</vt:lpstr>
      <vt:lpstr>Ishlatilishi</vt:lpstr>
      <vt:lpstr>Alyuminiy qotishmalar</vt:lpstr>
      <vt:lpstr>Temir­ yo‘l transportida ishlatiladi</vt:lpstr>
      <vt:lpstr>Qurilish, asbobsozlikda ishlatiladi</vt:lpstr>
      <vt:lpstr>Oshxona idishlari tayyorlanadi</vt:lpstr>
      <vt:lpstr>Elektrotexnikada ishlatiladi</vt:lpstr>
      <vt:lpstr>Safir va rubilarning ishlatilishi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1887</cp:revision>
  <dcterms:created xsi:type="dcterms:W3CDTF">2014-10-08T23:03:32Z</dcterms:created>
  <dcterms:modified xsi:type="dcterms:W3CDTF">2021-02-06T11:40:02Z</dcterms:modified>
</cp:coreProperties>
</file>