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7"/>
  </p:notesMasterIdLst>
  <p:sldIdLst>
    <p:sldId id="1435" r:id="rId10"/>
    <p:sldId id="1641" r:id="rId11"/>
    <p:sldId id="1621" r:id="rId12"/>
    <p:sldId id="1636" r:id="rId13"/>
    <p:sldId id="1635" r:id="rId14"/>
    <p:sldId id="1634" r:id="rId15"/>
    <p:sldId id="1633" r:id="rId16"/>
    <p:sldId id="1648" r:id="rId17"/>
    <p:sldId id="1649" r:id="rId18"/>
    <p:sldId id="1632" r:id="rId19"/>
    <p:sldId id="1631" r:id="rId20"/>
    <p:sldId id="1639" r:id="rId21"/>
    <p:sldId id="1630" r:id="rId22"/>
    <p:sldId id="1650" r:id="rId23"/>
    <p:sldId id="1651" r:id="rId24"/>
    <p:sldId id="1652" r:id="rId25"/>
    <p:sldId id="1653" r:id="rId26"/>
    <p:sldId id="1654" r:id="rId27"/>
    <p:sldId id="1655" r:id="rId28"/>
    <p:sldId id="1656" r:id="rId29"/>
    <p:sldId id="1657" r:id="rId30"/>
    <p:sldId id="1658" r:id="rId31"/>
    <p:sldId id="1659" r:id="rId32"/>
    <p:sldId id="1660" r:id="rId33"/>
    <p:sldId id="1661" r:id="rId34"/>
    <p:sldId id="1662" r:id="rId35"/>
    <p:sldId id="1663" r:id="rId36"/>
  </p:sldIdLst>
  <p:sldSz cx="5759450" cy="3240088"/>
  <p:notesSz cx="6858000" cy="9144000"/>
  <p:defaultTextStyle>
    <a:defPPr>
      <a:defRPr lang="en-US"/>
    </a:defPPr>
    <a:lvl1pPr marL="0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5752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641"/>
            <p14:sldId id="1621"/>
            <p14:sldId id="1636"/>
            <p14:sldId id="1635"/>
            <p14:sldId id="1634"/>
            <p14:sldId id="1633"/>
            <p14:sldId id="1648"/>
            <p14:sldId id="1649"/>
            <p14:sldId id="1632"/>
            <p14:sldId id="1631"/>
            <p14:sldId id="1639"/>
            <p14:sldId id="1630"/>
            <p14:sldId id="1650"/>
            <p14:sldId id="1651"/>
            <p14:sldId id="1652"/>
            <p14:sldId id="1653"/>
            <p14:sldId id="1654"/>
            <p14:sldId id="1655"/>
            <p14:sldId id="1656"/>
            <p14:sldId id="1657"/>
            <p14:sldId id="1658"/>
            <p14:sldId id="1659"/>
            <p14:sldId id="1660"/>
            <p14:sldId id="1661"/>
            <p14:sldId id="1662"/>
            <p14:sldId id="166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660066"/>
    <a:srgbClr val="C0C0C0"/>
    <a:srgbClr val="FFFFFF"/>
    <a:srgbClr val="DDDDDD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5491" autoAdjust="0"/>
  </p:normalViewPr>
  <p:slideViewPr>
    <p:cSldViewPr snapToObjects="1">
      <p:cViewPr varScale="1">
        <p:scale>
          <a:sx n="163" d="100"/>
          <a:sy n="163" d="100"/>
        </p:scale>
        <p:origin x="600" y="126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61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226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2849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044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8065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5682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3298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0903" algn="l" defTabSz="28761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2" y="1006551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0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0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0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8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8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2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56" indent="-71156">
              <a:defRPr sz="700"/>
            </a:lvl3pPr>
            <a:lvl4pPr marL="189514" indent="-98132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70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70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49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49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49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49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2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8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9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3"/>
            <a:ext cx="5753742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84"/>
            <a:ext cx="3054716" cy="753369"/>
          </a:xfrm>
          <a:prstGeom prst="rect">
            <a:avLst/>
          </a:prstGeom>
        </p:spPr>
        <p:txBody>
          <a:bodyPr vert="horz" wrap="square" lIns="0" tIns="14563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6998" y="1111112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51"/>
            <a:ext cx="919208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90106" y="256285"/>
            <a:ext cx="898855" cy="385318"/>
          </a:xfrm>
          <a:prstGeom prst="rect">
            <a:avLst/>
          </a:prstGeom>
        </p:spPr>
        <p:txBody>
          <a:bodyPr vert="horz" wrap="square" lIns="0" tIns="1583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7071" y="1088303"/>
            <a:ext cx="4826597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uz-Latn-U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ish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z-Latn-UZ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73" algn="ctr">
              <a:spcAft>
                <a:spcPts val="12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mavzulariga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tajribaviy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" y="2102748"/>
            <a:ext cx="1468563" cy="102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7" y="2187998"/>
            <a:ext cx="1402787" cy="10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>
            <a:normAutofit/>
          </a:bodyPr>
          <a:lstStyle/>
          <a:p>
            <a:r>
              <a:rPr lang="en-US" dirty="0" smtClean="0"/>
              <a:t>2-topshriq</a:t>
            </a:r>
            <a:endParaRPr lang="ru-RU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6" y="797691"/>
            <a:ext cx="49691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KCl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K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	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CaCO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	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CaCl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berilgan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Qaysi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berilganligini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aniqlang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Aniqlash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reaktivlar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HCl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988" y="899964"/>
            <a:ext cx="1389090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9565" y="529398"/>
            <a:ext cx="30209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To‘rtta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raqamlangan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Yechimi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7477" y="611932"/>
            <a:ext cx="36721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KCl+H2O=?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+2HCl=2KCl+CO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+2HCl=CaCl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CaCl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+H2O =?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13" y="1874153"/>
            <a:ext cx="1872208" cy="1152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1813" y="2889479"/>
            <a:ext cx="1872208" cy="136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-topshriq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11932"/>
            <a:ext cx="52565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/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Tuzlarga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quyildi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(c)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erimadi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demak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pobirkada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CaCO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(b)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K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ekan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 indent="179388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yaxshi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eriydi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tuzlari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kislotalar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ta’sirlashib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gazini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ajratadi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+2HCl=2KCl+CO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+2HCl=CaCl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+CO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05" y="1620044"/>
            <a:ext cx="1511686" cy="11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3-topshriq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885" y="2607075"/>
            <a:ext cx="1224136" cy="47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3421" y="683941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kkita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probirkadagi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CaCO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qizdirganda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CO</a:t>
            </a:r>
            <a:r>
              <a:rPr lang="en-US" sz="1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yuborganda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eritmasida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chokma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bo`ldi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Ca(OH)2+CO2=CaCO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2-jadval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21670"/>
              </p:ext>
            </p:extLst>
          </p:nvPr>
        </p:nvGraphicFramePr>
        <p:xfrm>
          <a:off x="143421" y="611932"/>
          <a:ext cx="5544615" cy="2448271"/>
        </p:xfrm>
        <a:graphic>
          <a:graphicData uri="http://schemas.openxmlformats.org/drawingml/2006/table">
            <a:tbl>
              <a:tblPr firstRow="1" firstCol="1" bandRow="1"/>
              <a:tblGrid>
                <a:gridCol w="268776">
                  <a:extLst>
                    <a:ext uri="{9D8B030D-6E8A-4147-A177-3AD203B41FA5}">
                      <a16:colId xmlns:a16="http://schemas.microsoft.com/office/drawing/2014/main" xmlns="" val="39793150"/>
                    </a:ext>
                  </a:extLst>
                </a:gridCol>
                <a:gridCol w="840740">
                  <a:extLst>
                    <a:ext uri="{9D8B030D-6E8A-4147-A177-3AD203B41FA5}">
                      <a16:colId xmlns:a16="http://schemas.microsoft.com/office/drawing/2014/main" xmlns="" val="2781363263"/>
                    </a:ext>
                  </a:extLst>
                </a:gridCol>
                <a:gridCol w="906006">
                  <a:extLst>
                    <a:ext uri="{9D8B030D-6E8A-4147-A177-3AD203B41FA5}">
                      <a16:colId xmlns:a16="http://schemas.microsoft.com/office/drawing/2014/main" xmlns="" val="3428907353"/>
                    </a:ext>
                  </a:extLst>
                </a:gridCol>
                <a:gridCol w="1177748">
                  <a:extLst>
                    <a:ext uri="{9D8B030D-6E8A-4147-A177-3AD203B41FA5}">
                      <a16:colId xmlns:a16="http://schemas.microsoft.com/office/drawing/2014/main" xmlns="" val="3856919999"/>
                    </a:ext>
                  </a:extLst>
                </a:gridCol>
                <a:gridCol w="1437032">
                  <a:extLst>
                    <a:ext uri="{9D8B030D-6E8A-4147-A177-3AD203B41FA5}">
                      <a16:colId xmlns:a16="http://schemas.microsoft.com/office/drawing/2014/main" xmlns="" val="880462061"/>
                    </a:ext>
                  </a:extLst>
                </a:gridCol>
                <a:gridCol w="914313">
                  <a:extLst>
                    <a:ext uri="{9D8B030D-6E8A-4147-A177-3AD203B41FA5}">
                      <a16:colId xmlns:a16="http://schemas.microsoft.com/office/drawing/2014/main" xmlns="" val="4166762058"/>
                    </a:ext>
                  </a:extLst>
                </a:gridCol>
              </a:tblGrid>
              <a:tr h="632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moddalar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Suvda erishi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HCl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AgNO</a:t>
                      </a:r>
                      <a:r>
                        <a:rPr lang="en-US" sz="1200" b="1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1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200" b="1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4125293"/>
                  </a:ext>
                </a:extLst>
              </a:tr>
              <a:tr h="31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KCl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AgCl oq cho’kma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8239582"/>
                  </a:ext>
                </a:extLst>
              </a:tr>
              <a:tr h="550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gazi ajraladi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sariq cho’ma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7536554"/>
                  </a:ext>
                </a:extLst>
              </a:tr>
              <a:tr h="6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CaCO3,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gazi ajraladi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sariq cho’ma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+CO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9050471"/>
                  </a:ext>
                </a:extLst>
              </a:tr>
              <a:tr h="31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CaCl2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AgCl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oq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cho’kma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29433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553" y="1129731"/>
            <a:ext cx="609869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Xulosa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2" y="971972"/>
            <a:ext cx="54006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Probirkalarda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KCl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</a:t>
            </a:r>
            <a:r>
              <a:rPr lang="en-US" sz="2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CaCO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CaCl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borligini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aniqladik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Xulosa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755948"/>
            <a:ext cx="53285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755948"/>
            <a:ext cx="53285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Probirkalarda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KCl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</a:t>
            </a:r>
            <a:r>
              <a:rPr lang="en-US" sz="2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CaCO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CaCl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borligini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aniqladik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ru-RU" dirty="0" smtClean="0"/>
              <a:t>№ 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83940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probirkada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eritmalarning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reaktiv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590" y="2196108"/>
            <a:ext cx="1557649" cy="86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69341"/>
              </p:ext>
            </p:extLst>
          </p:nvPr>
        </p:nvGraphicFramePr>
        <p:xfrm>
          <a:off x="143421" y="611931"/>
          <a:ext cx="5472608" cy="2520280"/>
        </p:xfrm>
        <a:graphic>
          <a:graphicData uri="http://schemas.openxmlformats.org/drawingml/2006/table">
            <a:tbl>
              <a:tblPr firstRow="1" firstCol="1" bandRow="1"/>
              <a:tblGrid>
                <a:gridCol w="265285">
                  <a:extLst>
                    <a:ext uri="{9D8B030D-6E8A-4147-A177-3AD203B41FA5}">
                      <a16:colId xmlns:a16="http://schemas.microsoft.com/office/drawing/2014/main" xmlns="" val="875188657"/>
                    </a:ext>
                  </a:extLst>
                </a:gridCol>
                <a:gridCol w="1724061">
                  <a:extLst>
                    <a:ext uri="{9D8B030D-6E8A-4147-A177-3AD203B41FA5}">
                      <a16:colId xmlns:a16="http://schemas.microsoft.com/office/drawing/2014/main" xmlns="" val="3620224410"/>
                    </a:ext>
                  </a:extLst>
                </a:gridCol>
                <a:gridCol w="2118770">
                  <a:extLst>
                    <a:ext uri="{9D8B030D-6E8A-4147-A177-3AD203B41FA5}">
                      <a16:colId xmlns:a16="http://schemas.microsoft.com/office/drawing/2014/main" xmlns="" val="2028459913"/>
                    </a:ext>
                  </a:extLst>
                </a:gridCol>
                <a:gridCol w="1364492">
                  <a:extLst>
                    <a:ext uri="{9D8B030D-6E8A-4147-A177-3AD203B41FA5}">
                      <a16:colId xmlns:a16="http://schemas.microsoft.com/office/drawing/2014/main" xmlns="" val="231186314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nomi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tenglamasi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Kuzatish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278061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aniqlash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+2HCl=CaCl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+H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+2H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=H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1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rangsiz gaz ajraldi.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83564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Ca(OH)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gazini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tkazish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Ca(OH)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=CaCO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+H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2+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+2H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=CaCO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+H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Loyqa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bo‘ladi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1583021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1982" y="101644"/>
            <a:ext cx="4895533" cy="386260"/>
          </a:xfrm>
        </p:spPr>
        <p:txBody>
          <a:bodyPr/>
          <a:lstStyle/>
          <a:p>
            <a:r>
              <a:rPr lang="en-US" dirty="0" smtClean="0"/>
              <a:t>3-jadval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7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97269"/>
            <a:ext cx="4895533" cy="386260"/>
          </a:xfrm>
        </p:spPr>
        <p:txBody>
          <a:bodyPr/>
          <a:lstStyle/>
          <a:p>
            <a:r>
              <a:rPr lang="en-US" dirty="0" err="1" smtClean="0"/>
              <a:t>Xulosa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611932"/>
            <a:ext cx="554461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Ca(OH)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eritmasidan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o‘tkazilganda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loyqalanish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bo‘ladi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KOH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eritmasidan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o‘tkazilganda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o‘zgarish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kuzatilmaydi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Kerakli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jihozlar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275" y="64757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ru-RU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probirkalar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spirt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lampasi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yoki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                                   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qizdirgich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                                                            </a:t>
            </a:r>
            <a:endPara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09" y="744784"/>
            <a:ext cx="1419225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01" y="899964"/>
            <a:ext cx="966014" cy="90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89438" y="1584383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tomizgichlar</a:t>
            </a:r>
            <a:endParaRPr lang="ru-RU" sz="1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421" y="2772172"/>
            <a:ext cx="5400600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plastic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taglik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pipetkalar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voronka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Поддон-лоток TT100G. Поддоны, контейнеры, шкафы для хранения и локализации  утечек. Расходники для нефтепродуктов... Производитель T-E, Росс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1892590"/>
            <a:ext cx="11214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iqilib qolgan pipetka. Laboratoriya pipetkala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5" y="2112356"/>
            <a:ext cx="864096" cy="5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Высушивание химических веществ. Сушка газов, жидкостей и твердых веществ.  Высушивание твердых вещест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25" y="2032971"/>
            <a:ext cx="664385" cy="6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pirtovka lampası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71" y="658421"/>
            <a:ext cx="1006740" cy="8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7" y="1032366"/>
            <a:ext cx="50405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3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4-topshiriq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83940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Quyidagi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o‘zgarishlarni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amalga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oshirish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imkon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beradigan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reaksiyalar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tenglamalarini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yozing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           </a:t>
            </a: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Ca(OH)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→CaCO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→Ca(HCO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→CaCO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→CaCl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611932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1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)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+ 2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NaOH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Ca(OH)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+ 2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Ca(OH)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CO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CaCO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H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CaCO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H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+ CO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Ca(HCO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4)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Ca(HCO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(t) CaCO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CO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СаСО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+ 2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HCl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CaCl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CO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08" y="1836068"/>
            <a:ext cx="1080121" cy="11521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Yechimi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4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5-topshiriq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02465"/>
            <a:ext cx="5328592" cy="218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575226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"/>
              <a:tabLst>
                <a:tab pos="228600" algn="l"/>
                <a:tab pos="66675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Ohakli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suvning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tiniq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2-3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loyqalangunga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qadar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(IV)-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575226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"/>
              <a:tabLst>
                <a:tab pos="228600" algn="l"/>
                <a:tab pos="66675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Loyqalangan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eritmani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uchta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probirkaga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defTabSz="575226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"/>
              <a:tabLst>
                <a:tab pos="228600" algn="l"/>
                <a:tab pos="666750" algn="l"/>
              </a:tabLst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 algn="l" defTabSz="575226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"/>
              <a:tabLst>
                <a:tab pos="228600" algn="l"/>
                <a:tab pos="66675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1-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probirkaga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ohakli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quying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575226" rtl="0" eaLnBrk="1" fontAlgn="auto" latinLnBrk="0" hangingPunct="1">
              <a:lnSpc>
                <a:spcPts val="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marR="0" lvl="1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3600" algn="l"/>
              </a:tabLst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marR="0" lvl="1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3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probirkaga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natriy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eritmasidan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quying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575226" rtl="0" eaLnBrk="1" fontAlgn="auto" latinLnBrk="0" hangingPunct="1">
              <a:lnSpc>
                <a:spcPts val="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4770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4770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probirkani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qizdiring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575226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877" y="1692052"/>
            <a:ext cx="816139" cy="10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Yechimi</a:t>
            </a:r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000" y="547169"/>
            <a:ext cx="5472608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7522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ikkinchi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natriy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eritmasidan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	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Ca(OH)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CO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CaCO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  <a:p>
            <a:pPr marL="0" marR="0" lvl="0" indent="0" algn="l" defTabSz="57522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			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5752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Kuzatish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o‘zgarish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kuzatilmadi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5752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Kimyoviy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reaksiya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tenglamasi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CaCO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+Na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=?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Опыты с медным купоросом | Путешествие в мир хим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9" y="1241653"/>
            <a:ext cx="1891636" cy="16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552" y="132269"/>
            <a:ext cx="4895533" cy="386260"/>
          </a:xfrm>
        </p:spPr>
        <p:txBody>
          <a:bodyPr/>
          <a:lstStyle/>
          <a:p>
            <a:r>
              <a:rPr lang="en-US" sz="2400" dirty="0"/>
              <a:t>5-topshiriq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45" y="601655"/>
            <a:ext cx="3816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752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Arial"/>
              </a:rPr>
              <a:t>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uchinchi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			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5752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Kuzatish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qizdirilganda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karbonat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angidrid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qattiq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qoldiq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kalsiy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oksid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xosil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bo‘ladi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5752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5752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Kimyoviy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reaksiya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tenglamasi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CaCO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(t)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CaO+CO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2050" name="Picture 2" descr="колба png » Выпускные фотокниги, детские портреты, свадебные фотоальбомы,  фотопланшеты, растровый, векторный, PNG, PSD, EPS, AI, JPEG, скачать  клипарт бесплатно и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3" y="-1543318"/>
            <a:ext cx="373817" cy="4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54" y="1404020"/>
            <a:ext cx="923925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8775" cy="373569"/>
          </a:xfrm>
        </p:spPr>
        <p:txBody>
          <a:bodyPr/>
          <a:lstStyle/>
          <a:p>
            <a:r>
              <a:rPr lang="en-US" dirty="0" smtClean="0"/>
              <a:t>5-jadval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12544"/>
              </p:ext>
            </p:extLst>
          </p:nvPr>
        </p:nvGraphicFramePr>
        <p:xfrm>
          <a:off x="125186" y="620681"/>
          <a:ext cx="5523476" cy="2376266"/>
        </p:xfrm>
        <a:graphic>
          <a:graphicData uri="http://schemas.openxmlformats.org/drawingml/2006/table">
            <a:tbl>
              <a:tblPr firstRow="1" firstCol="1" bandRow="1"/>
              <a:tblGrid>
                <a:gridCol w="248838">
                  <a:extLst>
                    <a:ext uri="{9D8B030D-6E8A-4147-A177-3AD203B41FA5}">
                      <a16:colId xmlns:a16="http://schemas.microsoft.com/office/drawing/2014/main" xmlns="" val="2722013954"/>
                    </a:ext>
                  </a:extLst>
                </a:gridCol>
                <a:gridCol w="1759001">
                  <a:extLst>
                    <a:ext uri="{9D8B030D-6E8A-4147-A177-3AD203B41FA5}">
                      <a16:colId xmlns:a16="http://schemas.microsoft.com/office/drawing/2014/main" xmlns="" val="3396690075"/>
                    </a:ext>
                  </a:extLst>
                </a:gridCol>
                <a:gridCol w="2022930">
                  <a:extLst>
                    <a:ext uri="{9D8B030D-6E8A-4147-A177-3AD203B41FA5}">
                      <a16:colId xmlns:a16="http://schemas.microsoft.com/office/drawing/2014/main" xmlns="" val="3818013658"/>
                    </a:ext>
                  </a:extLst>
                </a:gridCol>
                <a:gridCol w="1492707">
                  <a:extLst>
                    <a:ext uri="{9D8B030D-6E8A-4147-A177-3AD203B41FA5}">
                      <a16:colId xmlns:a16="http://schemas.microsoft.com/office/drawing/2014/main" xmlns="" val="2310321042"/>
                    </a:ext>
                  </a:extLst>
                </a:gridCol>
              </a:tblGrid>
              <a:tr h="274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Bajarilgan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ish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 tenglamasi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kuzatish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669934"/>
                  </a:ext>
                </a:extLst>
              </a:tr>
              <a:tr h="824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Ohakli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suvdan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gazini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o‘tkazish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Ca(OH)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+CO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=CaCO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Eritma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loyqalanadi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gazi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uchun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sifat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4171561"/>
                  </a:ext>
                </a:extLst>
              </a:tr>
              <a:tr h="363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ohakli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suv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quyish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 bormaydi.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5988696"/>
                  </a:ext>
                </a:extLst>
              </a:tr>
              <a:tr h="363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Na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quyish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 bormaydi.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579055"/>
                  </a:ext>
                </a:extLst>
              </a:tr>
              <a:tr h="549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v)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qizdirish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=CaO+CO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Parchalanish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reaksiyasi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640469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553" y="898234"/>
            <a:ext cx="6522654" cy="63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Xulosa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827956"/>
            <a:ext cx="5544616" cy="17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Ohakli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tiniq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eritmasidan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loyqalangunga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qadar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uglerod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(VI)-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oksidi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o‘tkazamiz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Loyqalangan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eritmani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uchta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probirkaga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bo‘lamiz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1-probirkaga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ohakli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quyamiz-reaksiya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bormaydi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2-probirkaga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natriy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karbonat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eritmasidan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quyamiz-reaksiya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bormaydi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v) 3-probirkani qizdiramiz-CO</a:t>
            </a:r>
            <a:r>
              <a:rPr lang="en-US" sz="1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3" y="2556148"/>
            <a:ext cx="1221507" cy="5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461" y="109884"/>
            <a:ext cx="48965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31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37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bajarish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topshiriqlar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 rot="10800000" flipV="1">
            <a:off x="165296" y="591668"/>
            <a:ext cx="5544616" cy="200385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79388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uz-Latn-U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0,8 mol xrom sulfat kislota bilan reaksiyaga kirishib, necha litr vodorodni siqib chiqaradi va bunda qancha tuz hosil bo‘ladi?</a:t>
            </a:r>
          </a:p>
          <a:p>
            <a:pPr marL="0" marR="0" lvl="0" indent="179388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uz-Latn-U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Kaliy permanganat qizdirilganda parchalanadi. Bu usul bilan laboratoriya sharoitida 3 litr kislorod olindi. Reaksiyada necha gramm kaliy permanganat parchalangan?</a:t>
            </a:r>
          </a:p>
          <a:p>
            <a:pPr marL="0" marR="0" lvl="0" indent="179388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uz-Latn-U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Cho‘g‘langan temir suv bug‘i  bilan ta’sirlashdi. Natijada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uz-Latn-U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uz-Latn-U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gramm temir kuyindisi hosil bo‘ldi. Reaksiyada necha gramm temir ishtirok etgan?</a:t>
            </a:r>
          </a:p>
        </p:txBody>
      </p:sp>
    </p:spTree>
    <p:extLst>
      <p:ext uri="{BB962C8B-B14F-4D97-AF65-F5344CB8AC3E}">
        <p14:creationId xmlns:p14="http://schemas.microsoft.com/office/powerpoint/2010/main" val="33408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Kerakli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moddalar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8" y="675317"/>
            <a:ext cx="554402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Tuzlar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NaCl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NaNO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KCl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K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CaCO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CaCl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CaHCO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AgNO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Ishqorlar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eritmasi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NaOH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KOH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Ca(OH)</a:t>
            </a:r>
            <a:r>
              <a:rPr lang="en-US" sz="12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islota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–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HCl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Gaz-CO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Suv-H</a:t>
            </a:r>
            <a:r>
              <a:rPr lang="en-US" sz="12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</a:t>
            </a: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fenolftalein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metil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zarg‘aldog‘i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lakmus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414" y="2340124"/>
            <a:ext cx="11703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indekatorlar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793889" y="2174080"/>
            <a:ext cx="365756" cy="64807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льция борглюконат - инструкция по примене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12" y="1400020"/>
            <a:ext cx="641534" cy="6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alsium xlo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29" y="1403508"/>
            <a:ext cx="687637" cy="6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austic Soda Lye, Packing Size: 20ton And 50kg, Rs 26 /kg R.K. Chemical  Industries And Co | ID: 187506759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65" y="2310268"/>
            <a:ext cx="470845" cy="7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ilver Nitrate - 50 grams 99.95 purity - Top Quality - saltlakemetals.com |  e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14" y="2320273"/>
            <a:ext cx="303509" cy="7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537" y="2338916"/>
            <a:ext cx="485362" cy="7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Xavfsizlik</a:t>
            </a:r>
            <a:r>
              <a:rPr lang="en-US" dirty="0" smtClean="0"/>
              <a:t> </a:t>
            </a:r>
            <a:r>
              <a:rPr lang="en-US" dirty="0" err="1" smtClean="0"/>
              <a:t>texnikasi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9863" y="1403807"/>
            <a:ext cx="28797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 hangingPunct="0"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BalticaUzbek"/>
              </a:rPr>
              <a:t> </a:t>
            </a:r>
            <a:endParaRPr lang="ru-RU" dirty="0">
              <a:effectLst/>
              <a:latin typeface="BalticaUzbek"/>
              <a:ea typeface="Calibri"/>
              <a:cs typeface="BalticaUzbe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611932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just">
              <a:buSzPts val="1400"/>
              <a:tabLst>
                <a:tab pos="449580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Ajralib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chiqayotgan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gazni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idishning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ustiga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engashib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idlash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mumkin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emas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Gaz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yoki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suyuqlikning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tomonidan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ehtiyotlik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kaftning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yengil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xarakati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yordamida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havo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oqimini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burunga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yuborish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051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142501"/>
            <a:ext cx="888926" cy="85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11" y="2089260"/>
            <a:ext cx="789204" cy="9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Xavfsizlik</a:t>
            </a:r>
            <a:r>
              <a:rPr lang="en-US" dirty="0" smtClean="0"/>
              <a:t> </a:t>
            </a:r>
            <a:r>
              <a:rPr lang="en-US" dirty="0" err="1" smtClean="0"/>
              <a:t>texnikasi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550683"/>
            <a:ext cx="547260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SzPts val="1400"/>
              <a:buFont typeface="BalticaUzbek"/>
              <a:buAutoNum type="arabicPeriod"/>
              <a:tabLst>
                <a:tab pos="44958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Yuzga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yoki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kiyimlarga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modda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sachramasligi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reaktivlar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vaqtida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ustiga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egilmaslik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SzPts val="1400"/>
              <a:buFont typeface="BalticaUzbek"/>
              <a:buAutoNum type="arabicPeriod"/>
              <a:tabLst>
                <a:tab pos="44958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Idishda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qizdirilayotgan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suyuqlik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ustiga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egilish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mumkin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emas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Suyuqlik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sachrab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ketishi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mumkin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Aft>
                <a:spcPts val="600"/>
              </a:spcAft>
              <a:buSzPts val="1400"/>
              <a:buFont typeface="BalticaUzbek"/>
              <a:buAutoNum type="arabicPeriod"/>
              <a:tabLst>
                <a:tab pos="44958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Probirkadagi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suyuqlikni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qizdirishda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uning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og‘zini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o‘quvchi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o‘ziga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oldidagilarga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qaratmasligi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kerak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buSzPts val="1400"/>
              <a:buFont typeface="BalticaUzbek"/>
              <a:buAutoNum type="arabicPeriod"/>
              <a:tabLst>
                <a:tab pos="44958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Qizib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turgan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sovuq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suvga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tushirmaslik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lozim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1-topshriq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83940"/>
            <a:ext cx="54006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To‘rtta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raqamlangan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							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NaCl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NaOH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Na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	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NaNO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berilgan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Quyidagi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reaktivlardan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foydalanib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qaysi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probirkada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qanday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tuz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borligini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aniqlang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endParaRPr lang="en-US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HCl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indikator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AgNO</a:t>
            </a:r>
            <a:r>
              <a:rPr lang="en-US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2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Yechimi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469" y="611932"/>
            <a:ext cx="504056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NaCl+AgNO3=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NaCl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  AgNO3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b)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NaOH+lakmus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ko`k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+2HCl=2NaCl+CO2+H2O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lvl="0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NaNO</a:t>
            </a:r>
            <a:r>
              <a:rPr lang="en-US" sz="14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</a:p>
          <a:p>
            <a:pPr lvl="0"/>
            <a:endParaRPr lang="en-US" sz="1400" baseline="-250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Cu + H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NO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СuSO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H</a:t>
            </a:r>
            <a:r>
              <a:rPr lang="pt-BR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7143" flipV="1">
            <a:off x="2829245" y="740249"/>
            <a:ext cx="308220" cy="23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83781" y="2412132"/>
            <a:ext cx="371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755948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en-US" sz="1200" dirty="0">
              <a:solidFill>
                <a:srgbClr val="0070C0"/>
              </a:solidFill>
              <a:latin typeface="Times New Roman"/>
            </a:endParaRPr>
          </a:p>
          <a:p>
            <a:endParaRPr lang="en-US" sz="1200" dirty="0" smtClean="0">
              <a:solidFill>
                <a:srgbClr val="0070C0"/>
              </a:solidFill>
              <a:latin typeface="Times New Roman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982" y="111797"/>
            <a:ext cx="4895533" cy="386260"/>
          </a:xfrm>
        </p:spPr>
        <p:txBody>
          <a:bodyPr/>
          <a:lstStyle/>
          <a:p>
            <a:r>
              <a:rPr lang="en-US" dirty="0" smtClean="0"/>
              <a:t>1-jadval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19897"/>
              </p:ext>
            </p:extLst>
          </p:nvPr>
        </p:nvGraphicFramePr>
        <p:xfrm>
          <a:off x="143421" y="611931"/>
          <a:ext cx="5472607" cy="2448274"/>
        </p:xfrm>
        <a:graphic>
          <a:graphicData uri="http://schemas.openxmlformats.org/drawingml/2006/table">
            <a:tbl>
              <a:tblPr firstRow="1" firstCol="1" bandRow="1"/>
              <a:tblGrid>
                <a:gridCol w="265285">
                  <a:extLst>
                    <a:ext uri="{9D8B030D-6E8A-4147-A177-3AD203B41FA5}">
                      <a16:colId xmlns:a16="http://schemas.microsoft.com/office/drawing/2014/main" xmlns="" val="2362211209"/>
                    </a:ext>
                  </a:extLst>
                </a:gridCol>
                <a:gridCol w="1309443">
                  <a:extLst>
                    <a:ext uri="{9D8B030D-6E8A-4147-A177-3AD203B41FA5}">
                      <a16:colId xmlns:a16="http://schemas.microsoft.com/office/drawing/2014/main" xmlns="" val="1294517140"/>
                    </a:ext>
                  </a:extLst>
                </a:gridCol>
                <a:gridCol w="2533973">
                  <a:extLst>
                    <a:ext uri="{9D8B030D-6E8A-4147-A177-3AD203B41FA5}">
                      <a16:colId xmlns:a16="http://schemas.microsoft.com/office/drawing/2014/main" xmlns="" val="2465513683"/>
                    </a:ext>
                  </a:extLst>
                </a:gridCol>
                <a:gridCol w="1363906">
                  <a:extLst>
                    <a:ext uri="{9D8B030D-6E8A-4147-A177-3AD203B41FA5}">
                      <a16:colId xmlns:a16="http://schemas.microsoft.com/office/drawing/2014/main" xmlns="" val="2347182459"/>
                    </a:ext>
                  </a:extLst>
                </a:gridCol>
              </a:tblGrid>
              <a:tr h="349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 nomi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Reaksiya tenglamasi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Kuzatish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343908"/>
                  </a:ext>
                </a:extLst>
              </a:tr>
              <a:tr h="699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aniqlash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NaCl+AgNO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AgCl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NaNO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en-US" sz="12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+Cl</a:t>
                      </a:r>
                      <a:r>
                        <a:rPr lang="en-US" sz="12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AgCl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Oq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kma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9266283"/>
                  </a:ext>
                </a:extLst>
              </a:tr>
              <a:tr h="699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aniqlash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Lakmus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yordamida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Lakmus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ko‘k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rangga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kiradi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153996"/>
                  </a:ext>
                </a:extLst>
              </a:tr>
              <a:tr h="699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aniqlash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NaCl+CO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+2H</a:t>
                      </a:r>
                      <a:r>
                        <a:rPr lang="en-US" sz="1200" baseline="30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+H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eritmasi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bilan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</a:t>
                      </a:r>
                      <a:r>
                        <a:rPr lang="en-US" sz="12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gazi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ajraladi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923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Xulosa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43421" y="1012811"/>
            <a:ext cx="532859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Probirkalarda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NaCl,NaOH,NaNO</a:t>
            </a:r>
            <a:r>
              <a:rPr lang="en-US" sz="24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eritmalari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borligini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aniqladik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49" y="1836068"/>
            <a:ext cx="194421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154485</TotalTime>
  <Words>782</Words>
  <Application>Microsoft Office PowerPoint</Application>
  <PresentationFormat>Произвольный</PresentationFormat>
  <Paragraphs>357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4" baseType="lpstr">
      <vt:lpstr>Arial</vt:lpstr>
      <vt:lpstr>Arial Black</vt:lpstr>
      <vt:lpstr>BalticaUzbek</vt:lpstr>
      <vt:lpstr>Calibri</vt:lpstr>
      <vt:lpstr>Open Sans</vt:lpstr>
      <vt:lpstr>Open Sans Light</vt:lpstr>
      <vt:lpstr>ProximaNova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Kerakli jihozlar:</vt:lpstr>
      <vt:lpstr>Kerakli moddalar</vt:lpstr>
      <vt:lpstr>   Xavfsizlik texnikasi   </vt:lpstr>
      <vt:lpstr>Xavfsizlik texnikasi</vt:lpstr>
      <vt:lpstr> 1-topshriq  </vt:lpstr>
      <vt:lpstr>Yechimi</vt:lpstr>
      <vt:lpstr>1-jadval</vt:lpstr>
      <vt:lpstr>Xulosa </vt:lpstr>
      <vt:lpstr>2-topshriq</vt:lpstr>
      <vt:lpstr>Yechimi </vt:lpstr>
      <vt:lpstr>2-topshriq</vt:lpstr>
      <vt:lpstr>3-topshriq</vt:lpstr>
      <vt:lpstr>2-jadval</vt:lpstr>
      <vt:lpstr>Xulosa </vt:lpstr>
      <vt:lpstr>Xulosa </vt:lpstr>
      <vt:lpstr>Mustaqil ish № 3</vt:lpstr>
      <vt:lpstr>3-jadval</vt:lpstr>
      <vt:lpstr>Xulosa </vt:lpstr>
      <vt:lpstr>4-topshiriq</vt:lpstr>
      <vt:lpstr>Yechimi</vt:lpstr>
      <vt:lpstr>5-topshiriq</vt:lpstr>
      <vt:lpstr>Yechimi</vt:lpstr>
      <vt:lpstr>5-topshiriq</vt:lpstr>
      <vt:lpstr>5-jadval</vt:lpstr>
      <vt:lpstr>Xulosa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1882</cp:revision>
  <dcterms:created xsi:type="dcterms:W3CDTF">2014-10-08T23:03:32Z</dcterms:created>
  <dcterms:modified xsi:type="dcterms:W3CDTF">2021-02-01T09:25:15Z</dcterms:modified>
</cp:coreProperties>
</file>