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theme/theme10.xml" ContentType="application/vnd.openxmlformats-officedocument.theme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1.xml" ContentType="application/vnd.openxmlformats-officedocument.theme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theme/theme12.xml" ContentType="application/vnd.openxmlformats-officedocument.theme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theme/theme13.xml" ContentType="application/vnd.openxmlformats-officedocument.theme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6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  <p:sldMasterId id="2147484447" r:id="rId11"/>
    <p:sldMasterId id="2147484454" r:id="rId12"/>
    <p:sldMasterId id="2147484461" r:id="rId13"/>
    <p:sldMasterId id="2147484468" r:id="rId14"/>
  </p:sldMasterIdLst>
  <p:notesMasterIdLst>
    <p:notesMasterId r:id="rId48"/>
  </p:notesMasterIdLst>
  <p:sldIdLst>
    <p:sldId id="1435" r:id="rId15"/>
    <p:sldId id="1622" r:id="rId16"/>
    <p:sldId id="1621" r:id="rId17"/>
    <p:sldId id="1640" r:id="rId18"/>
    <p:sldId id="1637" r:id="rId19"/>
    <p:sldId id="1636" r:id="rId20"/>
    <p:sldId id="1649" r:id="rId21"/>
    <p:sldId id="1627" r:id="rId22"/>
    <p:sldId id="1654" r:id="rId23"/>
    <p:sldId id="1650" r:id="rId24"/>
    <p:sldId id="1641" r:id="rId25"/>
    <p:sldId id="1646" r:id="rId26"/>
    <p:sldId id="1647" r:id="rId27"/>
    <p:sldId id="1643" r:id="rId28"/>
    <p:sldId id="1642" r:id="rId29"/>
    <p:sldId id="1651" r:id="rId30"/>
    <p:sldId id="1635" r:id="rId31"/>
    <p:sldId id="1634" r:id="rId32"/>
    <p:sldId id="1656" r:id="rId33"/>
    <p:sldId id="1655" r:id="rId34"/>
    <p:sldId id="1633" r:id="rId35"/>
    <p:sldId id="1658" r:id="rId36"/>
    <p:sldId id="1629" r:id="rId37"/>
    <p:sldId id="1628" r:id="rId38"/>
    <p:sldId id="1661" r:id="rId39"/>
    <p:sldId id="1662" r:id="rId40"/>
    <p:sldId id="1663" r:id="rId41"/>
    <p:sldId id="1669" r:id="rId42"/>
    <p:sldId id="1668" r:id="rId43"/>
    <p:sldId id="1670" r:id="rId44"/>
    <p:sldId id="1659" r:id="rId45"/>
    <p:sldId id="1664" r:id="rId46"/>
    <p:sldId id="1665" r:id="rId47"/>
  </p:sldIdLst>
  <p:sldSz cx="5759450" cy="3240088"/>
  <p:notesSz cx="6858000" cy="9144000"/>
  <p:defaultTextStyle>
    <a:defPPr>
      <a:defRPr lang="en-US"/>
    </a:defPPr>
    <a:lvl1pPr marL="0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22"/>
            <p14:sldId id="1621"/>
            <p14:sldId id="1640"/>
            <p14:sldId id="1637"/>
            <p14:sldId id="1636"/>
            <p14:sldId id="1649"/>
            <p14:sldId id="1627"/>
            <p14:sldId id="1654"/>
            <p14:sldId id="1650"/>
            <p14:sldId id="1641"/>
            <p14:sldId id="1646"/>
            <p14:sldId id="1647"/>
            <p14:sldId id="1643"/>
            <p14:sldId id="1642"/>
            <p14:sldId id="1651"/>
            <p14:sldId id="1635"/>
            <p14:sldId id="1634"/>
            <p14:sldId id="1656"/>
            <p14:sldId id="1655"/>
            <p14:sldId id="1633"/>
            <p14:sldId id="1658"/>
            <p14:sldId id="1629"/>
            <p14:sldId id="1628"/>
            <p14:sldId id="1661"/>
            <p14:sldId id="1662"/>
            <p14:sldId id="1663"/>
            <p14:sldId id="1669"/>
            <p14:sldId id="1668"/>
            <p14:sldId id="1670"/>
            <p14:sldId id="1659"/>
            <p14:sldId id="1664"/>
          </p14:sldIdLst>
        </p14:section>
        <p14:section name="Custom icons" id="{AE7553D5-C09E-4928-A948-69A0E1F717F4}">
          <p14:sldIdLst>
            <p14:sldId id="16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85499" autoAdjust="0"/>
  </p:normalViewPr>
  <p:slideViewPr>
    <p:cSldViewPr snapToObjects="1">
      <p:cViewPr varScale="1">
        <p:scale>
          <a:sx n="195" d="100"/>
          <a:sy n="195" d="100"/>
        </p:scale>
        <p:origin x="1200" y="14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6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2" y="100655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92492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9"/>
            <a:ext cx="3974441" cy="326877"/>
          </a:xfrm>
        </p:spPr>
        <p:txBody>
          <a:bodyPr lIns="0" tIns="0" rIns="0" bIns="0"/>
          <a:lstStyle>
            <a:lvl1pPr>
              <a:defRPr sz="212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02535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1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07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2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683974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79776" y="1054759"/>
            <a:ext cx="2619028" cy="103289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86033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941452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0988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3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97298239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5519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9"/>
            <a:ext cx="3974441" cy="326877"/>
          </a:xfrm>
        </p:spPr>
        <p:txBody>
          <a:bodyPr lIns="0" tIns="0" rIns="0" bIns="0"/>
          <a:lstStyle>
            <a:lvl1pPr>
              <a:defRPr sz="212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45269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1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07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2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325168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79776" y="1054759"/>
            <a:ext cx="2619028" cy="103289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18227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94668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0988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3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897136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626917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9"/>
            <a:ext cx="3974441" cy="326877"/>
          </a:xfrm>
        </p:spPr>
        <p:txBody>
          <a:bodyPr lIns="0" tIns="0" rIns="0" bIns="0"/>
          <a:lstStyle>
            <a:lvl1pPr>
              <a:defRPr sz="212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99486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1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07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2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46353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79776" y="1054759"/>
            <a:ext cx="2619028" cy="103289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1981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328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0988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3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7037376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428542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9"/>
            <a:ext cx="3974441" cy="326877"/>
          </a:xfrm>
        </p:spPr>
        <p:txBody>
          <a:bodyPr lIns="0" tIns="0" rIns="0" bIns="0"/>
          <a:lstStyle>
            <a:lvl1pPr>
              <a:defRPr sz="212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463880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1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07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2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81202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79776" y="1054759"/>
            <a:ext cx="2619028" cy="103289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64387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74355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0988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3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3699483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390807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9"/>
            <a:ext cx="3974441" cy="326877"/>
          </a:xfrm>
        </p:spPr>
        <p:txBody>
          <a:bodyPr lIns="0" tIns="0" rIns="0" bIns="0"/>
          <a:lstStyle>
            <a:lvl1pPr>
              <a:defRPr sz="212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47754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1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07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2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8142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79776" y="1054759"/>
            <a:ext cx="2619028" cy="103289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29"/>
            <a:ext cx="1609297" cy="393703"/>
          </a:xfrm>
        </p:spPr>
        <p:txBody>
          <a:bodyPr lIns="0" tIns="0" rIns="0" bIns="0"/>
          <a:lstStyle>
            <a:lvl1pPr>
              <a:defRPr sz="255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113330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31584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4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46"/>
            </a:lvl1pPr>
            <a:lvl2pPr marL="70338" indent="-70338">
              <a:buFont typeface="Arial" panose="020B0604020202020204" pitchFamily="34" charset="0"/>
              <a:buChar char="•"/>
              <a:defRPr sz="646"/>
            </a:lvl2pPr>
            <a:lvl3pPr marL="140676" indent="-70338">
              <a:defRPr sz="646"/>
            </a:lvl3pPr>
            <a:lvl4pPr marL="246182" indent="-105507">
              <a:defRPr sz="646"/>
            </a:lvl4pPr>
            <a:lvl5pPr marL="351689" indent="-105507">
              <a:defRPr sz="64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0988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3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57141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5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24.xm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5" Type="http://schemas.openxmlformats.org/officeDocument/2006/relationships/slideLayout" Target="../slideLayouts/slideLayout527.xml"/><Relationship Id="rId4" Type="http://schemas.openxmlformats.org/officeDocument/2006/relationships/slideLayout" Target="../slideLayouts/slideLayout526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1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530.xml"/><Relationship Id="rId1" Type="http://schemas.openxmlformats.org/officeDocument/2006/relationships/slideLayout" Target="../slideLayouts/slideLayout529.xml"/><Relationship Id="rId6" Type="http://schemas.openxmlformats.org/officeDocument/2006/relationships/slideLayout" Target="../slideLayouts/slideLayout534.xml"/><Relationship Id="rId5" Type="http://schemas.openxmlformats.org/officeDocument/2006/relationships/slideLayout" Target="../slideLayouts/slideLayout533.xml"/><Relationship Id="rId4" Type="http://schemas.openxmlformats.org/officeDocument/2006/relationships/slideLayout" Target="../slideLayouts/slideLayout532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7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536.xml"/><Relationship Id="rId1" Type="http://schemas.openxmlformats.org/officeDocument/2006/relationships/slideLayout" Target="../slideLayouts/slideLayout535.xml"/><Relationship Id="rId6" Type="http://schemas.openxmlformats.org/officeDocument/2006/relationships/slideLayout" Target="../slideLayouts/slideLayout540.xml"/><Relationship Id="rId5" Type="http://schemas.openxmlformats.org/officeDocument/2006/relationships/slideLayout" Target="../slideLayouts/slideLayout539.xml"/><Relationship Id="rId4" Type="http://schemas.openxmlformats.org/officeDocument/2006/relationships/slideLayout" Target="../slideLayouts/slideLayout538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3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542.xml"/><Relationship Id="rId1" Type="http://schemas.openxmlformats.org/officeDocument/2006/relationships/slideLayout" Target="../slideLayouts/slideLayout541.xml"/><Relationship Id="rId6" Type="http://schemas.openxmlformats.org/officeDocument/2006/relationships/slideLayout" Target="../slideLayouts/slideLayout546.xml"/><Relationship Id="rId5" Type="http://schemas.openxmlformats.org/officeDocument/2006/relationships/slideLayout" Target="../slideLayouts/slideLayout545.xml"/><Relationship Id="rId4" Type="http://schemas.openxmlformats.org/officeDocument/2006/relationships/slideLayout" Target="../slideLayouts/slideLayout544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9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548.xml"/><Relationship Id="rId1" Type="http://schemas.openxmlformats.org/officeDocument/2006/relationships/slideLayout" Target="../slideLayouts/slideLayout547.xml"/><Relationship Id="rId6" Type="http://schemas.openxmlformats.org/officeDocument/2006/relationships/slideLayout" Target="../slideLayouts/slideLayout552.xml"/><Relationship Id="rId5" Type="http://schemas.openxmlformats.org/officeDocument/2006/relationships/slideLayout" Target="../slideLayouts/slideLayout551.xml"/><Relationship Id="rId4" Type="http://schemas.openxmlformats.org/officeDocument/2006/relationships/slideLayout" Target="../slideLayouts/slideLayout55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8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9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30"/>
            <a:ext cx="160929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8"/>
            <a:ext cx="39744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2"/>
            <a:ext cx="184302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3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8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30"/>
            <a:ext cx="160929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8"/>
            <a:ext cx="39744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2"/>
            <a:ext cx="184302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3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22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8" r:id="rId1"/>
    <p:sldLayoutId id="2147484449" r:id="rId2"/>
    <p:sldLayoutId id="2147484450" r:id="rId3"/>
    <p:sldLayoutId id="2147484451" r:id="rId4"/>
    <p:sldLayoutId id="2147484452" r:id="rId5"/>
    <p:sldLayoutId id="214748445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30"/>
            <a:ext cx="160929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8"/>
            <a:ext cx="39744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2"/>
            <a:ext cx="184302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3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4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6" r:id="rId2"/>
    <p:sldLayoutId id="2147484457" r:id="rId3"/>
    <p:sldLayoutId id="2147484458" r:id="rId4"/>
    <p:sldLayoutId id="2147484459" r:id="rId5"/>
    <p:sldLayoutId id="2147484460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30"/>
            <a:ext cx="160929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8"/>
            <a:ext cx="39744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2"/>
            <a:ext cx="184302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3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85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1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937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8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5077" y="1340230"/>
            <a:ext cx="160929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2505" y="980928"/>
            <a:ext cx="39744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2"/>
            <a:ext cx="184302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3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1D8BD707-D9CF-40AE-B4C6-C98DA3205C09}" type="datetimeFigureOut">
              <a:rPr lang="en-US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1/21/2021</a:t>
            </a:fld>
            <a:endParaRPr lang="en-US" sz="176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2"/>
            <a:ext cx="1324674" cy="2708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3769"/>
            <a:fld id="{B6F15528-21DE-4FAA-801E-634DDDAF4B2B}" type="slidenum">
              <a:rPr lang="ru-RU" sz="1760" smtClean="0">
                <a:solidFill>
                  <a:prstClr val="black">
                    <a:tint val="75000"/>
                  </a:prstClr>
                </a:solidFill>
              </a:rPr>
              <a:pPr defTabSz="893769"/>
              <a:t>‹#›</a:t>
            </a:fld>
            <a:endParaRPr lang="ru-RU" sz="176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8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9" r:id="rId1"/>
    <p:sldLayoutId id="2147484470" r:id="rId2"/>
    <p:sldLayoutId id="2147484471" r:id="rId3"/>
    <p:sldLayoutId id="2147484472" r:id="rId4"/>
    <p:sldLayoutId id="2147484473" r:id="rId5"/>
    <p:sldLayoutId id="214748447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1440">
        <a:defRPr>
          <a:latin typeface="+mn-lt"/>
          <a:ea typeface="+mn-ea"/>
          <a:cs typeface="+mn-cs"/>
        </a:defRPr>
      </a:lvl2pPr>
      <a:lvl3pPr marL="882879">
        <a:defRPr>
          <a:latin typeface="+mn-lt"/>
          <a:ea typeface="+mn-ea"/>
          <a:cs typeface="+mn-cs"/>
        </a:defRPr>
      </a:lvl3pPr>
      <a:lvl4pPr marL="1324319">
        <a:defRPr>
          <a:latin typeface="+mn-lt"/>
          <a:ea typeface="+mn-ea"/>
          <a:cs typeface="+mn-cs"/>
        </a:defRPr>
      </a:lvl4pPr>
      <a:lvl5pPr marL="1765759">
        <a:defRPr>
          <a:latin typeface="+mn-lt"/>
          <a:ea typeface="+mn-ea"/>
          <a:cs typeface="+mn-cs"/>
        </a:defRPr>
      </a:lvl5pPr>
      <a:lvl6pPr marL="2207199">
        <a:defRPr>
          <a:latin typeface="+mn-lt"/>
          <a:ea typeface="+mn-ea"/>
          <a:cs typeface="+mn-cs"/>
        </a:defRPr>
      </a:lvl6pPr>
      <a:lvl7pPr marL="2648638">
        <a:defRPr>
          <a:latin typeface="+mn-lt"/>
          <a:ea typeface="+mn-ea"/>
          <a:cs typeface="+mn-cs"/>
        </a:defRPr>
      </a:lvl7pPr>
      <a:lvl8pPr marL="3090078">
        <a:defRPr>
          <a:latin typeface="+mn-lt"/>
          <a:ea typeface="+mn-ea"/>
          <a:cs typeface="+mn-cs"/>
        </a:defRPr>
      </a:lvl8pPr>
      <a:lvl9pPr marL="35315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hyperlink" Target="https://qomus.info/oz/encyclopedia/t/tuxum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4"/>
            <a:ext cx="3054716" cy="753369"/>
          </a:xfrm>
          <a:prstGeom prst="rect">
            <a:avLst/>
          </a:prstGeom>
        </p:spPr>
        <p:txBody>
          <a:bodyPr vert="horz" wrap="square" lIns="0" tIns="14563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900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594238" y="228551"/>
            <a:ext cx="1093799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81356" y="256285"/>
            <a:ext cx="898855" cy="385318"/>
          </a:xfrm>
          <a:prstGeom prst="rect">
            <a:avLst/>
          </a:prstGeom>
        </p:spPr>
        <p:txBody>
          <a:bodyPr vert="horz" wrap="square" lIns="0" tIns="1583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9" y="1206047"/>
            <a:ext cx="3870499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2484140"/>
            <a:ext cx="1263590" cy="73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32269"/>
            <a:ext cx="5525263" cy="386260"/>
          </a:xfrm>
        </p:spPr>
        <p:txBody>
          <a:bodyPr>
            <a:noAutofit/>
          </a:bodyPr>
          <a:lstStyle/>
          <a:p>
            <a:r>
              <a:rPr lang="uz-Latn-UZ" sz="1600" dirty="0"/>
              <a:t>Tirik organizm hujayralarida Ca qanday paydo </a:t>
            </a:r>
            <a:r>
              <a:rPr lang="uz-Latn-UZ" sz="1600" dirty="0" smtClean="0"/>
              <a:t>bo</a:t>
            </a:r>
            <a:r>
              <a:rPr lang="en-US" sz="1600" dirty="0" smtClean="0"/>
              <a:t>‘</a:t>
            </a:r>
            <a:r>
              <a:rPr lang="uz-Latn-UZ" sz="1600" dirty="0" smtClean="0"/>
              <a:t>ladi</a:t>
            </a:r>
            <a:r>
              <a:rPr lang="en-US" sz="1600" dirty="0" smtClean="0"/>
              <a:t>?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7664" y="649758"/>
            <a:ext cx="5400599" cy="23019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simliklar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909" y="948849"/>
            <a:ext cx="1720854" cy="977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6083" y="879954"/>
            <a:ext cx="208823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endParaRPr lang="en-US" sz="1400" dirty="0" smtClean="0">
              <a:solidFill>
                <a:srgbClr val="0070C0"/>
              </a:solidFill>
            </a:endParaRPr>
          </a:p>
          <a:p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7637" y="1926394"/>
            <a:ext cx="3430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363" y="948849"/>
            <a:ext cx="1720854" cy="97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2099969"/>
            <a:ext cx="1728192" cy="92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32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altLang="ru-RU" sz="2000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/>
            </a:r>
            <a:br>
              <a:rPr lang="en-US" altLang="ru-RU" sz="2000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</a:br>
            <a:r>
              <a:rPr lang="en-US" altLang="ru-RU" sz="2000" dirty="0">
                <a:solidFill>
                  <a:schemeClr val="bg1"/>
                </a:solidFill>
                <a:latin typeface="inherit"/>
                <a:cs typeface="Arial" pitchFamily="34" charset="0"/>
              </a:rPr>
              <a:t/>
            </a:r>
            <a:br>
              <a:rPr lang="en-US" altLang="ru-RU" sz="2000" dirty="0">
                <a:solidFill>
                  <a:schemeClr val="bg1"/>
                </a:solidFill>
                <a:latin typeface="inherit"/>
                <a:cs typeface="Arial" pitchFamily="34" charset="0"/>
              </a:rPr>
            </a:br>
            <a:r>
              <a:rPr lang="en-US" altLang="ru-RU" sz="2000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K</a:t>
            </a:r>
            <a:r>
              <a:rPr lang="ru-RU" altLang="ru-RU" sz="2000" dirty="0" err="1" smtClean="0">
                <a:solidFill>
                  <a:schemeClr val="bg1"/>
                </a:solidFill>
                <a:latin typeface="inherit"/>
                <a:cs typeface="Arial" pitchFamily="34" charset="0"/>
              </a:rPr>
              <a:t>alsiy</a:t>
            </a:r>
            <a:r>
              <a:rPr lang="ru-RU" altLang="ru-RU" sz="2000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 </a:t>
            </a:r>
            <a:r>
              <a:rPr lang="en-US" altLang="ru-RU" sz="2000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m</a:t>
            </a:r>
            <a:r>
              <a:rPr lang="ru-RU" altLang="ru-RU" sz="2000" dirty="0" err="1" smtClean="0">
                <a:solidFill>
                  <a:schemeClr val="bg1"/>
                </a:solidFill>
                <a:latin typeface="inherit"/>
                <a:cs typeface="Arial" pitchFamily="34" charset="0"/>
              </a:rPr>
              <a:t>arjon</a:t>
            </a:r>
            <a:r>
              <a:rPr lang="ru-RU" altLang="ru-RU" sz="2000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 </a:t>
            </a:r>
            <a:r>
              <a:rPr lang="ru-RU" altLang="ru-RU" sz="2000" dirty="0" err="1">
                <a:solidFill>
                  <a:schemeClr val="bg1"/>
                </a:solidFill>
                <a:latin typeface="inherit"/>
                <a:cs typeface="Arial" pitchFamily="34" charset="0"/>
              </a:rPr>
              <a:t>poliplari</a:t>
            </a:r>
            <a:r>
              <a:rPr lang="ru-RU" altLang="ru-RU" sz="2000" dirty="0">
                <a:solidFill>
                  <a:schemeClr val="bg1"/>
                </a:solidFill>
                <a:latin typeface="inherit"/>
                <a:cs typeface="Arial" pitchFamily="34" charset="0"/>
              </a:rPr>
              <a:t> </a:t>
            </a:r>
            <a:r>
              <a:rPr lang="ru-RU" altLang="ru-RU" sz="2000" dirty="0" err="1">
                <a:solidFill>
                  <a:schemeClr val="bg1"/>
                </a:solidFill>
                <a:latin typeface="inherit"/>
                <a:cs typeface="Arial" pitchFamily="34" charset="0"/>
              </a:rPr>
              <a:t>skeletlarida</a:t>
            </a:r>
            <a:r>
              <a:rPr lang="ru-RU" altLang="ru-RU" sz="2000" dirty="0">
                <a:solidFill>
                  <a:schemeClr val="bg1"/>
                </a:solidFill>
                <a:latin typeface="inherit"/>
                <a:cs typeface="Arial" pitchFamily="34" charset="0"/>
              </a:rPr>
              <a:t> </a:t>
            </a:r>
            <a:r>
              <a:rPr lang="ru-RU" altLang="ru-RU" sz="2000" dirty="0" err="1" smtClean="0">
                <a:solidFill>
                  <a:schemeClr val="bg1"/>
                </a:solidFill>
                <a:latin typeface="inherit"/>
                <a:cs typeface="Arial" pitchFamily="34" charset="0"/>
              </a:rPr>
              <a:t>ko</a:t>
            </a:r>
            <a:r>
              <a:rPr lang="en-US" altLang="ru-RU" sz="2000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‘</a:t>
            </a:r>
            <a:r>
              <a:rPr lang="ru-RU" altLang="ru-RU" sz="2000" dirty="0" err="1" smtClean="0">
                <a:solidFill>
                  <a:schemeClr val="bg1"/>
                </a:solidFill>
                <a:latin typeface="inherit"/>
                <a:cs typeface="Arial" pitchFamily="34" charset="0"/>
              </a:rPr>
              <a:t>payadi</a:t>
            </a:r>
            <a:r>
              <a:rPr lang="ru-RU" altLang="ru-RU" sz="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3422" y="1045115"/>
            <a:ext cx="5616028" cy="26097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56321" y="1015459"/>
            <a:ext cx="2448270" cy="1641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28" y="611932"/>
            <a:ext cx="1114860" cy="104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2" y="2000817"/>
            <a:ext cx="1116865" cy="1015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507" y="1990738"/>
            <a:ext cx="1114860" cy="103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565" y="1990738"/>
            <a:ext cx="1114860" cy="1025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3422" y="580073"/>
            <a:ext cx="25200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CaCO3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shilliqqurtlar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tuxum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poʻstlogʻi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8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43420" y="1062384"/>
            <a:ext cx="1923967" cy="814972"/>
          </a:xfrm>
          <a:prstGeom prst="rect">
            <a:avLst/>
          </a:prstGeom>
          <a:solidFill>
            <a:srgbClr val="FFFF00"/>
          </a:solidFill>
          <a:ln w="19050">
            <a:solidFill>
              <a:srgbClr val="7030A0"/>
            </a:solidFill>
          </a:ln>
          <a:effectLst/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altLang="ru-RU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embranalar</a:t>
            </a:r>
            <a:r>
              <a:rPr lang="ru-RU" alt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alt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linish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endParaRPr kumimoji="0" lang="en-US" alt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ru-RU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b="1" i="0" u="none" strike="noStrike" cap="none" normalizeH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kumimoji="0" lang="en-US" altLang="ru-RU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3420" y="1940326"/>
            <a:ext cx="5472609" cy="1015027"/>
          </a:xfrm>
          <a:prstGeom prst="rect">
            <a:avLst/>
          </a:prstGeom>
          <a:solidFill>
            <a:srgbClr val="FFC000"/>
          </a:solidFill>
          <a:ln w="19050">
            <a:solidFill>
              <a:srgbClr val="7030A0"/>
            </a:solidFill>
          </a:ln>
          <a:effectLst/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inherit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Suyak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va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tishlarning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asosiy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tarkibiy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qismi</a:t>
            </a:r>
            <a:r>
              <a:rPr kumimoji="0" lang="en-US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en-US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bo‘lib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,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ularning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mustahkamligini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ta</a:t>
            </a:r>
            <a:r>
              <a:rPr kumimoji="0" lang="en-US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’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minla</a:t>
            </a:r>
            <a:r>
              <a:rPr kumimoji="0" lang="en-US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ydi</a:t>
            </a:r>
            <a:r>
              <a:rPr lang="en-US" altLang="ru-RU" sz="1400" b="1" dirty="0">
                <a:solidFill>
                  <a:srgbClr val="002060"/>
                </a:solidFill>
                <a:latin typeface="inherit"/>
                <a:cs typeface="Arial" pitchFamily="34" charset="0"/>
              </a:rPr>
              <a:t>.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endParaRPr kumimoji="0" lang="en-US" alt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inherit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99%</a:t>
            </a:r>
            <a:r>
              <a:rPr kumimoji="0" lang="en-US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-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suyaklar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va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tishlarda</a:t>
            </a:r>
            <a:r>
              <a:rPr kumimoji="0" lang="en-US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1% -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plazma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va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to</a:t>
            </a:r>
            <a:r>
              <a:rPr kumimoji="0" lang="en-US" altLang="ru-RU" sz="1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‘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inherit"/>
                <a:cs typeface="Arial" pitchFamily="34" charset="0"/>
              </a:rPr>
              <a:t>qimalarda</a:t>
            </a:r>
            <a:r>
              <a:rPr kumimoji="0" lang="ru-RU" altLang="ru-RU" sz="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ru-RU" sz="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67757" y="683940"/>
            <a:ext cx="1847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440869"/>
              </p:ext>
            </p:extLst>
          </p:nvPr>
        </p:nvGraphicFramePr>
        <p:xfrm>
          <a:off x="2109892" y="683940"/>
          <a:ext cx="1192734" cy="1179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Формула" r:id="rId3" imgW="330200" imgH="457200" progId="Equation.3">
                  <p:embed/>
                </p:oleObj>
              </mc:Choice>
              <mc:Fallback>
                <p:oleObj name="Формула" r:id="rId3" imgW="3302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892" y="683940"/>
                        <a:ext cx="1192734" cy="1179131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19050">
                        <a:solidFill>
                          <a:srgbClr val="7030A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352487" y="1102864"/>
            <a:ext cx="2191533" cy="769441"/>
          </a:xfrm>
          <a:prstGeom prst="rect">
            <a:avLst/>
          </a:prstGeom>
          <a:solidFill>
            <a:srgbClr val="FFFF00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7030A0"/>
                </a:solidFill>
              </a:rPr>
              <a:t>Qonning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ivishi</a:t>
            </a:r>
            <a:r>
              <a:rPr lang="en-US" b="1" dirty="0">
                <a:solidFill>
                  <a:srgbClr val="7030A0"/>
                </a:solidFill>
              </a:rPr>
              <a:t>, </a:t>
            </a:r>
            <a:r>
              <a:rPr lang="en-US" b="1" dirty="0" err="1">
                <a:solidFill>
                  <a:srgbClr val="7030A0"/>
                </a:solidFill>
              </a:rPr>
              <a:t>ba’zi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fermentlar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faolligi</a:t>
            </a:r>
            <a:r>
              <a:rPr lang="en-US" b="1" dirty="0">
                <a:solidFill>
                  <a:srgbClr val="7030A0"/>
                </a:solidFill>
              </a:rPr>
              <a:t> ham </a:t>
            </a:r>
            <a:r>
              <a:rPr lang="en-US" b="1" dirty="0" err="1">
                <a:solidFill>
                  <a:srgbClr val="7030A0"/>
                </a:solidFill>
              </a:rPr>
              <a:t>kalsiy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bilan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bevosita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bog‘liq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omillardir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20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1644"/>
            <a:ext cx="4895533" cy="386260"/>
          </a:xfrm>
        </p:spPr>
        <p:txBody>
          <a:bodyPr>
            <a:no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Kalsiyga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05550"/>
            <a:ext cx="53285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1,4-2 %i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alsiyga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0,5-0,6 g.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12-18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yoshdagilarda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0,7-0,8 g.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yoshdagilarda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0,5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</a:t>
            </a: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Homilador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g.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4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 smtClean="0"/>
              <a:t>Magniyni</a:t>
            </a:r>
            <a:r>
              <a:rPr lang="en-US" sz="2000" dirty="0" smtClean="0"/>
              <a:t>  </a:t>
            </a:r>
            <a:r>
              <a:rPr lang="en-US" sz="2000" dirty="0" err="1" smtClean="0"/>
              <a:t>inson</a:t>
            </a:r>
            <a:r>
              <a:rPr lang="en-US" sz="2000" dirty="0" smtClean="0"/>
              <a:t> </a:t>
            </a:r>
            <a:r>
              <a:rPr lang="en-US" sz="2000" dirty="0" err="1"/>
              <a:t>organizmidagi</a:t>
            </a:r>
            <a:r>
              <a:rPr lang="en-US" sz="2000" dirty="0"/>
              <a:t> </a:t>
            </a:r>
            <a:r>
              <a:rPr lang="en-US" sz="2000" dirty="0" err="1"/>
              <a:t>ahamiyati</a:t>
            </a:r>
            <a:r>
              <a:rPr lang="en-US" sz="2000" dirty="0"/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4104456" cy="1761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153988">
              <a:lnSpc>
                <a:spcPct val="113000"/>
              </a:lnSpc>
              <a:spcAft>
                <a:spcPts val="0"/>
              </a:spcAft>
            </a:pP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to‘qimasida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0,09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%,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ilikda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0,07-0,18 %,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37,8 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mg/l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25400" marR="12700" indent="153988">
              <a:lnSpc>
                <a:spcPct val="113000"/>
              </a:lnSpc>
              <a:spcAft>
                <a:spcPts val="0"/>
              </a:spcAft>
            </a:pP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12700" indent="153988">
              <a:lnSpc>
                <a:spcPct val="113000"/>
              </a:lnSpc>
              <a:spcAft>
                <a:spcPts val="0"/>
              </a:spcAft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ovqat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250-380 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iste’mol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qilinishi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kerak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25400" marR="12700" indent="153988">
              <a:lnSpc>
                <a:spcPct val="113000"/>
              </a:lnSpc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25400" marR="12700" indent="153988">
              <a:lnSpc>
                <a:spcPct val="113000"/>
              </a:lnSpc>
              <a:spcAft>
                <a:spcPts val="0"/>
              </a:spcAft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(70 kg)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42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gramm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361" y="611932"/>
            <a:ext cx="144016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99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dirty="0" smtClean="0"/>
              <a:t> </a:t>
            </a:r>
            <a:r>
              <a:rPr lang="en-US" sz="2000" dirty="0" err="1" smtClean="0"/>
              <a:t>Kalsiyning</a:t>
            </a:r>
            <a:r>
              <a:rPr lang="en-US" sz="2000" dirty="0" smtClean="0"/>
              <a:t> </a:t>
            </a:r>
            <a:r>
              <a:rPr lang="en-US" sz="2000" dirty="0" err="1"/>
              <a:t>inson</a:t>
            </a:r>
            <a:r>
              <a:rPr lang="en-US" sz="2000" dirty="0"/>
              <a:t> </a:t>
            </a:r>
            <a:r>
              <a:rPr lang="en-US" sz="2000" dirty="0" err="1"/>
              <a:t>organizmidagi</a:t>
            </a:r>
            <a:r>
              <a:rPr lang="en-US" sz="2000" dirty="0"/>
              <a:t> </a:t>
            </a:r>
            <a:r>
              <a:rPr lang="en-US" sz="2200" dirty="0" err="1"/>
              <a:t>ahamiyati</a:t>
            </a:r>
            <a:r>
              <a:rPr lang="en-US" sz="2200" dirty="0"/>
              <a:t> </a:t>
            </a:r>
            <a:endParaRPr lang="ru-RU" sz="2700" dirty="0">
              <a:solidFill>
                <a:schemeClr val="bg1"/>
              </a:solidFill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697" y="611932"/>
            <a:ext cx="140733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3062" y="718940"/>
            <a:ext cx="3960440" cy="196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2700" indent="288290">
              <a:spcAft>
                <a:spcPts val="600"/>
              </a:spcAft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to‘qimasida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0,14-0,7%,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ilikda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17 %,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b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60,5 </a:t>
            </a:r>
            <a:r>
              <a:rPr lang="en-US" sz="1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mg/l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25400" marR="12700" indent="288290">
              <a:spcAft>
                <a:spcPts val="60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ovqat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0,6-1,4 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g.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</a:p>
          <a:p>
            <a:pPr marL="38100">
              <a:lnSpc>
                <a:spcPct val="111000"/>
              </a:lnSpc>
              <a:spcAft>
                <a:spcPts val="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(70 kg)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o‘rtacha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1,7 g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099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1644"/>
            <a:ext cx="4895533" cy="38626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Askalsiy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14" y="579300"/>
            <a:ext cx="4104455" cy="2527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just">
              <a:lnSpc>
                <a:spcPct val="114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Professor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I.R.Asqarov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chiqilib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O‘zbekiston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Respublikasi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Sog‘liqni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saqlash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vazirligi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ruxsati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amaliyotga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joriy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etilgan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Askalsiy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20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mikroelementlar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just">
              <a:lnSpc>
                <a:spcPct val="114000"/>
              </a:lnSpc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Askalsiy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himoya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vositasini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kuchaytirish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evaziga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suyak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xavfli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polimiyelit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kasalliklarni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davo­lashda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qo‘llaniladi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827956"/>
            <a:ext cx="1440160" cy="166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23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35709" y="611932"/>
            <a:ext cx="2880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Kalsiy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oksid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xalq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xo‘jaligida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eng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ko‘p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ishlatiladigan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moddalardan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hisoblanadi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so‘ndirilmagan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ohak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deb ham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ataladi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lang="ru-RU" sz="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683940"/>
            <a:ext cx="2480609" cy="228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30896" y="2384064"/>
            <a:ext cx="2804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165100" algn="l"/>
                <a:tab pos="165100" algn="l"/>
                <a:tab pos="139700" algn="l"/>
              </a:tabLst>
            </a:pP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CaCO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05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	</a:t>
            </a:r>
            <a:r>
              <a:rPr lang="ru-RU" sz="105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   </a:t>
            </a:r>
            <a:r>
              <a:rPr lang="en-US" sz="2000" b="1" i="1" baseline="30000" dirty="0" smtClean="0">
                <a:solidFill>
                  <a:srgbClr val="0070C0"/>
                </a:solidFill>
                <a:latin typeface="Arial"/>
                <a:ea typeface="Arial"/>
                <a:cs typeface="Arial"/>
              </a:rPr>
              <a:t>t</a:t>
            </a:r>
            <a:r>
              <a:rPr lang="en-US" sz="105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	</a:t>
            </a:r>
            <a:r>
              <a:rPr lang="en-US" sz="14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CaO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	+ CO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endParaRPr lang="ru-RU" sz="1050" b="1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656321" y="2561285"/>
            <a:ext cx="6072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 dirty="0" err="1">
                <a:solidFill>
                  <a:schemeClr val="bg1"/>
                </a:solidFill>
              </a:rPr>
              <a:t>Kalsiy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gidroksid</a:t>
            </a:r>
            <a:r>
              <a:rPr lang="en-US" sz="2400" i="1" dirty="0">
                <a:solidFill>
                  <a:schemeClr val="bg1"/>
                </a:solidFill>
              </a:rPr>
              <a:t> – </a:t>
            </a:r>
            <a:r>
              <a:rPr lang="en-US" sz="2400" i="1" dirty="0" smtClean="0">
                <a:solidFill>
                  <a:schemeClr val="bg1"/>
                </a:solidFill>
              </a:rPr>
              <a:t>Ca(OH)</a:t>
            </a:r>
            <a:r>
              <a:rPr lang="en-US" sz="2400" i="1" baseline="-25000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9725" y="683940"/>
            <a:ext cx="28083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So‘ndirilgan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l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1,56 g).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So‘ndirilgan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qorishmalar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ÐÐ°ÑÑÐ¸Ð½ÐºÐ¸ Ð¿Ð¾ Ð·Ð°Ð¿ÑÐ¾ÑÑ ÐÐ¸Ð´ÑÐ¾ÐºÑÐ¸Ð´ ÐºÐ°Ð»ÑÑÐ¸Ñ - Ca (OH)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755948"/>
            <a:ext cx="125733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27" y="2556148"/>
            <a:ext cx="2957314" cy="55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81" y="755948"/>
            <a:ext cx="127241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5469" y="1056383"/>
            <a:ext cx="382098" cy="1800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 smtClean="0">
                <a:solidFill>
                  <a:srgbClr val="C00000"/>
                </a:solidFill>
              </a:rPr>
              <a:t>CO</a:t>
            </a:r>
            <a:r>
              <a:rPr lang="en-US" sz="500" b="1" dirty="0" smtClean="0">
                <a:solidFill>
                  <a:srgbClr val="C00000"/>
                </a:solidFill>
              </a:rPr>
              <a:t>2</a:t>
            </a:r>
            <a:endParaRPr lang="ru-RU" sz="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607" y="92894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ru-RU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hak</a:t>
            </a:r>
            <a:r>
              <a:rPr lang="ru-RU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suti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611932"/>
            <a:ext cx="5544616" cy="148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just">
              <a:lnSpc>
                <a:spcPct val="113000"/>
              </a:lnSpc>
            </a:pP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gidroksidning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tiniq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suvdagi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tindirmasi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suti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deb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suti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ishlab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chiqarishda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lavlagisi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sharbatini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tozalashda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qo‘llanadi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5" y="2119382"/>
            <a:ext cx="1177653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2119382"/>
            <a:ext cx="136509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8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Reja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83940"/>
            <a:ext cx="5112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magniyning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lang="en-US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1836068"/>
            <a:ext cx="1062012" cy="10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Ohak</a:t>
            </a:r>
            <a:r>
              <a:rPr lang="en-US" dirty="0"/>
              <a:t> </a:t>
            </a:r>
            <a:r>
              <a:rPr lang="en-US" dirty="0" err="1"/>
              <a:t>suti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72608" cy="259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just">
              <a:lnSpc>
                <a:spcPct val="114000"/>
              </a:lnSpc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shiddatli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issiqlik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chiqishi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sodir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55"/>
              </a:lnSpc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tabLst>
                <a:tab pos="139700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CaO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H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 Ca(OH)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</a:t>
            </a:r>
            <a:endParaRPr lang="ru-RU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Ohakli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o‘tkazilsa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loyqa­lanish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Ca(OH)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CaCO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ettirilsa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CaCO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eruvchi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Ca(HCO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Ca(HCO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2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139700" algn="l"/>
              </a:tabLst>
            </a:pPr>
            <a:endParaRPr lang="ru-RU" b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926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1644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Xlorli</a:t>
            </a:r>
            <a:r>
              <a:rPr lang="en-US" sz="2400" kern="1200" spc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ohak</a:t>
            </a:r>
            <a:r>
              <a:rPr lang="en-US" sz="2400" kern="1200" spc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CaOCl</a:t>
            </a:r>
            <a:r>
              <a:rPr lang="en-US" sz="2400" kern="1200" spc="0" baseline="-250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7717" y="683940"/>
            <a:ext cx="27363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oqartirgich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1115988"/>
            <a:ext cx="1165286" cy="130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93" y="660928"/>
            <a:ext cx="1394182" cy="1895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97" y="1476028"/>
            <a:ext cx="792088" cy="434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683940"/>
            <a:ext cx="561602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algn="ctr">
              <a:spcAft>
                <a:spcPts val="12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So‘ndirilgan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ohakka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2Ca(OH)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+ 2Cl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Ca(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OCl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CaCl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+ 2H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31982" y="88519"/>
            <a:ext cx="4895533" cy="386260"/>
          </a:xfrm>
        </p:spPr>
        <p:txBody>
          <a:bodyPr/>
          <a:lstStyle/>
          <a:p>
            <a:r>
              <a:rPr lang="en-US" sz="28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Xlorli</a:t>
            </a:r>
            <a:r>
              <a:rPr lang="en-US" sz="2800" kern="1200" spc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ohak</a:t>
            </a:r>
            <a:r>
              <a:rPr lang="en-US" sz="2800" kern="1200" spc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CaOCl</a:t>
            </a:r>
            <a:r>
              <a:rPr lang="en-US" sz="2800" kern="1200" spc="0" baseline="-250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1908076"/>
            <a:ext cx="1165286" cy="106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9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152400" y="371073"/>
            <a:ext cx="476412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8925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tabLst>
                <a:tab pos="23749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889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74900" algn="l"/>
              </a:tabLst>
            </a:pPr>
            <a:r>
              <a:rPr kumimoji="0" lang="en-US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altLang="ru-RU" sz="5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889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74900" algn="l"/>
              </a:tabLst>
            </a:pPr>
            <a:r>
              <a:rPr kumimoji="0" lang="en-US" altLang="ru-RU" sz="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altLang="ru-RU" sz="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2400" y="683940"/>
            <a:ext cx="5463629" cy="239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lvl="0" indent="-87313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4038600" algn="l"/>
              </a:tabLst>
            </a:pPr>
            <a:r>
              <a:rPr lang="en-US" alt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Tabiiy</a:t>
            </a:r>
            <a:r>
              <a:rPr lang="en-US" alt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gips</a:t>
            </a:r>
            <a:r>
              <a:rPr lang="en-US" alt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CaSO</a:t>
            </a:r>
            <a:r>
              <a:rPr lang="en-US" altLang="ru-RU" sz="1400" baseline="-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lang="en-US" altLang="ru-RU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800" b="1" baseline="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en-US" altLang="ru-RU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2H</a:t>
            </a:r>
            <a:r>
              <a:rPr lang="ru-RU" altLang="ru-RU" sz="1400" baseline="-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endParaRPr lang="ru-RU" altLang="ru-RU" sz="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038600" algn="l"/>
              </a:tabLst>
            </a:pPr>
            <a:r>
              <a:rPr lang="en-US" alt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Kuydirilgan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gi</a:t>
            </a:r>
            <a:r>
              <a:rPr lang="en-US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 – (CaSO</a:t>
            </a:r>
            <a:r>
              <a:rPr lang="ru-RU" altLang="ru-RU" sz="1400" baseline="-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lang="ru-RU" altLang="ru-RU" sz="1400" baseline="-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altLang="ru-RU" sz="1800" b="1" baseline="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H</a:t>
            </a:r>
            <a:r>
              <a:rPr lang="ru-RU" altLang="ru-RU" sz="1400" baseline="-30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endParaRPr lang="ru-RU" altLang="ru-RU" sz="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038600" algn="l"/>
              </a:tabLst>
            </a:pPr>
            <a:r>
              <a:rPr lang="en-US" alt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Suvsiz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gi</a:t>
            </a:r>
            <a:r>
              <a:rPr lang="en-US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  –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CaSO</a:t>
            </a:r>
            <a:r>
              <a:rPr lang="ru-RU" altLang="ru-RU" sz="1400" baseline="-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lang="en-US" altLang="ru-RU" sz="1400" baseline="-300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038600" algn="l"/>
              </a:tabLs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Kuydirilgan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gips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alebaster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ham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marL="317500"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2CaSO</a:t>
            </a:r>
            <a:r>
              <a:rPr lang="en-US" sz="16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.2H</a:t>
            </a:r>
            <a:r>
              <a:rPr lang="en-US" sz="16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05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 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(CaSO</a:t>
            </a:r>
            <a:r>
              <a:rPr lang="en-US" sz="16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.H</a:t>
            </a:r>
            <a:r>
              <a:rPr lang="en-US" sz="16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+ 3H</a:t>
            </a:r>
            <a:r>
              <a:rPr lang="en-US" sz="16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05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205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8100" indent="288290">
              <a:lnSpc>
                <a:spcPct val="113000"/>
              </a:lnSpc>
              <a:spcAft>
                <a:spcPts val="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Alebaster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xalq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xo‘jaligida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maqsadlarda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qurilishda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tibbiyotda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>
              <a:lnSpc>
                <a:spcPct val="113000"/>
              </a:lnSpc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qorishtirilganda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qotadigan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qorishma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105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038600" algn="l"/>
              </a:tabLst>
            </a:pPr>
            <a:endParaRPr lang="ru-RU" sz="14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038600" algn="l"/>
              </a:tabLst>
            </a:pPr>
            <a:endParaRPr lang="ru-RU" altLang="ru-RU" sz="7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20" name="Picture 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31" b="12125"/>
          <a:stretch/>
        </p:blipFill>
        <p:spPr bwMode="auto">
          <a:xfrm>
            <a:off x="2015629" y="1486123"/>
            <a:ext cx="663296" cy="133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35509" y="51001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Tabiiy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gips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88519"/>
            <a:ext cx="4895533" cy="386260"/>
          </a:xfrm>
        </p:spPr>
        <p:txBody>
          <a:bodyPr/>
          <a:lstStyle/>
          <a:p>
            <a:r>
              <a:rPr lang="en-US" dirty="0" err="1" smtClean="0"/>
              <a:t>Kimyoviy</a:t>
            </a:r>
            <a:r>
              <a:rPr lang="en-US" dirty="0" smtClean="0"/>
              <a:t> </a:t>
            </a:r>
            <a:r>
              <a:rPr lang="en-US" dirty="0" err="1" smtClean="0"/>
              <a:t>diktant</a:t>
            </a:r>
            <a:endParaRPr lang="ru-RU" dirty="0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54968" y="603542"/>
            <a:ext cx="5231500" cy="353358"/>
            <a:chOff x="192" y="144"/>
            <a:chExt cx="5232" cy="432"/>
          </a:xfrm>
        </p:grpSpPr>
        <p:sp>
          <p:nvSpPr>
            <p:cNvPr id="4" name="AutoShape 8"/>
            <p:cNvSpPr>
              <a:spLocks noChangeArrowheads="1"/>
            </p:cNvSpPr>
            <p:nvPr/>
          </p:nvSpPr>
          <p:spPr bwMode="auto">
            <a:xfrm>
              <a:off x="192" y="144"/>
              <a:ext cx="5232" cy="432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57150" cmpd="thickThin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marL="0" marR="0" lvl="0" indent="0" algn="ctr" defTabSz="514259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3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5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008" y="192"/>
              <a:ext cx="3696" cy="2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514259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1" i="0" u="none" strike="noStrike" kern="10" cap="none" spc="0" normalizeH="0" baseline="0" noProof="0" dirty="0" smtClean="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KALSIY BIRIKMALARI</a:t>
              </a:r>
              <a:endParaRPr kumimoji="0" lang="ru-RU" sz="500" b="1" i="0" u="none" strike="noStrike" kern="10" cap="none" spc="0" normalizeH="0" baseline="0" noProof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624" y="1466292"/>
            <a:ext cx="738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83" y="1466292"/>
            <a:ext cx="738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89" y="1461986"/>
            <a:ext cx="738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03" y="1466291"/>
            <a:ext cx="738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120" y="1483287"/>
            <a:ext cx="73818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27" y="932742"/>
            <a:ext cx="261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713" y="932742"/>
            <a:ext cx="261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44" y="932742"/>
            <a:ext cx="261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607" y="932742"/>
            <a:ext cx="261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37" y="932742"/>
            <a:ext cx="261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46" y="1295635"/>
            <a:ext cx="46990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89" y="1308217"/>
            <a:ext cx="75565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30" y="1326943"/>
            <a:ext cx="63976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9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506" y="1358484"/>
            <a:ext cx="66516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32" y="1358484"/>
            <a:ext cx="7016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3422" y="2350218"/>
            <a:ext cx="54726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ohaktosh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marmar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dolomit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gips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taxir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so‘ndirilmagan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so‘ndirilgan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429" y="804535"/>
            <a:ext cx="5400600" cy="1631181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/>
          <a:p>
            <a:pPr indent="167809" algn="just">
              <a:defRPr/>
            </a:pPr>
            <a:r>
              <a:rPr lang="uz-Cyrl-UZ" sz="2031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368,125 </a:t>
            </a:r>
            <a:r>
              <a:rPr lang="uz-Cyrl-UZ" sz="20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 </a:t>
            </a:r>
            <a:r>
              <a:rPr lang="uz-Cyrl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mаgniy kаrbоnаt vа </a:t>
            </a:r>
            <a:r>
              <a:rPr lang="uz-Cyrl-UZ" sz="203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mаgn</a:t>
            </a:r>
            <a:r>
              <a:rPr lang="en-US" sz="203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Cyrl-UZ" sz="203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uz-Cyrl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аrаlаshmаsi оchiq hаvоdа qizdirilgаndа </a:t>
            </a:r>
            <a:r>
              <a:rPr lang="uz-Cyrl-UZ" sz="20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l </a:t>
            </a:r>
            <a:r>
              <a:rPr lang="uz-Cyrl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gаz аjrаldi, lekin qаttiq qоldiqning mаssаsi o</a:t>
            </a:r>
            <a:r>
              <a:rPr lang="uz-Latn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zgаrmаy qоldi. </a:t>
            </a:r>
            <a:endParaRPr lang="en-US" sz="203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7809" algn="just">
              <a:defRPr/>
            </a:pPr>
            <a:r>
              <a:rPr lang="uz-Cyrl-UZ" sz="203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Reаksiyadаn </a:t>
            </a:r>
            <a:r>
              <a:rPr lang="uz-Cyrl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 hоsil bo</a:t>
            </a:r>
            <a:r>
              <a:rPr lang="uz-Latn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lgаn </a:t>
            </a:r>
            <a:r>
              <a:rPr lang="uz-Cyrl-UZ" sz="20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оksid</a:t>
            </a:r>
            <a:r>
              <a:rPr lang="uz-Cyrl-UZ" sz="203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mаssаsini hisоblаng. </a:t>
            </a:r>
          </a:p>
        </p:txBody>
      </p:sp>
      <p:sp>
        <p:nvSpPr>
          <p:cNvPr id="5" name="Овал 4"/>
          <p:cNvSpPr/>
          <p:nvPr/>
        </p:nvSpPr>
        <p:spPr>
          <a:xfrm>
            <a:off x="4677232" y="3015082"/>
            <a:ext cx="613182" cy="15675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3769">
              <a:defRPr/>
            </a:pPr>
            <a:endParaRPr lang="ru-RU" sz="176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268" name="object 2"/>
          <p:cNvSpPr>
            <a:spLocks/>
          </p:cNvSpPr>
          <p:nvPr/>
        </p:nvSpPr>
        <p:spPr bwMode="auto">
          <a:xfrm>
            <a:off x="101562" y="0"/>
            <a:ext cx="5561400" cy="49458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93769">
              <a:lnSpc>
                <a:spcPct val="150000"/>
              </a:lnSpc>
            </a:pPr>
            <a:r>
              <a:rPr lang="uz-Cyrl-UZ" sz="203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oid masala</a:t>
            </a:r>
            <a:endParaRPr lang="ru-RU" sz="203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1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7526" y="494586"/>
            <a:ext cx="5184399" cy="249361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indent="167809" algn="just">
              <a:defRPr/>
            </a:pPr>
            <a:endParaRPr lang="en-US" sz="73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7076" algn="just">
              <a:defRPr/>
            </a:pPr>
            <a:r>
              <a:rPr lang="uz-Cyrl-UZ" sz="147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 </a:t>
            </a:r>
            <a:endParaRPr lang="en-US" sz="1477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7076" algn="just">
              <a:defRPr/>
            </a:pPr>
            <a:r>
              <a:rPr lang="uz-Cyrl-UZ" sz="1477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147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Cyrl-UZ" sz="1477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аz 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аjrаlgаn bo</a:t>
            </a:r>
            <a:r>
              <a:rPr lang="uz-Latn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lsа hаm mаssа o</a:t>
            </a:r>
            <a:r>
              <a:rPr lang="uz-Latn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zgаrmаgаnining sаbаbi </a:t>
            </a:r>
            <a:r>
              <a:rPr lang="en-US" sz="1477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477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оksidlаngаnligidir. Mg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dаn qаnchа 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аjrаlib chiqsа shunchа kislоrоd mаgniygа birikаdi.</a:t>
            </a:r>
          </a:p>
          <a:p>
            <a:pPr indent="167076" algn="ctr">
              <a:defRPr/>
            </a:pP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MgCO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(1-reаksiya) </a:t>
            </a:r>
          </a:p>
          <a:p>
            <a:pPr indent="167076" algn="ctr">
              <a:defRPr/>
            </a:pP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g+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→2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(2-reаksiya) </a:t>
            </a:r>
          </a:p>
          <a:p>
            <a:pPr indent="167076" algn="just">
              <a:defRPr/>
            </a:pPr>
            <a:endParaRPr lang="en-US" sz="1477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7076" algn="just">
              <a:defRPr/>
            </a:pPr>
            <a:r>
              <a:rPr lang="uz-Cyrl-UZ" sz="1477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47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l 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 mаssаsi аniqlаnаdi. </a:t>
            </a:r>
            <a:endParaRPr lang="en-US" sz="147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7076" algn="just">
              <a:defRPr/>
            </a:pP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—— x  </a:t>
            </a:r>
          </a:p>
          <a:p>
            <a:pPr indent="167076" algn="just">
              <a:defRPr/>
            </a:pPr>
            <a:r>
              <a:rPr lang="uz-Cyrl-UZ" sz="1477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22,4 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—— 44                           x = 108 g </a:t>
            </a:r>
            <a:r>
              <a:rPr lang="en-US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47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4677232" y="3015082"/>
            <a:ext cx="613182" cy="15675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3769">
              <a:defRPr/>
            </a:pPr>
            <a:endParaRPr lang="ru-RU" sz="176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268" name="object 2"/>
          <p:cNvSpPr>
            <a:spLocks/>
          </p:cNvSpPr>
          <p:nvPr/>
        </p:nvSpPr>
        <p:spPr bwMode="auto">
          <a:xfrm>
            <a:off x="96489" y="-13653"/>
            <a:ext cx="5566473" cy="508239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93769">
              <a:lnSpc>
                <a:spcPct val="150000"/>
              </a:lnSpc>
            </a:pPr>
            <a:r>
              <a:rPr lang="uz-Cyrl-UZ" sz="203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oid masala</a:t>
            </a:r>
            <a:endParaRPr lang="ru-RU" sz="203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79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9781" y="611946"/>
            <a:ext cx="5416248" cy="244825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just">
              <a:defRPr/>
            </a:pPr>
            <a:r>
              <a:rPr lang="uz-Cyrl-UZ" sz="1292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292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108 gr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аjrаlgаn ekаn. Demаk, mаssа o</a:t>
            </a:r>
            <a:r>
              <a:rPr lang="uz-Latn-UZ" sz="1292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zgаrmаsligi uchun 108 gr kislоrоd mаgniygа birikkаn bo</a:t>
            </a:r>
            <a:r>
              <a:rPr lang="uz-Latn-UZ" sz="1292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lishi kerаk. 108 gr kislоrоd mаgniy bilаn reаksiyagа kirishib qаnchа mаgniy оksid hоsil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qilаdi</a:t>
            </a:r>
            <a:r>
              <a:rPr lang="en-US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129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—— 80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uz-Cyrl-UZ" sz="129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108 —— х                         x = 270 g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(2-reаksiya) </a:t>
            </a:r>
          </a:p>
          <a:p>
            <a:pPr algn="just">
              <a:defRPr/>
            </a:pPr>
            <a:r>
              <a:rPr lang="uz-Cyrl-UZ" sz="1292" b="1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mаssаsigа аsоslаnib birinchi reаksiyadа hоsil bo</a:t>
            </a:r>
            <a:r>
              <a:rPr lang="uz-Latn-UZ" sz="1292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lgаn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mаssаsi аniqlаnаdi. </a:t>
            </a:r>
          </a:p>
          <a:p>
            <a:pPr algn="just">
              <a:defRPr/>
            </a:pP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108 —— х </a:t>
            </a:r>
          </a:p>
          <a:p>
            <a:pPr algn="just">
              <a:defRPr/>
            </a:pP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44 —— 40                   x = 98,2 g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(1-reаksiya) </a:t>
            </a:r>
          </a:p>
          <a:p>
            <a:pPr algn="just">
              <a:defRPr/>
            </a:pPr>
            <a:r>
              <a:rPr lang="uz-Cyrl-UZ" sz="1292" b="1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kkаlа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reаksiyadа hоsil bo</a:t>
            </a:r>
            <a:r>
              <a:rPr lang="uz-Latn-UZ" sz="1292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lgаn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lаrning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umumiy mаssаlаri hisоblаnаdi. </a:t>
            </a:r>
          </a:p>
          <a:p>
            <a:pPr algn="just">
              <a:defRPr/>
            </a:pP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270+ 98,2 = 368,12 g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umumiy           </a:t>
            </a:r>
            <a:r>
              <a:rPr lang="uz-Cyrl-UZ" sz="1292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368,12 g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129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7232" y="3015082"/>
            <a:ext cx="613182" cy="15675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3769">
              <a:defRPr/>
            </a:pPr>
            <a:endParaRPr lang="ru-RU" sz="176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268" name="object 2"/>
          <p:cNvSpPr>
            <a:spLocks/>
          </p:cNvSpPr>
          <p:nvPr/>
        </p:nvSpPr>
        <p:spPr bwMode="auto">
          <a:xfrm>
            <a:off x="106820" y="-16499"/>
            <a:ext cx="5556142" cy="441762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93769"/>
            <a:r>
              <a:rPr lang="uz-Cyrl-UZ" sz="221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oid masala</a:t>
            </a:r>
            <a:endParaRPr lang="ru-RU" sz="2216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28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43421" y="565716"/>
            <a:ext cx="5472608" cy="22730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441440">
              <a:defRPr>
                <a:latin typeface="+mn-lt"/>
                <a:ea typeface="+mn-ea"/>
                <a:cs typeface="+mn-cs"/>
              </a:defRPr>
            </a:lvl2pPr>
            <a:lvl3pPr marL="882879">
              <a:defRPr>
                <a:latin typeface="+mn-lt"/>
                <a:ea typeface="+mn-ea"/>
                <a:cs typeface="+mn-cs"/>
              </a:defRPr>
            </a:lvl3pPr>
            <a:lvl4pPr marL="1324319">
              <a:defRPr>
                <a:latin typeface="+mn-lt"/>
                <a:ea typeface="+mn-ea"/>
                <a:cs typeface="+mn-cs"/>
              </a:defRPr>
            </a:lvl4pPr>
            <a:lvl5pPr marL="1765759">
              <a:defRPr>
                <a:latin typeface="+mn-lt"/>
                <a:ea typeface="+mn-ea"/>
                <a:cs typeface="+mn-cs"/>
              </a:defRPr>
            </a:lvl5pPr>
            <a:lvl6pPr marL="2207199">
              <a:defRPr>
                <a:latin typeface="+mn-lt"/>
                <a:ea typeface="+mn-ea"/>
                <a:cs typeface="+mn-cs"/>
              </a:defRPr>
            </a:lvl6pPr>
            <a:lvl7pPr marL="2648638">
              <a:defRPr>
                <a:latin typeface="+mn-lt"/>
                <a:ea typeface="+mn-ea"/>
                <a:cs typeface="+mn-cs"/>
              </a:defRPr>
            </a:lvl7pPr>
            <a:lvl8pPr marL="3090078">
              <a:defRPr>
                <a:latin typeface="+mn-lt"/>
                <a:ea typeface="+mn-ea"/>
                <a:cs typeface="+mn-cs"/>
              </a:defRPr>
            </a:lvl8pPr>
            <a:lvl9pPr marL="3531518">
              <a:defRPr>
                <a:latin typeface="+mn-lt"/>
                <a:ea typeface="+mn-ea"/>
                <a:cs typeface="+mn-cs"/>
              </a:defRPr>
            </a:lvl9pPr>
          </a:lstStyle>
          <a:p>
            <a:pPr indent="180975" algn="just" defTabSz="914400">
              <a:buFont typeface="Arial" charset="0"/>
              <a:buNone/>
            </a:pP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Ogayo shtatidagi Uolton-Xillzdagi qayta ishlash zavodida yong</a:t>
            </a:r>
            <a:r>
              <a:rPr lang="en-US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in chiqdi. Binoda juda ko</a:t>
            </a:r>
            <a:r>
              <a:rPr lang="uz-Latn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p miqdordagi metallar bor edi, ular orasida titan, po</a:t>
            </a:r>
            <a:r>
              <a:rPr lang="uz-Latn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lat va magniy bor edi. Yong‘in yaqin atrofdagi yoqilg‘i quyish shoxobchasiga tarqalishidan qo‘rqib, yonayotgan binoni suv bilan to‘ldirishga qaror qilishdi. </a:t>
            </a:r>
            <a:endParaRPr lang="en-US" sz="1477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 defTabSz="914400">
              <a:buFont typeface="Arial" charset="0"/>
              <a:buNone/>
            </a:pP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kuchli portlash yuz berdi, qizigan oq metall bo</a:t>
            </a:r>
            <a:r>
              <a:rPr lang="uz-Latn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laklari har tomonga sochilib ketdi. Ko</a:t>
            </a:r>
            <a:r>
              <a:rPr lang="en-US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zni qamashtiradigan olov </a:t>
            </a:r>
            <a:r>
              <a:rPr lang="uz-Cyrl-UZ" sz="1477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50 m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balandlikka ko</a:t>
            </a:r>
            <a:r>
              <a:rPr lang="en-US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tarildi, ammo bu o</a:t>
            </a:r>
            <a:r>
              <a:rPr lang="uz-Latn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 o</a:t>
            </a:r>
            <a:r>
              <a:rPr lang="en-US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chiruvchilarga hech narsani o</a:t>
            </a:r>
            <a:r>
              <a:rPr lang="uz-Latn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477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rgata olmadi - ular magniyning yangi portlashlariga olib kelgan binoni suv bosishda davom etishdi.</a:t>
            </a:r>
            <a:endParaRPr lang="uz-Cyrl-UZ" sz="1477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74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>
          <a:xfrm>
            <a:off x="236331" y="591960"/>
            <a:ext cx="5400599" cy="14238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441440">
              <a:defRPr>
                <a:latin typeface="+mn-lt"/>
                <a:ea typeface="+mn-ea"/>
                <a:cs typeface="+mn-cs"/>
              </a:defRPr>
            </a:lvl2pPr>
            <a:lvl3pPr marL="882879">
              <a:defRPr>
                <a:latin typeface="+mn-lt"/>
                <a:ea typeface="+mn-ea"/>
                <a:cs typeface="+mn-cs"/>
              </a:defRPr>
            </a:lvl3pPr>
            <a:lvl4pPr marL="1324319">
              <a:defRPr>
                <a:latin typeface="+mn-lt"/>
                <a:ea typeface="+mn-ea"/>
                <a:cs typeface="+mn-cs"/>
              </a:defRPr>
            </a:lvl4pPr>
            <a:lvl5pPr marL="1765759">
              <a:defRPr>
                <a:latin typeface="+mn-lt"/>
                <a:ea typeface="+mn-ea"/>
                <a:cs typeface="+mn-cs"/>
              </a:defRPr>
            </a:lvl5pPr>
            <a:lvl6pPr marL="2207199">
              <a:defRPr>
                <a:latin typeface="+mn-lt"/>
                <a:ea typeface="+mn-ea"/>
                <a:cs typeface="+mn-cs"/>
              </a:defRPr>
            </a:lvl6pPr>
            <a:lvl7pPr marL="2648638">
              <a:defRPr>
                <a:latin typeface="+mn-lt"/>
                <a:ea typeface="+mn-ea"/>
                <a:cs typeface="+mn-cs"/>
              </a:defRPr>
            </a:lvl7pPr>
            <a:lvl8pPr marL="3090078">
              <a:defRPr>
                <a:latin typeface="+mn-lt"/>
                <a:ea typeface="+mn-ea"/>
                <a:cs typeface="+mn-cs"/>
              </a:defRPr>
            </a:lvl8pPr>
            <a:lvl9pPr marL="3531518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rabicPeriod"/>
              <a:tabLst/>
              <a:defRPr/>
            </a:pPr>
            <a:r>
              <a:rPr kumimoji="0" lang="en-US" sz="1292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Cyrl-UZ" sz="1292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 metall  suvda yongan?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z-Cyrl-UZ" sz="1292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Metallning suvda yonish reaksiya tenglamasini yozing.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292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kumimoji="0" lang="uz-Cyrl-UZ" sz="1292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Olovni qanday o</a:t>
            </a:r>
            <a:r>
              <a:rPr kumimoji="0" lang="uz-Latn-UZ" sz="1292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‘c</a:t>
            </a:r>
            <a:r>
              <a:rPr kumimoji="0" lang="uz-Cyrl-UZ" sz="1292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hirish mumkin? </a:t>
            </a:r>
            <a:endParaRPr kumimoji="0" lang="en-US" sz="1292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z-Cyrl-UZ" sz="1292" b="1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Laboratoriya tajribasi  </a:t>
            </a:r>
            <a:endParaRPr kumimoji="0" lang="en-US" sz="1292" b="1" i="0" u="none" strike="noStrike" kern="0" cap="none" spc="0" normalizeH="0" baseline="0" noProof="0" dirty="0" smtClean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z-Cyrl-UZ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 tomchi </a:t>
            </a:r>
            <a:r>
              <a:rPr kumimoji="0" lang="uz-Latn-UZ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kumimoji="0" lang="en-US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Cyrl-UZ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 </a:t>
            </a:r>
            <a:r>
              <a:rPr kumimoji="0" lang="uz-Latn-UZ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Mg + AgNO</a:t>
            </a:r>
            <a:r>
              <a:rPr kumimoji="0" lang="uz-Latn-UZ" sz="923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uz-Latn-UZ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ning chaqnashi</a:t>
            </a:r>
            <a:endParaRPr kumimoji="0" lang="en-US" sz="1292" b="0" i="0" u="none" strike="noStrike" kern="0" cap="none" spc="0" normalizeH="0" baseline="0" noProof="0" dirty="0" smtClean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3Mg + AgNO</a:t>
            </a:r>
            <a:r>
              <a:rPr kumimoji="0" lang="ru-RU" sz="1292" b="0" i="0" u="none" strike="noStrike" kern="0" cap="none" spc="0" normalizeH="0" baseline="-2500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ru-RU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3MgO + 0</a:t>
            </a:r>
            <a:r>
              <a:rPr kumimoji="0" lang="en-US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ru-RU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5N</a:t>
            </a:r>
            <a:r>
              <a:rPr kumimoji="0" lang="ru-RU" sz="1292" b="0" i="0" u="none" strike="noStrike" kern="0" cap="none" spc="0" normalizeH="0" baseline="-2500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ru-RU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Cyrl-UZ" sz="1292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Ag </a:t>
            </a:r>
            <a:endParaRPr kumimoji="0" lang="uz-Cyrl-UZ" sz="923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009" y="2199052"/>
            <a:ext cx="1493215" cy="83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1613" y="2188034"/>
            <a:ext cx="1709819" cy="84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1159" y="2179143"/>
            <a:ext cx="1637034" cy="84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27597" y="107876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20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Cyrl-UZ" sz="20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avol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34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1476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sz="3600" kern="1200" spc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413" y="611932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kalsiy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birikmalari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amaliyotda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 defTabSz="91440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sohalarda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qo‘llaniladi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Metall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holida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kalsiylar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yengil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 defTabSz="914400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pishiq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qotishmalar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tayyorlashda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ishlatiladi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" y="1531499"/>
            <a:ext cx="1246052" cy="75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3422" y="1253622"/>
            <a:ext cx="19749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err="1" smtClean="0">
                <a:solidFill>
                  <a:srgbClr val="C00000"/>
                </a:solidFill>
                <a:latin typeface="Calibri"/>
                <a:ea typeface="Times New Roman" panose="02020603050405020304" pitchFamily="18" charset="0"/>
              </a:rPr>
              <a:t>pishiq</a:t>
            </a:r>
            <a:r>
              <a:rPr lang="en-US" sz="1200" b="1" i="1" dirty="0" smtClean="0">
                <a:solidFill>
                  <a:srgbClr val="C00000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US" sz="1200" b="1" i="1" dirty="0" err="1" smtClean="0">
                <a:solidFill>
                  <a:srgbClr val="C00000"/>
                </a:solidFill>
                <a:latin typeface="Calibri"/>
                <a:ea typeface="Times New Roman" panose="02020603050405020304" pitchFamily="18" charset="0"/>
              </a:rPr>
              <a:t>qotishmalar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66793" y="1563874"/>
            <a:ext cx="27659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88925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Shisha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po‘lat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cho‘yan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ishlab</a:t>
            </a:r>
            <a:r>
              <a:rPr lang="en-US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chiqarishda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ohak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tuproqning</a:t>
            </a:r>
            <a:r>
              <a:rPr lang="en-US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kislotaliligini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pasaytirishda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kalsiy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karbonat</a:t>
            </a:r>
            <a:r>
              <a:rPr lang="ru-RU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so‘ndirilgan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ohak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rezina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bo‘yoqlar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tish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pastalari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kalsiy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karbonat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),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optik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asboblar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islandiya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shpati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tayyorlashda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altLang="ru-RU" sz="1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qishloq</a:t>
            </a:r>
            <a:r>
              <a:rPr lang="ru-RU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xo‘jaligi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zararkunandala­riga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­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qarshi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kurashishda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so‘ndirilgan</a:t>
            </a:r>
            <a:r>
              <a:rPr lang="ru-RU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ohak</a:t>
            </a:r>
            <a:r>
              <a:rPr lang="ru-RU" altLang="ru-RU" sz="1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kabi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kalsiy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birikmalari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keng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0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ishlatiladi</a:t>
            </a:r>
            <a:r>
              <a:rPr lang="ru-RU" altLang="ru-RU" sz="1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altLang="ru-RU" sz="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88" y="2313690"/>
            <a:ext cx="1234697" cy="80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79" y="2315761"/>
            <a:ext cx="1233501" cy="80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493" y="98097"/>
            <a:ext cx="432048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Yodingizda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saqlang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!!!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704845"/>
            <a:ext cx="5472608" cy="1896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>
              <a:lnSpc>
                <a:spcPct val="107000"/>
              </a:lnSpc>
              <a:spcAft>
                <a:spcPts val="8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Hozirgi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vaqtda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kariyesning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yuvish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pastalari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tarkibida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ftorli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birikmalar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ishlatiladi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ctr"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ZnF</a:t>
            </a:r>
            <a:r>
              <a:rPr lang="en-US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</a:t>
            </a:r>
            <a:r>
              <a:rPr lang="en-US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birikmalar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tishning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qavatida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ftorapatitlar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kislotalarning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chidamli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ftorli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birikmalar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bakteriyalarni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zararsizlantiradi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3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461" y="106534"/>
            <a:ext cx="4824536" cy="37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31963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378"/>
              </a:spcAft>
            </a:pPr>
            <a:r>
              <a:rPr lang="en-US" sz="1701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1701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1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</a:t>
            </a:r>
            <a:r>
              <a:rPr lang="en-US" sz="1701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1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701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1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r>
              <a:rPr lang="en-US" sz="1701" b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701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5" y="2296174"/>
            <a:ext cx="2055183" cy="771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767" y="2355698"/>
            <a:ext cx="628048" cy="60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429" y="601372"/>
            <a:ext cx="5328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So‘ndirilmagan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90%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20%li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so‘ndirilmagan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Dam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minutiga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0,19 l CO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chiqarsa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8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uxlayotgan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allergiyaga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(5ml) CaCl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*6H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ichganda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 Ca</a:t>
            </a:r>
            <a:r>
              <a:rPr lang="en-US" sz="12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2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3422" y="621394"/>
            <a:ext cx="5472607" cy="2569649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uz-Cyrl-UZ" sz="1292" b="1" dirty="0" smtClean="0">
                <a:latin typeface="Arial" panose="020B0604020202020204" pitchFamily="34" charset="0"/>
                <a:cs typeface="Arial" panose="020B0604020202020204" pitchFamily="34" charset="0"/>
              </a:rPr>
              <a:t>Cа</a:t>
            </a:r>
            <a:r>
              <a:rPr lang="en-US" sz="1292" b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831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292" b="1" dirty="0">
                <a:latin typeface="Arial" panose="020B0604020202020204" pitchFamily="34" charset="0"/>
                <a:cs typeface="Arial" panose="020B0604020202020204" pitchFamily="34" charset="0"/>
              </a:rPr>
              <a:t> bilаn kаlsiy kukunining аrаlаshmаsi qizdirilgаndа umumiy mаssа </a:t>
            </a:r>
            <a:r>
              <a:rPr lang="uz-Cyrl-UZ" sz="1292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92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b="1" dirty="0" smtClean="0">
                <a:latin typeface="Arial" panose="020B0604020202020204" pitchFamily="34" charset="0"/>
                <a:cs typeface="Arial" panose="020B0604020202020204" pitchFamily="34" charset="0"/>
              </a:rPr>
              <a:t>zgаrmаy </a:t>
            </a:r>
            <a:r>
              <a:rPr lang="uz-Cyrl-UZ" sz="1292" b="1" dirty="0">
                <a:latin typeface="Arial" panose="020B0604020202020204" pitchFamily="34" charset="0"/>
                <a:cs typeface="Arial" panose="020B0604020202020204" pitchFamily="34" charset="0"/>
              </a:rPr>
              <a:t>qоldi. Аrаlаshmа tаrkibining fоizini (mаssа ulushdа) аniqlаng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9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uz-Latn-UZ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uz-Latn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Latn-UZ" sz="12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92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uz-Latn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) Bundаy mаsаlаlаrni yechishdа аrаlаshmа tаrkibidаgi mоddаlаrning хоssаlаrigа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tibоr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bersаk, qizdirish nаtijаsidа biri pаrchаlаnаdi, ikkinchisi esа yonаdi: </a:t>
            </a:r>
            <a:endParaRPr lang="en-US" sz="129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292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CaO + CO</a:t>
            </a:r>
            <a:r>
              <a:rPr lang="uz-Cyrl-UZ" sz="923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;          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2Ca + O</a:t>
            </a:r>
            <a:r>
              <a:rPr lang="uz-Cyrl-UZ" sz="923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→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2CaO </a:t>
            </a:r>
          </a:p>
          <a:p>
            <a:pPr indent="167809" algn="just">
              <a:defRPr/>
            </a:pP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Pаrchаlаnish nаtijаsidа hоsil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lgаn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gаz (CО</a:t>
            </a:r>
            <a:r>
              <a:rPr lang="uz-Cyrl-UZ" sz="923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) аtmоsferа hаvоsigа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shilаdi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. Мetаll esа hаvоdаgi kislоrоd bilаn birikаdi. Маsаlа shаrtidа berilgаn mаssаni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zgаrmаsligini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sаbаbi shundаki оhаktоsh pаrchаlаngаndа аjrаlgаn </a:t>
            </a:r>
            <a:r>
              <a:rPr lang="uz-Cyrl-UZ" sz="1292" b="1" dirty="0">
                <a:latin typeface="Arial" panose="020B0604020202020204" pitchFamily="34" charset="0"/>
                <a:cs typeface="Arial" panose="020B0604020202020204" pitchFamily="34" charset="0"/>
              </a:rPr>
              <a:t>CО</a:t>
            </a:r>
            <a:r>
              <a:rPr lang="uz-Cyrl-UZ" sz="923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 miqdоrigа teng miqdоrdаgi kislоrоdni kаlsiy 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zigа </a:t>
            </a:r>
            <a:r>
              <a:rPr lang="uz-Cyrl-UZ" sz="1292" dirty="0">
                <a:latin typeface="Arial" panose="020B0604020202020204" pitchFamily="34" charset="0"/>
                <a:cs typeface="Arial" panose="020B0604020202020204" pitchFamily="34" charset="0"/>
              </a:rPr>
              <a:t>biriktirib оlаdi</a:t>
            </a:r>
            <a:r>
              <a:rPr lang="uz-Cyrl-UZ" sz="1292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2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7232" y="3015082"/>
            <a:ext cx="613182" cy="15675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93769">
              <a:defRPr/>
            </a:pPr>
            <a:endParaRPr lang="ru-RU" sz="176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910174" y="1901408"/>
            <a:ext cx="197146" cy="0"/>
          </a:xfrm>
          <a:prstGeom prst="straightConnector1">
            <a:avLst/>
          </a:prstGeom>
          <a:ln w="9525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94" name="object 2"/>
          <p:cNvSpPr>
            <a:spLocks/>
          </p:cNvSpPr>
          <p:nvPr/>
        </p:nvSpPr>
        <p:spPr bwMode="auto">
          <a:xfrm>
            <a:off x="96489" y="0"/>
            <a:ext cx="5566473" cy="56272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93769">
              <a:lnSpc>
                <a:spcPct val="150000"/>
              </a:lnSpc>
            </a:pPr>
            <a:r>
              <a:rPr lang="uz-Cyrl-UZ" sz="2031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oid masala</a:t>
            </a:r>
            <a:endParaRPr lang="ru-RU" sz="203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41933" y="635269"/>
            <a:ext cx="5374096" cy="2499308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uz-Cyrl-UZ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uz-Latn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Cyrl-UZ" sz="1292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emаk</a:t>
            </a:r>
            <a:r>
              <a:rPr lang="en-US" sz="1292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kаlsiy 44 g kislоrоdni biriktirib оlsаginа umumiy mаssа o</a:t>
            </a:r>
            <a:r>
              <a:rPr lang="uz-Latn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zgаrmаy qоlаdi: </a:t>
            </a:r>
            <a:endParaRPr lang="en-US" sz="129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gr 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—— 32 gr 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 biriktirib оlаdi</a:t>
            </a:r>
            <a:endParaRPr lang="en-US" sz="129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gr 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—— 44 gr 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 biriktirib оlаdi </a:t>
            </a: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110 g kаlsiy bo’lgаn. </a:t>
            </a: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g 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7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hоsil qilgаn CаCO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mаssаsi аniqlаnаdi: </a:t>
            </a: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—— 44</a:t>
            </a: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—— 44 X = 100 g 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Demаk аrаlаshmа 100 + 110 = 210 gа teng bo’lgаn.</a:t>
            </a: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% / 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/ = (110 : 210) * 100% = 52,4%  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</a:p>
          <a:p>
            <a:pPr algn="just">
              <a:defRPr/>
            </a:pP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C%/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= (100:210)*100% = 47, 6%   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Cyrl-UZ" sz="9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29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en-US" sz="129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52,4% </a:t>
            </a:r>
            <a:r>
              <a:rPr lang="en-US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</a:t>
            </a:r>
            <a:r>
              <a:rPr lang="ru-RU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47,6% </a:t>
            </a:r>
            <a:r>
              <a:rPr lang="en-US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2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92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uz-Cyrl-UZ" sz="92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4" name="object 2"/>
          <p:cNvSpPr>
            <a:spLocks/>
          </p:cNvSpPr>
          <p:nvPr/>
        </p:nvSpPr>
        <p:spPr bwMode="auto">
          <a:xfrm>
            <a:off x="97288" y="-6223"/>
            <a:ext cx="5565674" cy="500809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893769">
              <a:lnSpc>
                <a:spcPct val="150000"/>
              </a:lnSpc>
            </a:pPr>
            <a:r>
              <a:rPr lang="uz-Cyrl-UZ" sz="1662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oid masala</a:t>
            </a:r>
            <a:endParaRPr lang="ru-RU" sz="1662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3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97269"/>
            <a:ext cx="4895533" cy="386260"/>
          </a:xfrm>
        </p:spPr>
        <p:txBody>
          <a:bodyPr>
            <a:noAutofit/>
          </a:bodyPr>
          <a:lstStyle/>
          <a:p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2000" kern="1200" spc="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tibbiyotda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421" y="541932"/>
            <a:ext cx="5472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tibbiyotda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magnezit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kuydirilgan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magneziya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glyukonat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talk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kabilar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jumlasidandir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1434141"/>
            <a:ext cx="1287754" cy="805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7839" y="1207236"/>
            <a:ext cx="11989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</a:t>
            </a:r>
            <a:endParaRPr lang="ru-RU" dirty="0">
              <a:solidFill>
                <a:srgbClr val="57565A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219" y="1493528"/>
            <a:ext cx="914400" cy="97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34219" y="1258844"/>
            <a:ext cx="1091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Magneziya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57565A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444" y="1689731"/>
            <a:ext cx="110493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1664" y="1441028"/>
            <a:ext cx="10767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ru-RU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Gips</a:t>
            </a:r>
            <a:endParaRPr lang="ru-RU" dirty="0">
              <a:solidFill>
                <a:srgbClr val="57565A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261" y="2135849"/>
            <a:ext cx="2028832" cy="922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25" y="1286277"/>
            <a:ext cx="831155" cy="76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692" y="1258844"/>
            <a:ext cx="510485" cy="78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2431667"/>
            <a:ext cx="1231233" cy="67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4265" y="2231108"/>
            <a:ext cx="1345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pishiq</a:t>
            </a:r>
            <a:r>
              <a:rPr lang="en-US" sz="9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qotishmalar</a:t>
            </a:r>
            <a:endParaRPr lang="ru-RU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0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Asosiy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qurilish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materiallari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39089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qurilish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materiallari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asbest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alebastr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gips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marmar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silikat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g‘isht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sementlarning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20" y="1080754"/>
            <a:ext cx="1276920" cy="96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20" y="2111429"/>
            <a:ext cx="1276920" cy="100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377" y="1073101"/>
            <a:ext cx="1266671" cy="203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217" y="1073101"/>
            <a:ext cx="1269230" cy="203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231" y="2111429"/>
            <a:ext cx="1296144" cy="100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456" y="1080754"/>
            <a:ext cx="1276919" cy="96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Magniyning</a:t>
            </a:r>
            <a:r>
              <a:rPr lang="en-US" sz="2400" kern="1200" spc="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kern="1200" spc="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ishlatilishi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18530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Yorituvchi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raketalar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olov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signallari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mayoqlar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fotografiyada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qo‘llaniladi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81" y="2220796"/>
            <a:ext cx="1181252" cy="847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741" y="2196108"/>
            <a:ext cx="1181252" cy="872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2202801"/>
            <a:ext cx="1173511" cy="8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 descr="Фотограф в Харьков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81" y="2220796"/>
            <a:ext cx="1181635" cy="847717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Biologik</a:t>
            </a:r>
            <a:r>
              <a:rPr lang="en-US" sz="2400" dirty="0"/>
              <a:t> </a:t>
            </a:r>
            <a:r>
              <a:rPr lang="en-US" sz="2400" dirty="0" err="1" smtClean="0"/>
              <a:t>ahamiyati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9937" y="746033"/>
            <a:ext cx="3960440" cy="2133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8900">
              <a:lnSpc>
                <a:spcPct val="111000"/>
              </a:lnSpc>
              <a:tabLst>
                <a:tab pos="228600" algn="l"/>
                <a:tab pos="571500" algn="l"/>
              </a:tabLst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shakllari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ahamiyatga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elementlardir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0"/>
              </a:lnSpc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R="88900">
              <a:lnSpc>
                <a:spcPct val="111000"/>
              </a:lnSpc>
              <a:tabLst>
                <a:tab pos="228600" algn="l"/>
                <a:tab pos="571500" algn="l"/>
              </a:tabLst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O‘simliklardagi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funksiyani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bajaruvchi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xlorofill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magniydan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hayvonlar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suyaklari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80 %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fosfatdan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iborat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899964"/>
            <a:ext cx="1152128" cy="106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61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0800000" flipV="1">
            <a:off x="143421" y="1369902"/>
            <a:ext cx="4032448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indent="288290" algn="just">
              <a:lnSpc>
                <a:spcPct val="105000"/>
              </a:lnSpc>
              <a:spcAft>
                <a:spcPts val="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fosfat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[Ca</a:t>
            </a:r>
            <a:r>
              <a:rPr lang="en-US" sz="18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(PO</a:t>
            </a:r>
            <a:r>
              <a:rPr lang="en-US" sz="18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8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—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fosforit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apatit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tarzida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shuningdek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hayvonlarning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suyagi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tishlari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515"/>
              </a:lnSpc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588936"/>
            <a:ext cx="1512168" cy="81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5429" y="683940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Hayvonlar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suyaklari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80 % </a:t>
            </a:r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88900" algn="ctr">
              <a:tabLst>
                <a:tab pos="228600" algn="l"/>
                <a:tab pos="571500" algn="l"/>
              </a:tabLst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fosfatdan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iborat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14769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/>
              <a:t>Biologik</a:t>
            </a:r>
            <a:r>
              <a:rPr lang="en-US" sz="2400" dirty="0"/>
              <a:t> </a:t>
            </a:r>
            <a:r>
              <a:rPr lang="en-US" sz="2400" dirty="0" err="1" smtClean="0"/>
              <a:t>ahamiyati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397" y="581479"/>
            <a:ext cx="1570072" cy="966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312" y="615885"/>
            <a:ext cx="3755525" cy="2338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indent="288290" algn="ctr">
              <a:lnSpc>
                <a:spcPct val="114000"/>
              </a:lnSpc>
              <a:spcAft>
                <a:spcPts val="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O‘simliklarda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fotosintez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jarayonini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amalga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oshiruvchi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pig­ment –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xlorofill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ctr">
              <a:lnSpc>
                <a:spcPct val="114000"/>
              </a:lnSpc>
              <a:spcAft>
                <a:spcPts val="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yetishmasligi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o‘simliklar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barglarining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yashilligini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yo‘qotadi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foto­sintez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jarayoni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buziladi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hosildorlikning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keskin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kamayishiga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keladi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583" y="1614035"/>
            <a:ext cx="1595044" cy="1410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2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154467</TotalTime>
  <Words>1542</Words>
  <Application>Microsoft Office PowerPoint</Application>
  <PresentationFormat>Произвольный</PresentationFormat>
  <Paragraphs>185</Paragraphs>
  <Slides>33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58" baseType="lpstr">
      <vt:lpstr>Aharoni</vt:lpstr>
      <vt:lpstr>Arial</vt:lpstr>
      <vt:lpstr>Arial Black</vt:lpstr>
      <vt:lpstr>Calibri</vt:lpstr>
      <vt:lpstr>Cambria Math</vt:lpstr>
      <vt:lpstr>inherit</vt:lpstr>
      <vt:lpstr>Open Sans</vt:lpstr>
      <vt:lpstr>Open Sans Light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Office Theme</vt:lpstr>
      <vt:lpstr>10_Office Theme</vt:lpstr>
      <vt:lpstr>11_Office Theme</vt:lpstr>
      <vt:lpstr>12_Office Theme</vt:lpstr>
      <vt:lpstr>13_Office Theme</vt:lpstr>
      <vt:lpstr>Формула</vt:lpstr>
      <vt:lpstr>KIMYO </vt:lpstr>
      <vt:lpstr>Reja</vt:lpstr>
      <vt:lpstr>Ishlatilishi</vt:lpstr>
      <vt:lpstr>Magniy va kalsiy tuzlari tibbiyotda</vt:lpstr>
      <vt:lpstr>Asosiy qurilish materiallari</vt:lpstr>
      <vt:lpstr>Magniyning ishlatilishi</vt:lpstr>
      <vt:lpstr>Biologik ahamiyati</vt:lpstr>
      <vt:lpstr>Презентация PowerPoint</vt:lpstr>
      <vt:lpstr>Biologik ahamiyati</vt:lpstr>
      <vt:lpstr>Tirik organizm hujayralarida Ca qanday paydo bo‘ladi?</vt:lpstr>
      <vt:lpstr>  Kalsiy marjon poliplari skeletlarida ko‘payadi  </vt:lpstr>
      <vt:lpstr>Презентация PowerPoint</vt:lpstr>
      <vt:lpstr>Kalsiyga kundalik ehtiyoj</vt:lpstr>
      <vt:lpstr>Magniyni  inson organizmidagi ahamiyati </vt:lpstr>
      <vt:lpstr> Kalsiyning inson organizmidagi ahamiyati </vt:lpstr>
      <vt:lpstr>Askalsiy</vt:lpstr>
      <vt:lpstr>Birikmalari: kalsiy oksid – CaO</vt:lpstr>
      <vt:lpstr>Kalsiy gidroksid – Ca(OH)2</vt:lpstr>
      <vt:lpstr>Ohak suti</vt:lpstr>
      <vt:lpstr>Ohak suti </vt:lpstr>
      <vt:lpstr>Xlorli ohak – CaOCl2</vt:lpstr>
      <vt:lpstr>Xlorli ohak – CaOCl2</vt:lpstr>
      <vt:lpstr>   </vt:lpstr>
      <vt:lpstr>Kimyoviy diktant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1884</cp:revision>
  <dcterms:created xsi:type="dcterms:W3CDTF">2014-10-08T23:03:32Z</dcterms:created>
  <dcterms:modified xsi:type="dcterms:W3CDTF">2021-01-21T09:06:26Z</dcterms:modified>
</cp:coreProperties>
</file>