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3"/>
  </p:notesMasterIdLst>
  <p:sldIdLst>
    <p:sldId id="1435" r:id="rId10"/>
    <p:sldId id="1588" r:id="rId11"/>
    <p:sldId id="1638" r:id="rId12"/>
    <p:sldId id="1656" r:id="rId13"/>
    <p:sldId id="1659" r:id="rId14"/>
    <p:sldId id="1657" r:id="rId15"/>
    <p:sldId id="1660" r:id="rId16"/>
    <p:sldId id="1661" r:id="rId17"/>
    <p:sldId id="1662" r:id="rId18"/>
    <p:sldId id="1663" r:id="rId19"/>
    <p:sldId id="1664" r:id="rId20"/>
    <p:sldId id="1665" r:id="rId21"/>
    <p:sldId id="1666" r:id="rId22"/>
    <p:sldId id="1667" r:id="rId23"/>
    <p:sldId id="1637" r:id="rId24"/>
    <p:sldId id="1636" r:id="rId25"/>
    <p:sldId id="1635" r:id="rId26"/>
    <p:sldId id="1652" r:id="rId27"/>
    <p:sldId id="1643" r:id="rId28"/>
    <p:sldId id="1645" r:id="rId29"/>
    <p:sldId id="1629" r:id="rId30"/>
    <p:sldId id="1626" r:id="rId31"/>
    <p:sldId id="1625" r:id="rId32"/>
    <p:sldId id="1624" r:id="rId33"/>
    <p:sldId id="1623" r:id="rId34"/>
    <p:sldId id="1622" r:id="rId35"/>
    <p:sldId id="1621" r:id="rId36"/>
    <p:sldId id="1641" r:id="rId37"/>
    <p:sldId id="1642" r:id="rId38"/>
    <p:sldId id="1650" r:id="rId39"/>
    <p:sldId id="1649" r:id="rId40"/>
    <p:sldId id="1654" r:id="rId41"/>
    <p:sldId id="1653" r:id="rId42"/>
  </p:sldIdLst>
  <p:sldSz cx="5759450" cy="3240088"/>
  <p:notesSz cx="6858000" cy="9144000"/>
  <p:defaultTextStyle>
    <a:defPPr>
      <a:defRPr lang="en-US"/>
    </a:defPPr>
    <a:lvl1pPr marL="0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88"/>
            <p14:sldId id="1638"/>
            <p14:sldId id="1656"/>
            <p14:sldId id="1659"/>
            <p14:sldId id="1657"/>
            <p14:sldId id="1660"/>
            <p14:sldId id="1661"/>
            <p14:sldId id="1662"/>
            <p14:sldId id="1663"/>
            <p14:sldId id="1664"/>
            <p14:sldId id="1665"/>
            <p14:sldId id="1666"/>
            <p14:sldId id="1667"/>
            <p14:sldId id="1637"/>
            <p14:sldId id="1636"/>
            <p14:sldId id="1635"/>
            <p14:sldId id="1652"/>
            <p14:sldId id="1643"/>
            <p14:sldId id="1645"/>
            <p14:sldId id="1629"/>
            <p14:sldId id="1626"/>
            <p14:sldId id="1625"/>
            <p14:sldId id="1624"/>
            <p14:sldId id="1623"/>
            <p14:sldId id="1622"/>
            <p14:sldId id="1621"/>
            <p14:sldId id="1641"/>
            <p14:sldId id="1642"/>
            <p14:sldId id="1650"/>
            <p14:sldId id="1649"/>
            <p14:sldId id="1654"/>
            <p14:sldId id="165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1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2" y="100655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8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9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82672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Relationship Id="rId5" Type="http://schemas.openxmlformats.org/officeDocument/2006/relationships/image" Target="http://s7.rimg.info/e6f5f8a077faff27ce30ddfd10a9ade9.gif" TargetMode="Externa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5497"/>
            <a:ext cx="5857156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3541" y="229527"/>
            <a:ext cx="3054716" cy="753369"/>
          </a:xfrm>
          <a:prstGeom prst="rect">
            <a:avLst/>
          </a:prstGeom>
        </p:spPr>
        <p:txBody>
          <a:bodyPr vert="horz" wrap="square" lIns="0" tIns="14563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900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56" y="256285"/>
            <a:ext cx="898855" cy="385318"/>
          </a:xfrm>
          <a:prstGeom prst="rect">
            <a:avLst/>
          </a:prstGeom>
        </p:spPr>
        <p:txBody>
          <a:bodyPr vert="horz" wrap="square" lIns="0" tIns="1583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9" y="1206047"/>
            <a:ext cx="3870499" cy="90663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673" algn="ctr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Гулзинат\Pictures\Рисунок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708" y="1692052"/>
            <a:ext cx="1377095" cy="137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улзинат\Pictures\Рисунок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40" y="2074878"/>
            <a:ext cx="1003857" cy="100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893" y="2052092"/>
            <a:ext cx="981308" cy="720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1413" y="557678"/>
                <a:ext cx="5112568" cy="2240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/>
                <a:r>
                  <a:rPr lang="en-US" sz="1512" kern="0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Reaksiya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Me + HOH =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MeOH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½ H2</a:t>
                </a:r>
                <a: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Proporsiya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tuzamiz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𝟎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𝟒𝟒𝟖</m:t>
                        </m:r>
                      </m:den>
                    </m:f>
                    <m:r>
                      <a:rPr lang="en-US" sz="1512" b="1" i="1" kern="0" smtClean="0">
                        <a:solidFill>
                          <a:srgbClr val="000000"/>
                        </a:solidFill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𝟏𝟏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US" sz="1512" b="1" kern="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X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𝟒𝟐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𝟏𝟏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𝟎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1512" b="1" i="1" kern="0" smtClean="0">
                            <a:solidFill>
                              <a:srgbClr val="000000"/>
                            </a:solidFill>
                            <a:latin typeface="Cambria Math"/>
                            <a:cs typeface="Times New Roman" pitchFamily="18" charset="0"/>
                          </a:rPr>
                          <m:t>𝟒𝟒𝟖</m:t>
                        </m:r>
                      </m:den>
                    </m:f>
                  </m:oMath>
                </a14:m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85,5g</a:t>
                </a:r>
              </a:p>
              <a:p>
                <a:pPr defTabSz="914400"/>
                <a: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Ishqoriy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metallning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85,5 g/mol. </a:t>
                </a:r>
              </a:p>
              <a:p>
                <a:pPr defTabSz="914400"/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rubidiy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512" b="1" kern="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elementidir</a:t>
                </a:r>
                <a:r>
                  <a:rPr lang="en-US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1512" b="1" kern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1800" b="1" kern="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3" y="557678"/>
                <a:ext cx="5112568" cy="2240422"/>
              </a:xfrm>
              <a:prstGeom prst="rect">
                <a:avLst/>
              </a:prstGeom>
              <a:blipFill>
                <a:blip r:embed="rId3"/>
                <a:stretch>
                  <a:fillRect l="-477" t="-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583581" y="107876"/>
            <a:ext cx="26642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44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755948"/>
            <a:ext cx="540060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 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ruxdan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iborat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qotishmaning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60%ini 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etadi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Cu</a:t>
            </a:r>
            <a:r>
              <a:rPr lang="en-US" sz="20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en-US" sz="2000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tarkibli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qotishmani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ayyorlash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necha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rux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qo‘shish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kerak</a:t>
            </a:r>
            <a:r>
              <a:rPr lang="uz-Cyrl-U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9605" y="35868"/>
            <a:ext cx="2088232" cy="530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2-masala</a:t>
            </a:r>
            <a:endParaRPr lang="ru-RU" sz="2800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25" y="1692052"/>
            <a:ext cx="576064" cy="135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987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611932"/>
            <a:ext cx="1152127" cy="1678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Berilgan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m=120 g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(Cu)=60%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Topish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kerak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m(Zn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)=</a:t>
            </a:r>
            <a:r>
              <a:rPr lang="uz-Cyrl-UZ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07672" y="467916"/>
                <a:ext cx="4080365" cy="25267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US" sz="12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1)m</a:t>
                </a:r>
                <a:r>
                  <a:rPr lang="en-US" sz="1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:r>
                  <a:rPr lang="en-US" sz="1400" b="1" kern="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b="1" i="1" ker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1400" b="1" i="1" kern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  <m:t>𝟏𝟐𝟎</m:t>
                        </m:r>
                        <m:r>
                          <a:rPr lang="en-US" sz="1400" b="1" i="1" ker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</m:t>
                        </m:r>
                        <m:r>
                          <a:rPr lang="en-US" sz="1400" b="1" i="1" kern="0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𝟔𝟎</m:t>
                        </m:r>
                      </m:num>
                      <m:den>
                        <m:r>
                          <a:rPr lang="en-US" sz="1400" b="1" i="1" kern="0" smtClean="0">
                            <a:solidFill>
                              <a:srgbClr val="0070C0"/>
                            </a:solidFill>
                            <a:latin typeface="Cambria Math"/>
                            <a:cs typeface="Times New Roman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1400" b="1" kern="0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1400" b="1" kern="0" dirty="0" smtClean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72g</a:t>
                </a:r>
                <a:endParaRPr lang="ru-RU" sz="1400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2)m(Zn)=120-72=48g</a:t>
                </a:r>
                <a:endParaRPr lang="ru-RU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3)m(Cu)=64*3=192g</a:t>
                </a:r>
                <a:endParaRPr lang="ru-RU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M(Zn)=65*5=325g</a:t>
                </a:r>
                <a:endParaRPr lang="ru-RU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192------------32</a:t>
                </a:r>
                <a:endParaRPr lang="ru-RU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72-------------x</a:t>
                </a:r>
                <a:endParaRPr lang="ru-RU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4)m=122-48=74g</a:t>
                </a:r>
                <a:r>
                  <a:rPr lang="en-US" b="1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</a:t>
                </a:r>
                <a:r>
                  <a:rPr lang="en-US" sz="1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Javob:74g 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Zn.</a:t>
                </a:r>
                <a:endParaRPr lang="ru-RU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672" y="467916"/>
                <a:ext cx="4080365" cy="2526782"/>
              </a:xfrm>
              <a:prstGeom prst="rect">
                <a:avLst/>
              </a:prstGeom>
              <a:blipFill rotWithShape="1">
                <a:blip r:embed="rId2"/>
                <a:stretch>
                  <a:fillRect l="-149" b="-2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511573" y="107877"/>
            <a:ext cx="2808312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23741" y="2290405"/>
            <a:ext cx="1518569" cy="2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X=122g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807717" y="2124100"/>
            <a:ext cx="0" cy="55072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566" y="611932"/>
            <a:ext cx="48195" cy="140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43421" y="1980084"/>
            <a:ext cx="108012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16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Savol</a:t>
            </a:r>
            <a:r>
              <a:rPr lang="ru-RU" dirty="0">
                <a:solidFill>
                  <a:srgbClr val="57565A"/>
                </a:solidFill>
              </a:rPr>
              <a:t/>
            </a:r>
            <a:br>
              <a:rPr lang="ru-RU" dirty="0">
                <a:solidFill>
                  <a:srgbClr val="57565A"/>
                </a:solidFill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7437" y="755948"/>
            <a:ext cx="52565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Kaliy</a:t>
            </a:r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kaltsiy</a:t>
            </a:r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natriy</a:t>
            </a:r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mis</a:t>
            </a:r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kabi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metallar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berilgan</a:t>
            </a:r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sz="2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Ularni</a:t>
            </a:r>
            <a:r>
              <a:rPr 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xech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qanday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reaktivdan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foydalanmay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eng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sodda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usulda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qanday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aniqlash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mumkin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?</a:t>
            </a:r>
            <a:endParaRPr lang="ru-RU" sz="2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096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445" y="683940"/>
            <a:ext cx="4824536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dirty="0" smtClean="0">
                <a:solidFill>
                  <a:srgbClr val="57565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Ularni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alanga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rangining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bo‘yalishiga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qarab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ajratish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Alanganing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sariqqa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bo‘yalgani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natriy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binafsha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rangga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bo‘yalgani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g‘ishtsimon-qizilga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bo‘yalgani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kaltisy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kuk-yashilga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bo‘yalgani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to‘g‘riligini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amaliy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ko‘rish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597" y="107876"/>
            <a:ext cx="1646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682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Savol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57806"/>
            <a:ext cx="54006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ekinzor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sho‘rlangan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yo‘qotish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kukuni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sepiladi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kislotaligi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yumshaydi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namlanishi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yaxshilanadi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475" y="2272855"/>
            <a:ext cx="720080" cy="81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Javob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1692052"/>
            <a:ext cx="106680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9445" y="768142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kukuni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Savol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4006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1789064"/>
            <a:ext cx="106680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Javob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taikibida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Гулзинат\Pictures\Рисунок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540" y="1908076"/>
            <a:ext cx="711394" cy="108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55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3-masala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2169" y="527043"/>
            <a:ext cx="554461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kristallgidrati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xH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55,9 %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spcAft>
                <a:spcPts val="12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715" y="1875717"/>
            <a:ext cx="10668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98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Savol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9445" y="827957"/>
            <a:ext cx="49680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Insoniyatga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bo‘Igan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kristallogidrat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imoratni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pardozlash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texnikaviy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917" y="2052092"/>
            <a:ext cx="938955" cy="1057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/>
              <a:t>Masalaning</a:t>
            </a:r>
            <a:r>
              <a:rPr lang="en-US" sz="2800" dirty="0" smtClean="0"/>
              <a:t> </a:t>
            </a:r>
            <a:r>
              <a:rPr lang="en-US" sz="2800" dirty="0" err="1" smtClean="0"/>
              <a:t>yechimi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43421" y="611933"/>
                <a:ext cx="5544616" cy="18200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Masalani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yechishda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Na</a:t>
                </a:r>
                <a:r>
                  <a:rPr lang="en-US" sz="1800" baseline="-25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</a:t>
                </a:r>
                <a:r>
                  <a:rPr lang="en-US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</a:t>
                </a:r>
                <a:r>
                  <a:rPr lang="en-US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ulushlarini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molekulyar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massalariga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bo‘lamiz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</a:t>
                </a:r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)x(H</a:t>
                </a:r>
                <a:r>
                  <a:rPr lang="en-US" sz="12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O)y </a:t>
                </a:r>
                <a:endParaRPr lang="ru-RU" sz="18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18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y </a:t>
                </a:r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𝟒𝟒</m:t>
                        </m:r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   </m:t>
                        </m:r>
                      </m:num>
                      <m:den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𝟏𝟒𝟐</m:t>
                        </m:r>
                      </m:den>
                    </m:f>
                    <m:r>
                      <m:rPr>
                        <m:nor/>
                      </m:rPr>
                      <a:rPr lang="en-US" sz="1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𝟓𝟓</m:t>
                        </m:r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𝟗</m:t>
                        </m:r>
                      </m:num>
                      <m:den>
                        <m:r>
                          <a:rPr lang="ru-RU" sz="1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8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0,31</a:t>
                </a:r>
                <a:r>
                  <a:rPr lang="ru-RU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3,1 </a:t>
                </a:r>
                <a:endParaRPr lang="ru-RU" sz="14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1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1  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6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n=10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</a:t>
                </a:r>
                <a:r>
                  <a:rPr lang="en-US" sz="1600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ru-RU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1" y="611933"/>
                <a:ext cx="5544616" cy="1820050"/>
              </a:xfrm>
              <a:prstGeom prst="rect">
                <a:avLst/>
              </a:prstGeom>
              <a:blipFill>
                <a:blip r:embed="rId2"/>
                <a:stretch>
                  <a:fillRect t="-1003" b="-3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C:\Users\Гулзинат\Pictures\Рисунок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1692052"/>
            <a:ext cx="843889" cy="128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648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81656"/>
            <a:ext cx="4895533" cy="386260"/>
          </a:xfrm>
        </p:spPr>
        <p:txBody>
          <a:bodyPr>
            <a:no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uz-Latn-UZ" altLang="ru-RU" sz="2000" b="0" kern="0" spc="0" dirty="0">
                <a:solidFill>
                  <a:schemeClr val="bg1"/>
                </a:solidFill>
              </a:rPr>
              <a:t>Korroziyada</a:t>
            </a:r>
            <a:r>
              <a:rPr lang="en-US" altLang="ru-RU" sz="2000" b="0" kern="0" spc="0" dirty="0">
                <a:solidFill>
                  <a:schemeClr val="bg1"/>
                </a:solidFill>
              </a:rPr>
              <a:t>n</a:t>
            </a:r>
            <a:r>
              <a:rPr lang="uz-Latn-UZ" altLang="ru-RU" sz="2000" b="0" kern="0" spc="0" dirty="0">
                <a:solidFill>
                  <a:schemeClr val="bg1"/>
                </a:solidFill>
              </a:rPr>
              <a:t> himoyalan</a:t>
            </a:r>
            <a:r>
              <a:rPr lang="en-US" altLang="ru-RU" sz="2000" b="0" kern="0" spc="0" dirty="0" err="1">
                <a:solidFill>
                  <a:schemeClr val="bg1"/>
                </a:solidFill>
              </a:rPr>
              <a:t>i</a:t>
            </a:r>
            <a:r>
              <a:rPr lang="uz-Latn-UZ" altLang="ru-RU" sz="2000" b="0" kern="0" spc="0" dirty="0">
                <a:solidFill>
                  <a:schemeClr val="bg1"/>
                </a:solidFill>
              </a:rPr>
              <a:t>sh usullarini top</a:t>
            </a:r>
            <a:r>
              <a:rPr lang="en-US" altLang="ru-RU" sz="2000" b="0" kern="0" spc="0" dirty="0" err="1">
                <a:solidFill>
                  <a:schemeClr val="bg1"/>
                </a:solidFill>
              </a:rPr>
              <a:t>i</a:t>
            </a:r>
            <a:r>
              <a:rPr lang="uz-Latn-UZ" altLang="ru-RU" sz="2000" b="0" kern="0" spc="0" dirty="0">
                <a:solidFill>
                  <a:schemeClr val="bg1"/>
                </a:solidFill>
              </a:rPr>
              <a:t>ng</a:t>
            </a:r>
            <a:endParaRPr lang="ru-RU" sz="1800" b="0" kern="0" spc="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18529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Quyidagi rasmlarda  metall  yemirilishning qaysi himoyalanish usulidan foydanilgan?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4" name="Объект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61" y="1221752"/>
            <a:ext cx="4968552" cy="183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51845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Massasi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11,7 g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xloridga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kislotani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1800" spc="5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ettirilganda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olingan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gazining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hammasi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1800" spc="5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1800" spc="5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200 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eritildi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Agar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bo‘lishining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mahsulot</a:t>
            </a:r>
            <a:r>
              <a:rPr lang="en-US" sz="1800" spc="5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unumi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70 %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bo‘lsa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eritmadagi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ulushi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en-US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spc="5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uz-Cyrl-UZ" sz="1800" spc="5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7200" spc="5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2482613"/>
            <a:ext cx="504056" cy="56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Masalaning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yechimi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5430" y="539924"/>
            <a:ext cx="51845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 </a:t>
            </a:r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hisoblaganda olingan vodorod xloridning massasini topish.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11,7                                      x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2NaCl + H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Na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2HCl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117                                      73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Maxsulot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70 %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)=7,3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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0,7=5,11 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3) Hosil bo‘lgan eritmani konsеntratsiyasini topish</a:t>
            </a:r>
            <a:r>
              <a:rPr lang="uz-Cyrl-UZ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</a:t>
            </a:r>
            <a:r>
              <a:rPr lang="uz-Cyrl-UZ" b="1" i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uz-Cyrl-UZ" b="1" i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2,5% li HCl eritmasi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85" y="1260004"/>
            <a:ext cx="2933700" cy="40005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533" y="2340124"/>
            <a:ext cx="1990725" cy="42862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1982" y="755949"/>
            <a:ext cx="518404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•8H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ozining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massasidan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marta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eritildi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bolgan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massasining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yarmiga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Me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24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qoshildi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40.4 %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li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toping??</a:t>
            </a:r>
            <a:endParaRPr lang="ru-RU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171" y="2124100"/>
            <a:ext cx="645317" cy="72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Masalaning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yechimi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5429" y="611932"/>
                <a:ext cx="5400600" cy="2875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Kristallogidratni 100 g deb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olsak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300 g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suv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qo‘shilgan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bo‘ladi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                                                                     1) 100+300=400 g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eritma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 </a:t>
                </a: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400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ni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yarmicha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yani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200 g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tuz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qushildi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 2) 400+200=600g.</a:t>
                </a: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                 </a:t>
                </a:r>
              </a:p>
              <a:p>
                <a:pPr>
                  <a:spcAft>
                    <a:spcPts val="0"/>
                  </a:spcAft>
                </a:pP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eritma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massasi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topamiz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:                                  3) 600×0.404=242.4 g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tuz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                    </a:t>
                </a:r>
              </a:p>
              <a:p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kristallogidrat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tarkibidagi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tuzni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topamiz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:       4) 242.4-200=42.4 g </a:t>
                </a:r>
                <a:endPara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endParaRPr lang="en-US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5) 100-42.4=57.6  g  </a:t>
                </a:r>
                <a:r>
                  <a:rPr lang="en-US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suv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endPara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endParaRPr lang="en-US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6) 57.7-------42.4                                                  7)Me  </a:t>
                </a:r>
                <a:r>
                  <a:rPr lang="en-US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topamiz</a:t>
                </a: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:  106-60=46                                </a:t>
                </a:r>
                <a:endParaRPr lang="ru-RU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8×18-------x=106g   Me2CO3          </a:t>
                </a:r>
              </a:p>
              <a:p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                                                                     8)  </a:t>
                </a:r>
                <a:r>
                  <a:rPr lang="en-US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Ar</a:t>
                </a: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𝟒𝟔</m:t>
                        </m:r>
                      </m:num>
                      <m:den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=23 Na</a:t>
                </a:r>
                <a:endParaRPr lang="ru-RU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</a:t>
                </a: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70C0"/>
                    </a:solidFill>
                    <a:latin typeface="Times New Roman"/>
                    <a:ea typeface="Times New Roman"/>
                  </a:rPr>
                  <a:t>                                                                 </a:t>
                </a:r>
                <a:endParaRPr lang="ru-RU" b="1" dirty="0">
                  <a:solidFill>
                    <a:srgbClr val="0070C0"/>
                  </a:solidFill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611932"/>
                <a:ext cx="5400600" cy="2875146"/>
              </a:xfrm>
              <a:prstGeom prst="rect">
                <a:avLst/>
              </a:prstGeom>
              <a:blipFill>
                <a:blip r:embed="rId2"/>
                <a:stretch>
                  <a:fillRect t="-212" r="-119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C:\Users\Гулзинат\Pictures\Рисунок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028" y="1692052"/>
            <a:ext cx="746001" cy="113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6-masala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899964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12 g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necha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gr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ta’sirlashib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20 %li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5122" name="Picture 2" descr="C:\Users\Гулзинат\Pictures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88" y="2412132"/>
            <a:ext cx="429912" cy="48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Masalaning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yechimi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7437" y="683940"/>
                <a:ext cx="5256584" cy="1757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NaH+H</a:t>
                </a:r>
                <a:r>
                  <a:rPr lang="en-US" sz="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O</a:t>
                </a:r>
                <a:r>
                  <a:rPr lang="en-US" sz="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NaOH+H</a:t>
                </a:r>
                <a:r>
                  <a:rPr lang="en-US" sz="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</a:t>
                </a:r>
                <a:endParaRPr lang="ru-RU" sz="8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24 ----- 18 ------40</a:t>
                </a:r>
                <a:endParaRPr lang="ru-RU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12 ---×=9 ----×= 20</a:t>
                </a:r>
                <a:endParaRPr lang="ru-RU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 </a:t>
                </a:r>
                <a:endParaRPr lang="ru-RU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20g ----- 20%</a:t>
                </a:r>
                <a:endParaRPr lang="ru-RU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X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-----    80%            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X=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𝟐𝟎</m:t>
                        </m:r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𝟖𝟎</m:t>
                        </m:r>
                      </m:num>
                      <m:den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𝟖𝟎</m:t>
                        </m:r>
                      </m:den>
                    </m:f>
                  </m:oMath>
                </a14:m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= 80 g</a:t>
                </a:r>
                <a:endParaRPr lang="ru-RU" sz="14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endParaRPr lang="en-US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endParaRPr 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Jami </a:t>
                </a:r>
                <a:r>
                  <a:rPr lang="en-US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suv</a:t>
                </a: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80+9=89</a:t>
                </a:r>
                <a:endParaRPr lang="ru-RU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83940"/>
                <a:ext cx="5256584" cy="1757789"/>
              </a:xfrm>
              <a:prstGeom prst="rect">
                <a:avLst/>
              </a:prstGeom>
              <a:blipFill>
                <a:blip r:embed="rId2"/>
                <a:stretch>
                  <a:fillRect l="-348" t="-346" b="-1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1079525" y="1131801"/>
            <a:ext cx="1440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C:\Users\Гулзинат\Pictures\Рисунок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956" y="827956"/>
            <a:ext cx="1322065" cy="201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7-masala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kukuni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0,5 %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namunadagi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metalining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ulushini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275" y="1692052"/>
            <a:ext cx="1066800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34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Masalaning</a:t>
            </a:r>
            <a:r>
              <a:rPr lang="en-US" dirty="0" smtClean="0"/>
              <a:t> </a:t>
            </a:r>
            <a:r>
              <a:rPr lang="en-US" dirty="0" err="1" smtClean="0"/>
              <a:t>yechimi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5429" y="539924"/>
                <a:ext cx="5328592" cy="2480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179388">
                  <a:spcAft>
                    <a:spcPts val="600"/>
                  </a:spcAft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Ushbu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turdagi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masalalarni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yechishda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miqdor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namuna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tanlab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100 g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namuna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kislorodning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m(O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)=W ×m=0,005×100=0,5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So‘ngra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aralashmadagi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oksidining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proporsiya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topiladi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81:x=16:0,5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x=2,5 g. </a:t>
                </a:r>
                <a:endParaRPr lang="en-US" sz="12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Endi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aralashmadagi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sof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metalning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hisoblash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m(Zn)=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-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m(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ZnO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)=100-2,5=97,5 g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Metalning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ulushi</a:t>
                </a:r>
                <a:r>
                  <a:rPr lang="en-US" sz="12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ru-RU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97,5</m:t>
                        </m:r>
                      </m:num>
                      <m:den>
                        <m:r>
                          <a:rPr lang="en-US" sz="1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=0,975=97,5</a:t>
                </a:r>
                <a:r>
                  <a:rPr lang="ru-RU" sz="1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539924"/>
                <a:ext cx="5328592" cy="2480936"/>
              </a:xfrm>
              <a:prstGeom prst="rect">
                <a:avLst/>
              </a:prstGeom>
              <a:blipFill>
                <a:blip r:embed="rId2"/>
                <a:stretch>
                  <a:fillRect t="-4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 descr="C:\Users\Гулзинат\Pictures\Рисунок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33" y="1692052"/>
            <a:ext cx="863614" cy="131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Javob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827956"/>
            <a:ext cx="51840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Kristallogidratlard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birgancha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S0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qorishtirilsa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toshiga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1844633"/>
            <a:ext cx="995274" cy="1121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8-masala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83940"/>
            <a:ext cx="53285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massasli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kadmiy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plastinkasi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batamom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chiqqandan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plastinkaning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kamayganligi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plastinkaning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39" y="2700164"/>
            <a:ext cx="363652" cy="40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05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Masalaning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yechimi</a:t>
            </a:r>
            <a:endParaRPr lang="ru-RU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5429" y="539924"/>
                <a:ext cx="5184046" cy="3166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Reaksiya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CuSO4 +Cd→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Cu+CdSO4.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 g CuSO4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misning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1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160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64</m:t>
                        </m:r>
                      </m:den>
                    </m:f>
                    <m:r>
                      <a:rPr lang="en-US" sz="14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x=4,8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Plastinkadagi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Cd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qanchasi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eritmaga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o‘tganligini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1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112</m:t>
                        </m:r>
                      </m:num>
                      <m:den>
                        <m:r>
                          <a:rPr lang="en-US" sz="14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64</m:t>
                        </m:r>
                      </m:den>
                    </m:f>
                    <m:r>
                      <a:rPr lang="en-US" sz="1400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4,8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x=8,4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Plastinkaning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qanchaga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kamayganligini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topsak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m=8,4-4,8=3,6gr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4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Plastinkaning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3,6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0,05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=72 gr           </a:t>
                </a:r>
                <a:r>
                  <a:rPr lang="en-US" sz="1400" dirty="0" err="1">
                    <a:solidFill>
                      <a:srgbClr val="0070C0"/>
                    </a:solidFill>
                  </a:rPr>
                  <a:t>Javob</a:t>
                </a:r>
                <a:r>
                  <a:rPr lang="en-US" sz="1400" dirty="0" smtClean="0">
                    <a:solidFill>
                      <a:srgbClr val="0070C0"/>
                    </a:solidFill>
                  </a:rPr>
                  <a:t>: 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72 gr</a:t>
                </a:r>
                <a:endParaRPr lang="ru-RU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solidFill>
                    <a:srgbClr val="0070C0"/>
                  </a:solidFill>
                </a:endParaRPr>
              </a:p>
              <a:p>
                <a:endParaRPr lang="en-US" dirty="0" smtClean="0">
                  <a:solidFill>
                    <a:srgbClr val="0070C0"/>
                  </a:solidFill>
                </a:endParaRPr>
              </a:p>
              <a:p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                                                                                                   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539924"/>
                <a:ext cx="5184046" cy="3166508"/>
              </a:xfrm>
              <a:prstGeom prst="rect">
                <a:avLst/>
              </a:prstGeom>
              <a:blipFill>
                <a:blip r:embed="rId2"/>
                <a:stretch>
                  <a:fillRect l="-353" t="-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205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650260"/>
              </p:ext>
            </p:extLst>
          </p:nvPr>
        </p:nvGraphicFramePr>
        <p:xfrm>
          <a:off x="791493" y="611932"/>
          <a:ext cx="3960440" cy="2512264"/>
        </p:xfrm>
        <a:graphic>
          <a:graphicData uri="http://schemas.openxmlformats.org/drawingml/2006/table">
            <a:tbl>
              <a:tblPr/>
              <a:tblGrid>
                <a:gridCol w="2796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4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568"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Faqat temir korroziyaga uchraydi</a:t>
                      </a:r>
                      <a:endParaRPr kumimoji="0" lang="ru-RU" alt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uz-Latn-UZ" altLang="ru-RU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Ha  /  yo</a:t>
                      </a:r>
                      <a:r>
                        <a:rPr kumimoji="0" lang="en-US" altLang="ru-RU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kumimoji="0" lang="uz-Latn-UZ" altLang="ru-RU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q</a:t>
                      </a:r>
                      <a:endParaRPr kumimoji="0" lang="ru-RU" altLang="ru-RU" sz="7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776"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Korroziyaning sababchisi faqat suv</a:t>
                      </a:r>
                      <a:endParaRPr kumimoji="0" lang="ru-RU" alt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Ha  /  yo</a:t>
                      </a:r>
                      <a:r>
                        <a:rPr kumimoji="0" lang="en-US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q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776"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Harorat ortishi bilan korroziya kuchaydi</a:t>
                      </a:r>
                      <a:endParaRPr kumimoji="0" lang="ru-RU" alt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Ha  /  yo</a:t>
                      </a:r>
                      <a:r>
                        <a:rPr kumimoji="0" lang="en-US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q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684"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Korroziya  oksidlanish – qaytarilish reaksiya</a:t>
                      </a:r>
                      <a:endParaRPr kumimoji="0" lang="ru-RU" alt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Ha  /  yo</a:t>
                      </a:r>
                      <a:r>
                        <a:rPr kumimoji="0" lang="en-US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q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684"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Korroziyadan himoyalanish mumkin emas</a:t>
                      </a:r>
                      <a:endParaRPr kumimoji="0" lang="ru-RU" alt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Ha  /  yo</a:t>
                      </a:r>
                      <a:r>
                        <a:rPr kumimoji="0" lang="en-US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q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776"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Emal idishlarni korroziyadan saqlaydi</a:t>
                      </a:r>
                      <a:endParaRPr kumimoji="0" lang="ru-RU" altLang="ru-RU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75265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algn="l" defTabSz="575265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algn="l" defTabSz="575265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algn="l" defTabSz="575265" rtl="0" eaLnBrk="1" latinLnBrk="0" hangingPunct="1">
                        <a:spcBef>
                          <a:spcPct val="20000"/>
                        </a:spcBef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algn="l" defTabSz="57526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100" kern="1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Ha  /  yo</a:t>
                      </a:r>
                      <a:r>
                        <a:rPr kumimoji="0" lang="en-US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kumimoji="0" lang="uz-Latn-UZ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q</a:t>
                      </a: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982" y="88131"/>
            <a:ext cx="51120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Korroziya</a:t>
            </a:r>
            <a:r>
              <a:rPr kumimoji="0" lang="en-US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kumimoji="0" lang="en-US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kumimoji="0" lang="en-US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kumimoji="0" lang="en-US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  Ha </a:t>
            </a:r>
            <a:r>
              <a:rPr kumimoji="0" lang="en-US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kumimoji="0" lang="en-US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altLang="ru-RU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261" y="583031"/>
            <a:ext cx="1063057" cy="86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3420" y="564472"/>
            <a:ext cx="504056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1-stakanga 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 soling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stakanni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yarmigacha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(mix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botmasligi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2-stakanga 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mix 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to‘lganicha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(mix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botsin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alt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stakanga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mix 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to‘lganicha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yo‘g‘i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rasmga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tushiring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hisobat</a:t>
            </a:r>
            <a:r>
              <a:rPr lang="en-US" alt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kuzatishlaringizni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endParaRPr lang="ru-RU" sz="1400" dirty="0">
              <a:solidFill>
                <a:srgbClr val="57565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1453" y="35868"/>
            <a:ext cx="4968552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31963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378"/>
              </a:spcAft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</a:t>
            </a:r>
            <a:r>
              <a:rPr lang="en-US" sz="24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4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</a:t>
            </a:r>
            <a:endParaRPr lang="ru-RU" sz="2400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29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69" y="1428003"/>
            <a:ext cx="4895512" cy="3840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7953" y="107876"/>
            <a:ext cx="52560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088" indent="-319088" algn="ctr" defTabSz="914400" fontAlgn="base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defRPr/>
            </a:pPr>
            <a:r>
              <a:rPr lang="uz-Latn-UZ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RIM imperiyasining qulashiga nima sabab bo‘lgan</a:t>
            </a:r>
            <a:r>
              <a: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59445" y="761172"/>
            <a:ext cx="304201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z-Latn-UZ" sz="20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rta asrlarda qo‘rg‘oshin tuzlari bilan zaharlanishi natijasida rimliklarning o‘rtacha  umri  25 yoshni tashkil qilgan. </a:t>
            </a:r>
            <a:endParaRPr lang="ru-RU" sz="2000" dirty="0">
              <a:ln w="10541" cmpd="sng">
                <a:solidFill>
                  <a:srgbClr val="31B6F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3" descr="http://s7.rimg.info/e6f5f8a077faff27ce30ddfd10a9ade9.gif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3925266" y="758024"/>
            <a:ext cx="1295549" cy="1973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81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861" y="631097"/>
            <a:ext cx="5400601" cy="250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3421" y="35868"/>
            <a:ext cx="5695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Olimlarning aniqlashicha, qo‘rg‘oshin Rim imperiyasining </a:t>
            </a:r>
            <a:r>
              <a:rPr lang="en-US" sz="12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12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qulashiga</a:t>
            </a:r>
            <a:r>
              <a:rPr lang="ru-RU" sz="12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2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 </a:t>
            </a:r>
            <a:r>
              <a:rPr lang="uz-Latn-UZ" sz="12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b="1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089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59444" y="611932"/>
            <a:ext cx="496855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z-Latn-UZ" sz="14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Rim shahrida o‘tuvchi suv manbalari karbonat angidridga boy bo‘lgan. </a:t>
            </a:r>
            <a:endParaRPr lang="en-US" sz="1400" dirty="0" smtClean="0">
              <a:ln w="10541" cmpd="sng">
                <a:solidFill>
                  <a:prstClr val="black"/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sz="1400" dirty="0" smtClean="0">
              <a:ln w="10541" cmpd="sng">
                <a:solidFill>
                  <a:prstClr val="black"/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z-Latn-UZ" sz="14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 suvining tarkibidagi qo‘rg‘oshin bilan birikib suvda yaxshi eruvchi qo‘rg‘oshin karbonatlarini hosil qilgan.</a:t>
            </a:r>
            <a:endParaRPr lang="en-US" sz="1400" dirty="0" smtClean="0">
              <a:ln w="10541" cmpd="sng">
                <a:solidFill>
                  <a:prstClr val="black"/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z-Latn-UZ" sz="14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ln w="10541" cmpd="sng">
                <a:solidFill>
                  <a:prstClr val="black"/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z-Latn-UZ" sz="14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Inson organizmiga tushgan ushbu tuz  organizm suyagi tarkibidagi kalsiy bilan reaksiyaga kirishadi.</a:t>
            </a:r>
            <a:endParaRPr lang="en-US" sz="1400" dirty="0" smtClean="0">
              <a:ln w="10541" cmpd="sng">
                <a:solidFill>
                  <a:prstClr val="black"/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uz-Latn-UZ" sz="14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ln w="10541" cmpd="sng">
                <a:solidFill>
                  <a:prstClr val="black"/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uz-Latn-UZ" sz="14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esa surunkali kasalliklar keltirib chiqargan</a:t>
            </a:r>
            <a:r>
              <a:rPr lang="uz-Latn-UZ" sz="1800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1800" dirty="0" smtClean="0">
                <a:ln w="10541" cmpd="sng">
                  <a:solidFill>
                    <a:srgbClr val="31B6F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1800" dirty="0" smtClean="0">
                <a:ln w="10541" cmpd="sng">
                  <a:solidFill>
                    <a:srgbClr val="31B6F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n w="10541" cmpd="sng">
                <a:solidFill>
                  <a:srgbClr val="31B6F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43621" y="3586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white"/>
                </a:solidFill>
              </a:rPr>
              <a:t>Javob</a:t>
            </a:r>
            <a:endParaRPr lang="ru-RU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63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 bwMode="auto">
          <a:xfrm>
            <a:off x="71413" y="611932"/>
            <a:ext cx="5472608" cy="604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4400"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Robinzon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Kruzo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defRPr/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to‘fon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to‘kilib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yong‘in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defTabSz="914400"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metal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defTabSz="914400"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Yong‘in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6000" dirty="0" smtClean="0">
                <a:latin typeface="Candara"/>
              </a:rPr>
              <a:t/>
            </a:r>
            <a:br>
              <a:rPr lang="ru-RU" sz="6000" dirty="0" smtClean="0">
                <a:latin typeface="Candara"/>
              </a:rPr>
            </a:br>
            <a:r>
              <a:rPr lang="en-US" sz="4800" dirty="0" smtClean="0">
                <a:latin typeface="Candara"/>
              </a:rPr>
              <a:t> </a:t>
            </a:r>
            <a:r>
              <a:rPr lang="ru-RU" sz="4800" dirty="0" smtClean="0">
                <a:latin typeface="Candara"/>
              </a:rPr>
              <a:t/>
            </a:r>
            <a:br>
              <a:rPr lang="ru-RU" sz="4800" dirty="0" smtClean="0">
                <a:latin typeface="Candara"/>
              </a:rPr>
            </a:br>
            <a:r>
              <a:rPr lang="en-US" sz="4800" dirty="0" smtClean="0">
                <a:latin typeface="Candara"/>
              </a:rPr>
              <a:t> </a:t>
            </a:r>
            <a:r>
              <a:rPr lang="ru-RU" sz="4800" dirty="0" smtClean="0">
                <a:latin typeface="Candara"/>
              </a:rPr>
              <a:t/>
            </a:r>
            <a:br>
              <a:rPr lang="ru-RU" sz="4800" dirty="0" smtClean="0">
                <a:latin typeface="Candara"/>
              </a:rPr>
            </a:br>
            <a:r>
              <a:rPr lang="en-US" sz="4800" dirty="0" smtClean="0">
                <a:latin typeface="Candara"/>
              </a:rPr>
              <a:t> </a:t>
            </a:r>
            <a:r>
              <a:rPr lang="ru-RU" sz="4800" dirty="0" smtClean="0">
                <a:latin typeface="Candara"/>
              </a:rPr>
              <a:t/>
            </a:r>
            <a:br>
              <a:rPr lang="ru-RU" sz="4800" dirty="0" smtClean="0">
                <a:latin typeface="Candara"/>
              </a:rPr>
            </a:br>
            <a:endParaRPr lang="ru-RU" sz="4800" dirty="0" smtClean="0">
              <a:latin typeface="Candar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7597" y="0"/>
            <a:ext cx="22906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kern="800" spc="-25" dirty="0" err="1" smtClean="0">
                <a:solidFill>
                  <a:srgbClr val="FEFEFE"/>
                </a:solidFill>
                <a:latin typeface="Arial"/>
                <a:cs typeface="Arial"/>
              </a:rPr>
              <a:t>Savol</a:t>
            </a:r>
            <a:endParaRPr lang="ru-RU" dirty="0">
              <a:solidFill>
                <a:srgbClr val="57565A"/>
              </a:solidFill>
            </a:endParaRPr>
          </a:p>
        </p:txBody>
      </p:sp>
      <p:pic>
        <p:nvPicPr>
          <p:cNvPr id="1026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1548036"/>
            <a:ext cx="656778" cy="154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84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Javob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51733" y="1908076"/>
            <a:ext cx="2016223" cy="477182"/>
          </a:xfrm>
        </p:spPr>
        <p:txBody>
          <a:bodyPr/>
          <a:lstStyle/>
          <a:p>
            <a:r>
              <a:rPr lang="en-US" sz="1701" kern="1200" spc="0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Javob</a:t>
            </a:r>
            <a:r>
              <a:rPr lang="en-US" sz="1701" kern="1200" spc="0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Na </a:t>
            </a:r>
            <a:r>
              <a:rPr lang="en-US" sz="1701" kern="1200" spc="0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metali</a:t>
            </a:r>
            <a:r>
              <a:rPr lang="en-US" sz="1701" kern="1200" spc="0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r>
              <a:rPr lang="ru-RU" sz="945" kern="1200" spc="0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945" kern="1200" spc="0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07" y="683940"/>
            <a:ext cx="2633191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09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87437" y="625843"/>
            <a:ext cx="52565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0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3,42 gr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kirishganda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448 ml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vadord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n.sh.da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kirishgan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metallning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1573" y="47481"/>
            <a:ext cx="28083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kern="800" spc="-25" dirty="0" smtClean="0">
                <a:solidFill>
                  <a:srgbClr val="FEFEFE"/>
                </a:solidFill>
                <a:latin typeface="Arial"/>
                <a:cs typeface="Arial"/>
              </a:rPr>
              <a:t>1-masala</a:t>
            </a:r>
            <a:endParaRPr lang="ru-RU" dirty="0">
              <a:solidFill>
                <a:srgbClr val="57565A"/>
              </a:solidFill>
            </a:endParaRPr>
          </a:p>
        </p:txBody>
      </p:sp>
      <p:pic>
        <p:nvPicPr>
          <p:cNvPr id="2050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917" y="1764060"/>
            <a:ext cx="548766" cy="128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3102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154243</TotalTime>
  <Words>956</Words>
  <Application>Microsoft Office PowerPoint</Application>
  <PresentationFormat>Произвольный</PresentationFormat>
  <Paragraphs>172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33</vt:i4>
      </vt:variant>
    </vt:vector>
  </HeadingPairs>
  <TitlesOfParts>
    <vt:vector size="52" baseType="lpstr">
      <vt:lpstr>Arial</vt:lpstr>
      <vt:lpstr>Arial Black</vt:lpstr>
      <vt:lpstr>Calibri</vt:lpstr>
      <vt:lpstr>Cambria Math</vt:lpstr>
      <vt:lpstr>Candara</vt:lpstr>
      <vt:lpstr>Open Sans</vt:lpstr>
      <vt:lpstr>Open Sans Light</vt:lpstr>
      <vt:lpstr>Symbol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Savol</vt:lpstr>
      <vt:lpstr>Javob</vt:lpstr>
      <vt:lpstr>Презентация PowerPoint</vt:lpstr>
      <vt:lpstr>Презентация PowerPoint</vt:lpstr>
      <vt:lpstr>Презентация PowerPoint</vt:lpstr>
      <vt:lpstr>Презентация PowerPoint</vt:lpstr>
      <vt:lpstr>Javob</vt:lpstr>
      <vt:lpstr>Презентация PowerPoint</vt:lpstr>
      <vt:lpstr>Презентация PowerPoint</vt:lpstr>
      <vt:lpstr>Презентация PowerPoint</vt:lpstr>
      <vt:lpstr>Презентация PowerPoint</vt:lpstr>
      <vt:lpstr> Savol </vt:lpstr>
      <vt:lpstr>Презентация PowerPoint</vt:lpstr>
      <vt:lpstr>Savol</vt:lpstr>
      <vt:lpstr>Javob</vt:lpstr>
      <vt:lpstr>Savol</vt:lpstr>
      <vt:lpstr>Javob</vt:lpstr>
      <vt:lpstr>3-masala</vt:lpstr>
      <vt:lpstr>Masalaning yechimi</vt:lpstr>
      <vt:lpstr>Korroziyadan himoyalanish usullarini toping</vt:lpstr>
      <vt:lpstr>4-masala</vt:lpstr>
      <vt:lpstr>Masalaning yechimi</vt:lpstr>
      <vt:lpstr>5-masala</vt:lpstr>
      <vt:lpstr>Masalaning yechimi</vt:lpstr>
      <vt:lpstr>6-masala</vt:lpstr>
      <vt:lpstr>Masalaning yechimi</vt:lpstr>
      <vt:lpstr>7-masala</vt:lpstr>
      <vt:lpstr>Masalaning yechimi</vt:lpstr>
      <vt:lpstr>8-masala</vt:lpstr>
      <vt:lpstr>Masalaning yechimi</vt:lpstr>
      <vt:lpstr>Korroziya haqida nima bilasiz?  Ha yoki yo‘q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1859</cp:revision>
  <dcterms:created xsi:type="dcterms:W3CDTF">2014-10-08T23:03:32Z</dcterms:created>
  <dcterms:modified xsi:type="dcterms:W3CDTF">2021-01-13T13:24:52Z</dcterms:modified>
</cp:coreProperties>
</file>