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1"/>
  </p:notesMasterIdLst>
  <p:sldIdLst>
    <p:sldId id="1435" r:id="rId10"/>
    <p:sldId id="1588" r:id="rId11"/>
    <p:sldId id="1638" r:id="rId12"/>
    <p:sldId id="1636" r:id="rId13"/>
    <p:sldId id="1635" r:id="rId14"/>
    <p:sldId id="1634" r:id="rId15"/>
    <p:sldId id="1633" r:id="rId16"/>
    <p:sldId id="1632" r:id="rId17"/>
    <p:sldId id="1631" r:id="rId18"/>
    <p:sldId id="1630" r:id="rId19"/>
    <p:sldId id="1643" r:id="rId20"/>
    <p:sldId id="1621" r:id="rId21"/>
    <p:sldId id="1620" r:id="rId22"/>
    <p:sldId id="1619" r:id="rId23"/>
    <p:sldId id="1641" r:id="rId24"/>
    <p:sldId id="1629" r:id="rId25"/>
    <p:sldId id="1622" r:id="rId26"/>
    <p:sldId id="1628" r:id="rId27"/>
    <p:sldId id="1627" r:id="rId28"/>
    <p:sldId id="1625" r:id="rId29"/>
    <p:sldId id="1623" r:id="rId30"/>
  </p:sldIdLst>
  <p:sldSz cx="5759450" cy="3240088"/>
  <p:notesSz cx="6858000" cy="9144000"/>
  <p:defaultTextStyle>
    <a:defPPr>
      <a:defRPr lang="en-US"/>
    </a:defPPr>
    <a:lvl1pPr marL="0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243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4469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1723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8928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6165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3407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0647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7863" algn="l" defTabSz="574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88"/>
            <p14:sldId id="1638"/>
            <p14:sldId id="1636"/>
            <p14:sldId id="1635"/>
            <p14:sldId id="1634"/>
            <p14:sldId id="1633"/>
            <p14:sldId id="1632"/>
            <p14:sldId id="1631"/>
            <p14:sldId id="1630"/>
            <p14:sldId id="1643"/>
            <p14:sldId id="1621"/>
            <p14:sldId id="1620"/>
            <p14:sldId id="1619"/>
            <p14:sldId id="1641"/>
            <p14:sldId id="1629"/>
            <p14:sldId id="1622"/>
            <p14:sldId id="1628"/>
            <p14:sldId id="1627"/>
            <p14:sldId id="1625"/>
            <p14:sldId id="162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243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4469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1723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48928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6165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3407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0647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97863" algn="l" defTabSz="28724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7" y="100657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8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144352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144352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144352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144352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7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8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7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8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12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12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12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12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12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12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12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12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6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6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6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6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6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6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7" y="1441890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8" y="1441890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7" y="1441890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8" y="1441890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7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7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800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800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800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1441886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1441886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7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5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3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2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9" y="7747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2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9" y="183627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3" y="7747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900" y="7747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3" y="183627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900" y="183627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56" indent="-71056">
              <a:defRPr sz="700"/>
            </a:lvl3pPr>
            <a:lvl4pPr marL="189264" indent="-980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3" y="7747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900" y="7747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3" y="183627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900" y="183627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368" indent="-8078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6" y="100657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11" indent="-11670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6" y="686201"/>
            <a:ext cx="4895533" cy="2186310"/>
          </a:xfrm>
        </p:spPr>
        <p:txBody>
          <a:bodyPr numCol="2" spcCol="273645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07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46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165" indent="-10770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872" indent="-10770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7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6"/>
            <a:ext cx="1153330" cy="1084349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57" tIns="91205" rIns="182457" bIns="912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04" indent="-71804">
              <a:buFont typeface="Arial" panose="020B0604020202020204" pitchFamily="34" charset="0"/>
              <a:buChar char="•"/>
              <a:defRPr sz="700"/>
            </a:lvl2pPr>
            <a:lvl3pPr marL="143622" indent="-71804">
              <a:defRPr sz="700"/>
            </a:lvl3pPr>
            <a:lvl4pPr marL="251340" indent="-107707">
              <a:defRPr sz="700"/>
            </a:lvl4pPr>
            <a:lvl5pPr marL="359067" indent="-10770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144352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263" indent="0">
              <a:buNone/>
              <a:defRPr sz="1200" b="1"/>
            </a:lvl2pPr>
            <a:lvl3pPr marL="574508" indent="0">
              <a:buNone/>
              <a:defRPr sz="1100" b="1"/>
            </a:lvl3pPr>
            <a:lvl4pPr marL="861786" indent="0">
              <a:buNone/>
              <a:defRPr sz="1000" b="1"/>
            </a:lvl4pPr>
            <a:lvl5pPr marL="1149007" indent="0">
              <a:buNone/>
              <a:defRPr sz="1000" b="1"/>
            </a:lvl5pPr>
            <a:lvl6pPr marL="1436267" indent="0">
              <a:buNone/>
              <a:defRPr sz="1000" b="1"/>
            </a:lvl6pPr>
            <a:lvl7pPr marL="1723530" indent="0">
              <a:buNone/>
              <a:defRPr sz="1000" b="1"/>
            </a:lvl7pPr>
            <a:lvl8pPr marL="2010789" indent="0">
              <a:buNone/>
              <a:defRPr sz="1000" b="1"/>
            </a:lvl8pPr>
            <a:lvl9pPr marL="229802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48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48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48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48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41"/>
            <a:ext cx="1572330" cy="621234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41"/>
            <a:ext cx="1572330" cy="621234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41"/>
            <a:ext cx="1572330" cy="621234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6" y="2208228"/>
            <a:ext cx="2401691" cy="467346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7" y="2208228"/>
            <a:ext cx="2401691" cy="467346"/>
          </a:xfrm>
          <a:solidFill>
            <a:schemeClr val="accent4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109"/>
            <a:ext cx="1153330" cy="775122"/>
          </a:xfrm>
          <a:solidFill>
            <a:schemeClr val="accent1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109"/>
            <a:ext cx="1153330" cy="775122"/>
          </a:xfrm>
          <a:solidFill>
            <a:schemeClr val="accent3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109"/>
            <a:ext cx="1153330" cy="775122"/>
          </a:xfrm>
          <a:solidFill>
            <a:schemeClr val="accent5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109"/>
            <a:ext cx="1153330" cy="775122"/>
          </a:xfrm>
          <a:solidFill>
            <a:schemeClr val="bg2">
              <a:alpha val="80000"/>
            </a:schemeClr>
          </a:solidFill>
        </p:spPr>
        <p:txBody>
          <a:bodyPr lIns="182457" tIns="91205" rIns="182457" bIns="9120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63" indent="-80789">
              <a:defRPr sz="700">
                <a:solidFill>
                  <a:srgbClr val="FFFFFF"/>
                </a:solidFill>
              </a:defRPr>
            </a:lvl3pPr>
            <a:lvl4pPr marL="242368" indent="-80789">
              <a:defRPr sz="700">
                <a:solidFill>
                  <a:srgbClr val="FFFFFF"/>
                </a:solidFill>
              </a:defRPr>
            </a:lvl4pPr>
            <a:lvl5pPr marL="350123" indent="-10771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789" indent="-80789">
              <a:buFont typeface="Arial" panose="020B0604020202020204" pitchFamily="34" charset="0"/>
              <a:buChar char="•"/>
              <a:defRPr sz="700"/>
            </a:lvl2pPr>
            <a:lvl3pPr marL="161563" indent="-80789">
              <a:defRPr sz="700"/>
            </a:lvl3pPr>
            <a:lvl4pPr marL="242368" indent="-807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3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13"/>
            <a:ext cx="1020978" cy="242697"/>
          </a:xfrm>
          <a:prstGeom prst="rect">
            <a:avLst/>
          </a:prstGeom>
        </p:spPr>
        <p:txBody>
          <a:bodyPr vert="horz" wrap="square" lIns="57454" tIns="28735" rIns="57454" bIns="2873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2" y="2973193"/>
            <a:ext cx="65863" cy="155104"/>
          </a:xfrm>
          <a:prstGeom prst="rect">
            <a:avLst/>
          </a:prstGeom>
        </p:spPr>
        <p:txBody>
          <a:bodyPr vert="horz" wrap="none" lIns="57454" tIns="28735" rIns="57454" bIns="2873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54" tIns="28735" rIns="57454" bIns="2873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5" tIns="45610" rIns="91205" bIns="45610" rtlCol="0" anchor="ctr"/>
          <a:lstStyle/>
          <a:p>
            <a:pPr marL="0" marR="0" lvl="0" indent="0" algn="ctr" defTabSz="574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450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07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37" indent="-108706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165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7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01" indent="-107707" algn="l" defTabSz="57450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79896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139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401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1663" indent="-143622" algn="l" defTabSz="5745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263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08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786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00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267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530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789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025" algn="l" defTabSz="5745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612" y="0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908"/>
            <a:ext cx="3054716" cy="753344"/>
          </a:xfrm>
          <a:prstGeom prst="rect">
            <a:avLst/>
          </a:prstGeom>
        </p:spPr>
        <p:txBody>
          <a:bodyPr vert="horz" wrap="square" lIns="0" tIns="14538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25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575879" y="228551"/>
            <a:ext cx="968142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93881" y="260671"/>
            <a:ext cx="898855" cy="385293"/>
          </a:xfrm>
          <a:prstGeom prst="rect">
            <a:avLst/>
          </a:prstGeom>
        </p:spPr>
        <p:txBody>
          <a:bodyPr vert="horz" wrap="square" lIns="0" tIns="1580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4892290" cy="38341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ченые рассказали, как пищевая сода помогает в лечении от рака | КТ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908076"/>
            <a:ext cx="1038969" cy="7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ченые рассказали, как сода может спасти от рака - РИА Новости, 03.06.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5" y="1908077"/>
            <a:ext cx="1048082" cy="7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Сода 344029 - ТМЗ | 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ода 344029 - ТМЗ | 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97" y="1908762"/>
            <a:ext cx="1048082" cy="7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Ammiakli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328592" cy="1384873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indent="179388" algn="just"/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Ammiakli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E.G.Solve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tomonidan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taklif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bunda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ammoniy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xloridga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so‘ndirilgan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ish­lov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berilganda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bo‘ladigan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ammiak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tuzining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konsentrlangan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to‘yintiriladi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unga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bosim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ostida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kar­bonat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yuboriladi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endParaRPr lang="en-US" sz="1200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179388" algn="just"/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sovutilganda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sovuq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eritmadan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yomon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eriydigan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cho‘kmaga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tushadi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olib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qizdirilsa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soda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2052117"/>
            <a:ext cx="1728192" cy="9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97" y="1954080"/>
            <a:ext cx="2088232" cy="125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11" y="1878005"/>
            <a:ext cx="760859" cy="7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68" y="2626721"/>
            <a:ext cx="877185" cy="38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Ammiakli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20682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5334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2NH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 +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Ca(OH)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=2NH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CaCl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+ 2H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05"/>
              </a:lnSpc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533400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HCO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05"/>
              </a:lnSpc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533400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HCO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NaCl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NaHCO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NH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05"/>
              </a:lnSpc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533400" algn="l"/>
              </a:tabLst>
            </a:pPr>
            <a:r>
              <a:rPr lang="ru-RU" sz="1800" b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2NaHCO</a:t>
            </a:r>
            <a:r>
              <a:rPr lang="ru-RU" sz="2000" b="1" baseline="-2500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=Na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H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2124100"/>
            <a:ext cx="3024336" cy="9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9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гирот с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" y="676874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9605" y="856251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err="1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Qo‘ng‘irot</a:t>
            </a:r>
            <a:r>
              <a:rPr lang="en-US" sz="1400" b="1" dirty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uz-Cyrl-UZ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“A”</a:t>
            </a:r>
            <a:r>
              <a:rPr lang="ru-RU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markali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kalsinasinatsiyalangan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soda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i="0" dirty="0">
              <a:solidFill>
                <a:srgbClr val="707A7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«Қўнғирот сода заводи» «А» маркали кальцинацияланган сода ишлаб чиқара бошл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2052092"/>
            <a:ext cx="983296" cy="8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9565" y="1901010"/>
            <a:ext cx="4223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dirty="0" smtClean="0">
                <a:solidFill>
                  <a:srgbClr val="3B3D40"/>
                </a:solidFill>
                <a:latin typeface="PT Serif"/>
              </a:rPr>
              <a:t>“</a:t>
            </a:r>
            <a:r>
              <a:rPr lang="en-US" sz="1400" dirty="0" err="1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Qo‘ng‘irot</a:t>
            </a:r>
            <a:r>
              <a:rPr lang="en-US" sz="1400" dirty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uz-Cyrl-UZ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MCHJ da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kalsinatsiyalangan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soda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chiqarilishi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tushurilgan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kungacha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Cyrl-UZ" sz="1400" b="1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markali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Cyrl-UZ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uz-Cyrl-UZ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kalsinatsiyalangan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soda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1400" dirty="0" smtClean="0">
                <a:solidFill>
                  <a:srgbClr val="3B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429" y="669419"/>
            <a:ext cx="5400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‘g‘ir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soda “B”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markali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yengil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kalsinatsiyalangan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soda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kimyoviy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tarkibga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‘lib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sochilish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xususiyatini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 algn="just"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monogidrat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kristallari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changimaydi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sochilish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 algn="just"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Og‘ir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soda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yengil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soda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shisha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mahsulotlari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sinteteik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yuvish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vositalari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chiqarishda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mollarini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tayyorlashda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miqyosida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suvning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qattiqligini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pasaytirish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maqsadida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qo‘llaniladi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ungradsoda.uz/assets/public/images/ab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2473303"/>
            <a:ext cx="1368152" cy="6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288" y="522783"/>
            <a:ext cx="5544616" cy="192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ts val="1800"/>
              </a:lnSpc>
            </a:pP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Markaziy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Osiyodagi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yagona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soda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kuli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ishlab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chiqarish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obyekti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“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Qo‘ng‘irot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soda 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zavodi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MChJ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CITIC (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Xitoy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ishtirokida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qurilgan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2006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foydalanishga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topshirilgan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indent="179388">
              <a:lnSpc>
                <a:spcPts val="1800"/>
              </a:lnSpc>
            </a:pP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Qo‘ng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‘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irot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soda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zavodidagi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soda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texnologiyasining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an’anaviy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Solvay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usulidan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turadigan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xususiyati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ohaktoshni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koks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emas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balki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tabiiy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gaz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yoqishda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26%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(Solvay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40%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o‘rniga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) </a:t>
            </a:r>
            <a:r>
              <a:rPr lang="en-US" sz="1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o‘choq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gazini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olishda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yutish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karbonat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angidridning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40%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gacha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konsentratsiyasi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421" y="611932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Kosmetologiyada ishlatiladigan soda xususiyatlari: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 </a:t>
            </a:r>
            <a:r>
              <a:rPr lang="uz-Latn-U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 yuvish </a:t>
            </a: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Oqartirish vositasi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z-Latn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 yumshatadi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ogʻiz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tomoqni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4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29" y="110394"/>
            <a:ext cx="5415085" cy="38626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on </a:t>
            </a:r>
            <a:r>
              <a:rPr lang="en-US" sz="1400" dirty="0" err="1">
                <a:solidFill>
                  <a:schemeClr val="bg1"/>
                </a:solidFill>
              </a:rPr>
              <a:t>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qandolatchilik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mahsulotlari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pishirishda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manbai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sifatida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ishlatiladi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3" y="1945899"/>
            <a:ext cx="1690229" cy="11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" y="484123"/>
            <a:ext cx="2846646" cy="16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7" y="611932"/>
            <a:ext cx="2462757" cy="14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pic>
        <p:nvPicPr>
          <p:cNvPr id="2050" name="Picture 2" descr="Arminfo: На предприятии «Tуркменская стекольная продукция» освоен выпуск 35  видов стеклянной посу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4" y="604945"/>
            <a:ext cx="1160583" cy="8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равильная ручная стирка: выбор порошка, пошаговая инстру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81" y="604945"/>
            <a:ext cx="1080120" cy="8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детский душ, ребенок, дитя, иллюстрация PNG и вектор пнг для бесплатной  загруз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3" y="624014"/>
            <a:ext cx="1080120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alhamuz1: соданинг.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6" y="655947"/>
            <a:ext cx="1079663" cy="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'zA - Buxoroda ohaktoshdan qog'oz ishlab chiqarila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4" y="1764060"/>
            <a:ext cx="1155751" cy="8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ob-kitoblar bilan sovun tayyorlashning o'z-o'zidan tuziladigan  biznes-rejasi. Sovun tayyorlash: muvaffaqiyatli biznesni qanday yaratish  mumkin? Biznes qanday foyda keltirishi mumkin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13" y="1633733"/>
            <a:ext cx="1883006" cy="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32269"/>
            <a:ext cx="5472608" cy="386260"/>
          </a:xfrm>
        </p:spPr>
        <p:txBody>
          <a:bodyPr>
            <a:noAutofit/>
          </a:bodyPr>
          <a:lstStyle/>
          <a:p>
            <a:r>
              <a:rPr lang="en-US" sz="1400" dirty="0" smtClean="0"/>
              <a:t>R</a:t>
            </a:r>
            <a:r>
              <a:rPr lang="uz-Latn-UZ" sz="1400" dirty="0" smtClean="0"/>
              <a:t>ezina </a:t>
            </a:r>
            <a:r>
              <a:rPr lang="uz-Latn-UZ" sz="1400" dirty="0"/>
              <a:t>va </a:t>
            </a:r>
            <a:r>
              <a:rPr lang="uz-Latn-UZ" sz="1400" dirty="0" smtClean="0"/>
              <a:t>sun</a:t>
            </a:r>
            <a:r>
              <a:rPr lang="en-US" sz="1400" dirty="0" smtClean="0"/>
              <a:t>’</a:t>
            </a:r>
            <a:r>
              <a:rPr lang="uz-Latn-UZ" sz="1400" dirty="0" smtClean="0"/>
              <a:t>iy </a:t>
            </a:r>
            <a:r>
              <a:rPr lang="uz-Latn-UZ" sz="1400" dirty="0"/>
              <a:t>teri ishlab chiqarish va </a:t>
            </a:r>
            <a:r>
              <a:rPr lang="uz-Latn-UZ" sz="1400" dirty="0" smtClean="0"/>
              <a:t>to</a:t>
            </a:r>
            <a:r>
              <a:rPr lang="en-US" sz="1400" dirty="0" smtClean="0"/>
              <a:t>‘</a:t>
            </a:r>
            <a:r>
              <a:rPr lang="uz-Latn-UZ" sz="1400" dirty="0" smtClean="0"/>
              <a:t>qimachilik </a:t>
            </a:r>
            <a:r>
              <a:rPr lang="uz-Latn-UZ" sz="1400" dirty="0"/>
              <a:t>sanoatida</a:t>
            </a:r>
            <a:endParaRPr lang="ru-RU" sz="1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755948"/>
            <a:ext cx="17748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65" y="477937"/>
            <a:ext cx="26527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80" y="1129919"/>
            <a:ext cx="24876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77" y="2114550"/>
            <a:ext cx="14874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sz="2000" dirty="0"/>
              <a:t>Soda </a:t>
            </a:r>
            <a:r>
              <a:rPr lang="uz-Latn-UZ" sz="2000" dirty="0" smtClean="0"/>
              <a:t>yong</a:t>
            </a:r>
            <a:r>
              <a:rPr lang="en-US" sz="2000" dirty="0" smtClean="0"/>
              <a:t>‘</a:t>
            </a:r>
            <a:r>
              <a:rPr lang="uz-Latn-UZ" sz="2000" dirty="0" smtClean="0"/>
              <a:t>inga </a:t>
            </a:r>
            <a:r>
              <a:rPr lang="uz-Latn-UZ" sz="2000" dirty="0"/>
              <a:t>qarshi modda</a:t>
            </a:r>
            <a:endParaRPr lang="ru-RU" sz="20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9" y="518529"/>
            <a:ext cx="4824536" cy="188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29" y="248414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202122"/>
                </a:solidFill>
                <a:latin typeface="Arial"/>
              </a:rPr>
              <a:t>Y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ongʻinni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oʻchiruvchi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/>
              </a:rPr>
              <a:t>tarkiblar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tayyorlashda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ishlatiladi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Bilasizmi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99964"/>
            <a:ext cx="5400600" cy="1193475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Suvsiz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soda”, “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soda”, “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ichimlik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soda”, “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kaustik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soda”lar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haqida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nimalarni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bilasiz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ct val="114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bir-biridan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farqlari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32269"/>
            <a:ext cx="5544616" cy="38626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Kundalik</a:t>
            </a:r>
            <a:r>
              <a:rPr lang="en-US" sz="2000" dirty="0" smtClean="0"/>
              <a:t> </a:t>
            </a:r>
            <a:r>
              <a:rPr lang="en-US" sz="2000" dirty="0" err="1"/>
              <a:t>turmushda</a:t>
            </a:r>
            <a:r>
              <a:rPr lang="en-US" sz="2000" dirty="0"/>
              <a:t> </a:t>
            </a:r>
            <a:r>
              <a:rPr lang="en-US" sz="2000" dirty="0" err="1"/>
              <a:t>turli</a:t>
            </a:r>
            <a:r>
              <a:rPr lang="en-US" sz="2000" dirty="0"/>
              <a:t> </a:t>
            </a:r>
            <a:r>
              <a:rPr lang="en-US" sz="2000" dirty="0" err="1"/>
              <a:t>maqsadlarda</a:t>
            </a:r>
            <a:r>
              <a:rPr lang="en-US" sz="2000" dirty="0"/>
              <a:t> </a:t>
            </a:r>
            <a:r>
              <a:rPr lang="en-US" sz="2000" dirty="0" err="1" smtClean="0"/>
              <a:t>ishlatiladi</a:t>
            </a:r>
            <a:endParaRPr lang="ru-RU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17" y="1811536"/>
            <a:ext cx="25241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29" y="611932"/>
            <a:ext cx="5400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Arial"/>
              </a:rPr>
              <a:t>Alkogolsiz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ichimliklar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sunʼiy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 mineral </a:t>
            </a:r>
            <a:r>
              <a:rPr lang="en-US" sz="2000" b="1" dirty="0" err="1" smtClean="0">
                <a:solidFill>
                  <a:srgbClr val="0070C0"/>
                </a:solidFill>
                <a:latin typeface="Arial"/>
              </a:rPr>
              <a:t>suvlar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/>
              </a:rPr>
              <a:t>ishlab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/>
              </a:rPr>
              <a:t>chiqarishda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709" y="105509"/>
            <a:ext cx="5184576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1963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</a:pPr>
            <a:r>
              <a:rPr lang="en-US" sz="1701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1701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1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bajarishuchun</a:t>
            </a:r>
            <a:r>
              <a:rPr lang="en-US" sz="1701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1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endParaRPr lang="ru-RU" sz="1701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41" y="2422675"/>
            <a:ext cx="1512168" cy="6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18" y="2484140"/>
            <a:ext cx="628048" cy="61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421" y="611932"/>
            <a:ext cx="5544616" cy="1783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Sodaning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sohalarini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ayting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Uyingizda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ichimlik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foydalaniladimi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maqsadda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Soda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usulni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taklif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olasiz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kalsinatsiyalangan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soda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ammiyakli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usulda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moddalarni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sarfini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hisoblang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Sulfatli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usulda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sodasi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96%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(p=1,84 g/ml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sulfat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477" y="683955"/>
            <a:ext cx="4824536" cy="830876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Kaustik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)soda –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477" y="1260015"/>
            <a:ext cx="3096344" cy="738543"/>
          </a:xfrm>
          <a:prstGeom prst="rect">
            <a:avLst/>
          </a:prstGeom>
          <a:noFill/>
        </p:spPr>
        <p:txBody>
          <a:bodyPr wrap="square" lIns="91315" tIns="45660" rIns="91315" bIns="45660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Suvsiz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soda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×10H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69" y="2268122"/>
            <a:ext cx="5097954" cy="307655"/>
          </a:xfrm>
          <a:prstGeom prst="rect">
            <a:avLst/>
          </a:prstGeom>
          <a:noFill/>
        </p:spPr>
        <p:txBody>
          <a:bodyPr wrap="square" lIns="91315" tIns="45660" rIns="91315" bIns="45660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Ichimlik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sodasi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NaHCO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26" y="1171396"/>
            <a:ext cx="96806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29" y="107876"/>
            <a:ext cx="5472608" cy="386260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Sodaning</a:t>
            </a:r>
            <a:r>
              <a:rPr lang="en-US" sz="27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ahamiyati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40"/>
            <a:ext cx="3600400" cy="2529802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25368" marR="12700" indent="287915" algn="ctr">
              <a:lnSpc>
                <a:spcPct val="110000"/>
              </a:lnSpc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Na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en-US" sz="2000" b="1" baseline="-25000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368" marR="12700" indent="287915" algn="ctr">
              <a:lnSpc>
                <a:spcPct val="110000"/>
              </a:lnSpc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‘­lib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xalq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amaliy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ahamiyatga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tarmoqlarida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xomashyo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0" name="Picture 2" descr="11 способов использовать соду не только на кухне, но и при уходе за соб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1043980"/>
            <a:ext cx="15739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7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32" y="755948"/>
            <a:ext cx="5616623" cy="1969713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25368" marR="12700" indent="287915" algn="just">
              <a:lnSpc>
                <a:spcPct val="110000"/>
              </a:lnSpc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Shisha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shixtaning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xomashyolarning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nisbatlardagi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sellyu­lozadan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tayyorlashda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‘-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neytrallab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burg‘ulash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yengil­lashtirish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naften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kislotalaridan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yuvuvchi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natriyning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soda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Suniy</a:t>
            </a:r>
            <a:r>
              <a:rPr lang="en-US" dirty="0" smtClean="0"/>
              <a:t> soda </a:t>
            </a:r>
            <a:r>
              <a:rPr lang="en-US" dirty="0" err="1" smtClean="0"/>
              <a:t>olish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00600" cy="1468999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36513" indent="287338" algn="just">
              <a:lnSpc>
                <a:spcPct val="113000"/>
              </a:lnSpc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unga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sa­noat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ehtiyojini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qondira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olmaydi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arzon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xom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ashyodan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sintez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ahamiyat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kasb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513" indent="287338" algn="just">
              <a:lnSpc>
                <a:spcPts val="5"/>
              </a:lnSpc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513" indent="287338" algn="just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yo‘nalishda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dastlabki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texnologik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jarayon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XVIII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asrda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fransuz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vrachi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L.Leblan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tomonidan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taklif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Bu “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 deb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03" y="2124100"/>
            <a:ext cx="1495053" cy="9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5" y="132269"/>
            <a:ext cx="5616623" cy="386260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L.Leblan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tomonidan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taklif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00600" cy="1495801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38050" indent="287915" algn="just">
              <a:lnSpc>
                <a:spcPct val="114000"/>
              </a:lnSpc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yorda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­­mida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o‘tkaziladi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qizdirilib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aylantiriladi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050" indent="287915" algn="just">
              <a:lnSpc>
                <a:spcPct val="1140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kukun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holi­dagi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ohaktosh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qizdirilib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soda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969" y="2058207"/>
            <a:ext cx="4896544" cy="338433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317076">
              <a:tabLst>
                <a:tab pos="1027349" algn="l"/>
                <a:tab pos="1915175" algn="l"/>
                <a:tab pos="2625427" algn="l"/>
              </a:tabLst>
            </a:pP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NaCl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38487" y="22681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03512" y="22681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23741" y="2278915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Сода пищевая: состав, полезные свойства и вред, использование пищевой с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228963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ищевая сода влияние на организм человека + Фото: Кулинар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91" y="2124100"/>
            <a:ext cx="1121787" cy="8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61" y="101644"/>
            <a:ext cx="5319560" cy="38626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L.Leblan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tomonidan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taklif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339" y="790948"/>
            <a:ext cx="3528391" cy="1802937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marL="317076">
              <a:tabLst>
                <a:tab pos="1027349" algn="l"/>
                <a:tab pos="1915175" algn="l"/>
                <a:tab pos="2625427" algn="l"/>
              </a:tabLst>
            </a:pP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NaCl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450" indent="-342450">
              <a:buFont typeface="Arial"/>
              <a:buChar char=""/>
              <a:tabLst>
                <a:tab pos="228300" algn="l"/>
                <a:tab pos="532700" algn="l"/>
              </a:tabLst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1313" indent="-161925">
              <a:buFont typeface="Arial"/>
              <a:buChar char=""/>
              <a:tabLst>
                <a:tab pos="228300" algn="l"/>
                <a:tab pos="5327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2NaCl + H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+ 2HCl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1313" indent="-161925">
              <a:lnSpc>
                <a:spcPts val="615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1313" indent="-161925">
              <a:buFont typeface="Arial"/>
              <a:buChar char=""/>
              <a:tabLst>
                <a:tab pos="228300" algn="l"/>
                <a:tab pos="545375" algn="l"/>
              </a:tabLst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1313" indent="-161925">
              <a:buFont typeface="Arial"/>
              <a:buChar char=""/>
              <a:tabLst>
                <a:tab pos="228300" algn="l"/>
                <a:tab pos="545375" algn="l"/>
              </a:tabLs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+ 2C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+ 2CO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1313" indent="-161925">
              <a:lnSpc>
                <a:spcPts val="505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1313" indent="-161925">
              <a:buFont typeface="Arial"/>
              <a:buChar char=""/>
              <a:tabLst>
                <a:tab pos="228300" algn="l"/>
                <a:tab pos="545375" algn="l"/>
              </a:tabLst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1313" indent="-161925">
              <a:buFont typeface="Arial"/>
              <a:buChar char=""/>
              <a:tabLst>
                <a:tab pos="228300" algn="l"/>
                <a:tab pos="545375" algn="l"/>
              </a:tabLs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+ CaCO</a:t>
            </a:r>
            <a:r>
              <a:rPr lang="ru-RU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ru-RU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ru-RU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310821" y="97933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6" y="899964"/>
            <a:ext cx="2984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87" y="899964"/>
            <a:ext cx="2984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63" y="880271"/>
            <a:ext cx="1646918" cy="18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kristallarini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39924"/>
            <a:ext cx="5544616" cy="1477206"/>
          </a:xfrm>
          <a:prstGeom prst="rect">
            <a:avLst/>
          </a:prstGeom>
        </p:spPr>
        <p:txBody>
          <a:bodyPr wrap="square" lIns="91315" tIns="45660" rIns="91315" bIns="45660">
            <a:spAutoFit/>
          </a:bodyPr>
          <a:lstStyle/>
          <a:p>
            <a:pPr indent="179388" algn="just"/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Ohaktosh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sodani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qattiq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aralashma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maxsus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tegirmonda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maydalanib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eritiladi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179388" algn="just"/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CaS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yomon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eriydi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ajratilib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bug‘latiladi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kristallari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5" y="2047216"/>
            <a:ext cx="1440160" cy="10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3" y="2062045"/>
            <a:ext cx="1440160" cy="9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154233</TotalTime>
  <Words>666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Arial</vt:lpstr>
      <vt:lpstr>Arial</vt:lpstr>
      <vt:lpstr>Arial Black</vt:lpstr>
      <vt:lpstr>Calibri</vt:lpstr>
      <vt:lpstr>Open Sans</vt:lpstr>
      <vt:lpstr>Open Sans Light</vt:lpstr>
      <vt:lpstr>PT Serif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Bilasizmi?</vt:lpstr>
      <vt:lpstr>Javob</vt:lpstr>
      <vt:lpstr>Sodaning ahamiyati</vt:lpstr>
      <vt:lpstr>Ishlatilishi</vt:lpstr>
      <vt:lpstr>Suniy soda olish</vt:lpstr>
      <vt:lpstr>L.Leblan tomonidan taklif etilgan “sulfat usuli”</vt:lpstr>
      <vt:lpstr>L.Leblan tomonidan taklif etilgan “sulfat usuli”</vt:lpstr>
      <vt:lpstr>Soda kristallarini olish</vt:lpstr>
      <vt:lpstr>Ammiakli usul</vt:lpstr>
      <vt:lpstr>Ammiakli usul</vt:lpstr>
      <vt:lpstr>Презентация PowerPoint</vt:lpstr>
      <vt:lpstr>Презентация PowerPoint</vt:lpstr>
      <vt:lpstr>Презентация PowerPoint</vt:lpstr>
      <vt:lpstr>Ishlatilishi</vt:lpstr>
      <vt:lpstr>Non va qandolatchilik mahsulotlari pishirishda CO2  manbai sifatida ishlatiladi</vt:lpstr>
      <vt:lpstr>Ishlatilishi</vt:lpstr>
      <vt:lpstr>Rezina va sun’iy teri ishlab chiqarish va to‘qimachilik sanoatida</vt:lpstr>
      <vt:lpstr>Soda yong‘inga qarshi modda</vt:lpstr>
      <vt:lpstr>Kundalik turmushda turli maqsadlarda ishlatiladi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1870</cp:revision>
  <dcterms:created xsi:type="dcterms:W3CDTF">2014-10-08T23:03:32Z</dcterms:created>
  <dcterms:modified xsi:type="dcterms:W3CDTF">2021-01-13T13:20:56Z</dcterms:modified>
</cp:coreProperties>
</file>