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40" r:id="rId10"/>
  </p:sldMasterIdLst>
  <p:notesMasterIdLst>
    <p:notesMasterId r:id="rId36"/>
  </p:notesMasterIdLst>
  <p:sldIdLst>
    <p:sldId id="1435" r:id="rId11"/>
    <p:sldId id="1587" r:id="rId12"/>
    <p:sldId id="1604" r:id="rId13"/>
    <p:sldId id="1609" r:id="rId14"/>
    <p:sldId id="1599" r:id="rId15"/>
    <p:sldId id="1598" r:id="rId16"/>
    <p:sldId id="1597" r:id="rId17"/>
    <p:sldId id="1622" r:id="rId18"/>
    <p:sldId id="1623" r:id="rId19"/>
    <p:sldId id="1596" r:id="rId20"/>
    <p:sldId id="1595" r:id="rId21"/>
    <p:sldId id="1594" r:id="rId22"/>
    <p:sldId id="1593" r:id="rId23"/>
    <p:sldId id="1592" r:id="rId24"/>
    <p:sldId id="1614" r:id="rId25"/>
    <p:sldId id="1615" r:id="rId26"/>
    <p:sldId id="1591" r:id="rId27"/>
    <p:sldId id="1613" r:id="rId28"/>
    <p:sldId id="1612" r:id="rId29"/>
    <p:sldId id="1590" r:id="rId30"/>
    <p:sldId id="1589" r:id="rId31"/>
    <p:sldId id="1588" r:id="rId32"/>
    <p:sldId id="1618" r:id="rId33"/>
    <p:sldId id="1620" r:id="rId34"/>
    <p:sldId id="1619" r:id="rId35"/>
  </p:sldIdLst>
  <p:sldSz cx="5759450" cy="3240088"/>
  <p:notesSz cx="6858000" cy="9144000"/>
  <p:defaultTextStyle>
    <a:defPPr>
      <a:defRPr lang="en-US"/>
    </a:defPPr>
    <a:lvl1pPr marL="0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87"/>
            <p14:sldId id="1604"/>
            <p14:sldId id="1609"/>
            <p14:sldId id="1599"/>
            <p14:sldId id="1598"/>
            <p14:sldId id="1597"/>
            <p14:sldId id="1622"/>
            <p14:sldId id="1623"/>
            <p14:sldId id="1596"/>
            <p14:sldId id="1595"/>
            <p14:sldId id="1594"/>
            <p14:sldId id="1593"/>
            <p14:sldId id="1592"/>
            <p14:sldId id="1614"/>
            <p14:sldId id="1615"/>
            <p14:sldId id="1591"/>
            <p14:sldId id="1613"/>
            <p14:sldId id="1612"/>
            <p14:sldId id="1590"/>
            <p14:sldId id="1589"/>
            <p14:sldId id="1588"/>
            <p14:sldId id="1618"/>
            <p14:sldId id="1620"/>
            <p14:sldId id="16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114" y="20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2" y="100655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19640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03720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993863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58549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846719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216723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341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36026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734730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3739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811057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75677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575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562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10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225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025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284515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19139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56336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274191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79119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190468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1909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555267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375162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926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449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669294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914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027121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411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262298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551473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34298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199469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1766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61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61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60849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61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61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2570556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9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9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9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9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88327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9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9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9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9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45766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30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30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30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165391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30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30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30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315650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2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2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2989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2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2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874910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7117829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3946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9758597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895138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980660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55880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417080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976401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2209378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389167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350402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4414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l" defTabSz="57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57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7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9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43.xml"/><Relationship Id="rId34" Type="http://schemas.openxmlformats.org/officeDocument/2006/relationships/slideLayout" Target="../slideLayouts/slideLayout556.xml"/><Relationship Id="rId42" Type="http://schemas.openxmlformats.org/officeDocument/2006/relationships/slideLayout" Target="../slideLayouts/slideLayout564.xml"/><Relationship Id="rId47" Type="http://schemas.openxmlformats.org/officeDocument/2006/relationships/slideLayout" Target="../slideLayouts/slideLayout569.xml"/><Relationship Id="rId50" Type="http://schemas.openxmlformats.org/officeDocument/2006/relationships/slideLayout" Target="../slideLayouts/slideLayout572.xml"/><Relationship Id="rId55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63.xml"/><Relationship Id="rId54" Type="http://schemas.openxmlformats.org/officeDocument/2006/relationships/slideLayout" Target="../slideLayouts/slideLayout57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32" Type="http://schemas.openxmlformats.org/officeDocument/2006/relationships/slideLayout" Target="../slideLayouts/slideLayout554.xml"/><Relationship Id="rId37" Type="http://schemas.openxmlformats.org/officeDocument/2006/relationships/slideLayout" Target="../slideLayouts/slideLayout559.xml"/><Relationship Id="rId40" Type="http://schemas.openxmlformats.org/officeDocument/2006/relationships/slideLayout" Target="../slideLayouts/slideLayout562.xml"/><Relationship Id="rId45" Type="http://schemas.openxmlformats.org/officeDocument/2006/relationships/slideLayout" Target="../slideLayouts/slideLayout567.xml"/><Relationship Id="rId53" Type="http://schemas.openxmlformats.org/officeDocument/2006/relationships/slideLayout" Target="../slideLayouts/slideLayout575.xml"/><Relationship Id="rId58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36" Type="http://schemas.openxmlformats.org/officeDocument/2006/relationships/slideLayout" Target="../slideLayouts/slideLayout558.xml"/><Relationship Id="rId49" Type="http://schemas.openxmlformats.org/officeDocument/2006/relationships/slideLayout" Target="../slideLayouts/slideLayout571.xml"/><Relationship Id="rId57" Type="http://schemas.openxmlformats.org/officeDocument/2006/relationships/slideLayout" Target="../slideLayouts/slideLayout57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31" Type="http://schemas.openxmlformats.org/officeDocument/2006/relationships/slideLayout" Target="../slideLayouts/slideLayout553.xml"/><Relationship Id="rId44" Type="http://schemas.openxmlformats.org/officeDocument/2006/relationships/slideLayout" Target="../slideLayouts/slideLayout566.xml"/><Relationship Id="rId52" Type="http://schemas.openxmlformats.org/officeDocument/2006/relationships/slideLayout" Target="../slideLayouts/slideLayout57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slideLayout" Target="../slideLayouts/slideLayout552.xml"/><Relationship Id="rId35" Type="http://schemas.openxmlformats.org/officeDocument/2006/relationships/slideLayout" Target="../slideLayouts/slideLayout557.xml"/><Relationship Id="rId43" Type="http://schemas.openxmlformats.org/officeDocument/2006/relationships/slideLayout" Target="../slideLayouts/slideLayout565.xml"/><Relationship Id="rId48" Type="http://schemas.openxmlformats.org/officeDocument/2006/relationships/slideLayout" Target="../slideLayouts/slideLayout570.xml"/><Relationship Id="rId56" Type="http://schemas.openxmlformats.org/officeDocument/2006/relationships/slideLayout" Target="../slideLayouts/slideLayout578.xml"/><Relationship Id="rId8" Type="http://schemas.openxmlformats.org/officeDocument/2006/relationships/slideLayout" Target="../slideLayouts/slideLayout530.xml"/><Relationship Id="rId51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33" Type="http://schemas.openxmlformats.org/officeDocument/2006/relationships/slideLayout" Target="../slideLayouts/slideLayout555.xml"/><Relationship Id="rId38" Type="http://schemas.openxmlformats.org/officeDocument/2006/relationships/slideLayout" Target="../slideLayouts/slideLayout560.xml"/><Relationship Id="rId46" Type="http://schemas.openxmlformats.org/officeDocument/2006/relationships/slideLayout" Target="../slideLayouts/slideLayout56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8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9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8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3" r:id="rId23"/>
    <p:sldLayoutId id="2147484464" r:id="rId24"/>
    <p:sldLayoutId id="2147484465" r:id="rId25"/>
    <p:sldLayoutId id="2147484466" r:id="rId26"/>
    <p:sldLayoutId id="2147484467" r:id="rId27"/>
    <p:sldLayoutId id="2147484468" r:id="rId28"/>
    <p:sldLayoutId id="2147484469" r:id="rId29"/>
    <p:sldLayoutId id="2147484470" r:id="rId30"/>
    <p:sldLayoutId id="2147484471" r:id="rId31"/>
    <p:sldLayoutId id="2147484472" r:id="rId32"/>
    <p:sldLayoutId id="2147484473" r:id="rId33"/>
    <p:sldLayoutId id="2147484474" r:id="rId34"/>
    <p:sldLayoutId id="2147484475" r:id="rId35"/>
    <p:sldLayoutId id="2147484476" r:id="rId36"/>
    <p:sldLayoutId id="2147484477" r:id="rId37"/>
    <p:sldLayoutId id="2147484478" r:id="rId38"/>
    <p:sldLayoutId id="2147484479" r:id="rId39"/>
    <p:sldLayoutId id="2147484480" r:id="rId40"/>
    <p:sldLayoutId id="2147484481" r:id="rId41"/>
    <p:sldLayoutId id="2147484482" r:id="rId42"/>
    <p:sldLayoutId id="2147484483" r:id="rId43"/>
    <p:sldLayoutId id="2147484484" r:id="rId44"/>
    <p:sldLayoutId id="2147484485" r:id="rId45"/>
    <p:sldLayoutId id="2147484486" r:id="rId46"/>
    <p:sldLayoutId id="2147484487" r:id="rId47"/>
    <p:sldLayoutId id="2147484488" r:id="rId48"/>
    <p:sldLayoutId id="2147484489" r:id="rId49"/>
    <p:sldLayoutId id="2147484490" r:id="rId50"/>
    <p:sldLayoutId id="2147484491" r:id="rId51"/>
    <p:sldLayoutId id="2147484492" r:id="rId52"/>
    <p:sldLayoutId id="2147484493" r:id="rId53"/>
    <p:sldLayoutId id="2147484494" r:id="rId54"/>
    <p:sldLayoutId id="2147484495" r:id="rId55"/>
    <p:sldLayoutId id="2147484496" r:id="rId56"/>
    <p:sldLayoutId id="2147484497" r:id="rId57"/>
    <p:sldLayoutId id="2147484498" r:id="rId58"/>
  </p:sldLayoutIdLst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525" y="112884"/>
            <a:ext cx="3054716" cy="753369"/>
          </a:xfrm>
          <a:prstGeom prst="rect">
            <a:avLst/>
          </a:prstGeom>
        </p:spPr>
        <p:txBody>
          <a:bodyPr vert="horz" wrap="square" lIns="0" tIns="14563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00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79925" y="256285"/>
            <a:ext cx="898855" cy="354541"/>
          </a:xfrm>
          <a:prstGeom prst="rect">
            <a:avLst/>
          </a:prstGeom>
        </p:spPr>
        <p:txBody>
          <a:bodyPr vert="horz" wrap="square" lIns="0" tIns="1583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9" y="1206047"/>
            <a:ext cx="3870499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kaliyning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688631" cy="386260"/>
          </a:xfrm>
        </p:spPr>
        <p:txBody>
          <a:bodyPr>
            <a:no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ionlari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alangani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rang­ga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bo‘yaydi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:­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exp25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0" y="873542"/>
            <a:ext cx="2475353" cy="9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04" y="887745"/>
            <a:ext cx="2501264" cy="9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13" y="611932"/>
            <a:ext cx="261189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</a:t>
            </a:r>
            <a:r>
              <a:rPr lang="en-US" sz="1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sariq</a:t>
            </a:r>
            <a:r>
              <a:rPr lang="en-US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rangga</a:t>
            </a:r>
            <a:r>
              <a:rPr lang="en-US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rang­ga</a:t>
            </a:r>
            <a:r>
              <a:rPr lang="en-US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kiritadi</a:t>
            </a:r>
            <a:endParaRPr lang="ru-RU" sz="1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5709" y="611932"/>
            <a:ext cx="2880321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</a:t>
            </a:r>
            <a:r>
              <a:rPr lang="en-US" b="1" dirty="0" err="1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och</a:t>
            </a:r>
            <a:r>
              <a:rPr lang="en-US" b="1" dirty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binafsha</a:t>
            </a:r>
            <a:r>
              <a:rPr lang="en-US" b="1" dirty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rang­ga</a:t>
            </a:r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kiritadi</a:t>
            </a:r>
            <a:endParaRPr lang="ru-RU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3" y="2784966"/>
            <a:ext cx="56160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xususiyatdan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ularning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birikmalarini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aniqlashda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foydalaniladi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Характерные химические свойства щелочных металлов » HimEge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4" y="1908076"/>
            <a:ext cx="4742007" cy="8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19" y="132269"/>
            <a:ext cx="5184094" cy="386260"/>
          </a:xfrm>
        </p:spPr>
        <p:txBody>
          <a:bodyPr>
            <a:normAutofit/>
          </a:bodyPr>
          <a:lstStyle/>
          <a:p>
            <a:r>
              <a:rPr lang="en-US" sz="1800" i="1" dirty="0" err="1"/>
              <a:t>O‘zbekistonda</a:t>
            </a:r>
            <a:r>
              <a:rPr lang="en-US" sz="1800" i="1" dirty="0"/>
              <a:t> </a:t>
            </a:r>
            <a:r>
              <a:rPr lang="en-US" sz="1800" i="1" dirty="0" err="1" smtClean="0"/>
              <a:t>natriy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kaliy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tuzlar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konlari</a:t>
            </a:r>
            <a:r>
              <a:rPr lang="en-US" sz="1800" i="1" dirty="0" smtClean="0"/>
              <a:t> 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611932"/>
            <a:ext cx="5400599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6200" lvl="0" indent="-342900" algn="just">
              <a:lnSpc>
                <a:spcPct val="116000"/>
              </a:lnSpc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O‘zbekistonda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kaliyning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Qashqadaryo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viloyatidagi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ubokat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Surxondaryo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viloyatidagi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o‘jaikon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konlaridan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qazib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405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 </a:t>
            </a:r>
            <a:endParaRPr lang="ru-RU" sz="105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76200" lvl="0" indent="-342900">
              <a:lnSpc>
                <a:spcPct val="111000"/>
              </a:lnSpc>
              <a:spcAft>
                <a:spcPts val="0"/>
              </a:spcAft>
              <a:buFont typeface="Arial"/>
              <a:buChar char=""/>
              <a:tabLst>
                <a:tab pos="228600" algn="l"/>
                <a:tab pos="571500" algn="l"/>
              </a:tabLst>
            </a:pP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shtuz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o‘jaikon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ubokat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Borsakelmas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Boybichakon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Oqqal’a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konlaridan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qazib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42900" marR="76200" lvl="0" indent="-342900">
              <a:lnSpc>
                <a:spcPct val="111000"/>
              </a:lnSpc>
              <a:spcAft>
                <a:spcPts val="0"/>
              </a:spcAft>
              <a:buFont typeface="Arial"/>
              <a:buChar char=""/>
              <a:tabLst>
                <a:tab pos="228600" algn="l"/>
                <a:tab pos="571500" algn="l"/>
              </a:tabLst>
            </a:pPr>
            <a:endParaRPr lang="ru-RU" sz="90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3" y="2106686"/>
            <a:ext cx="1433783" cy="9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9" y="2123537"/>
            <a:ext cx="1655855" cy="9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3"/>
            <a:ext cx="561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kabi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qaytaruvchilardir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metallmaslar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doimo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+1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oksidlanish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dara­jasini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namoyon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1187996"/>
            <a:ext cx="403215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alt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2Na + O</a:t>
            </a:r>
            <a:r>
              <a:rPr lang="ru-RU" altLang="ru-RU" sz="1600" kern="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2</a:t>
            </a:r>
            <a:r>
              <a:rPr lang="ru-RU" alt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 </a:t>
            </a:r>
            <a:r>
              <a:rPr lang="en-US" alt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=&gt;</a:t>
            </a:r>
            <a:r>
              <a:rPr lang="ru-RU" alt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 </a:t>
            </a:r>
            <a:r>
              <a:rPr lang="ru-RU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Na</a:t>
            </a:r>
            <a:r>
              <a:rPr lang="ru-RU" altLang="ru-RU" sz="1600" b="1" kern="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2</a:t>
            </a:r>
            <a:r>
              <a:rPr lang="ru-RU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O</a:t>
            </a:r>
            <a:r>
              <a:rPr lang="ru-RU" altLang="ru-RU" sz="1600" b="1" kern="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2</a:t>
            </a:r>
            <a:r>
              <a:rPr lang="ru-RU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(</a:t>
            </a:r>
            <a:r>
              <a:rPr lang="en-US" altLang="ru-RU" sz="1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natriy</a:t>
            </a:r>
            <a:r>
              <a:rPr lang="en-US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 </a:t>
            </a:r>
            <a:r>
              <a:rPr lang="en-US" altLang="ru-RU" sz="1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peroksid</a:t>
            </a:r>
            <a:r>
              <a:rPr lang="ru-RU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)</a:t>
            </a:r>
            <a:endParaRPr lang="ru-RU" altLang="ru-RU" sz="16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altLang="ru-RU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K + O</a:t>
            </a:r>
            <a:r>
              <a:rPr lang="ru-RU" altLang="ru-RU" sz="1600" b="1" kern="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2</a:t>
            </a:r>
            <a:r>
              <a:rPr lang="ru-RU" altLang="ru-RU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 </a:t>
            </a:r>
            <a:r>
              <a:rPr lang="en-US" altLang="ru-RU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=&gt;</a:t>
            </a:r>
            <a:r>
              <a:rPr lang="ru-RU" altLang="ru-RU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 </a:t>
            </a:r>
            <a:r>
              <a:rPr lang="ru-RU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KO</a:t>
            </a:r>
            <a:r>
              <a:rPr lang="ru-RU" altLang="ru-RU" sz="1600" b="1" kern="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2</a:t>
            </a:r>
            <a:r>
              <a:rPr lang="ru-RU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(</a:t>
            </a:r>
            <a:r>
              <a:rPr lang="en-US" altLang="ru-RU" sz="1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Kaliy</a:t>
            </a:r>
            <a:r>
              <a:rPr lang="en-US" altLang="ru-RU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 </a:t>
            </a:r>
            <a:r>
              <a:rPr lang="en-US" altLang="ru-RU" sz="1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peroksid</a:t>
            </a:r>
            <a:r>
              <a:rPr lang="ru-RU" altLang="ru-RU" sz="1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)</a:t>
            </a:r>
            <a:endParaRPr lang="en-US" altLang="ru-RU" sz="1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endParaRPr lang="en-US" altLang="ru-RU" sz="1600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437" y="1908076"/>
            <a:ext cx="53122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peroksidlariga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ettiriladi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altLang="ru-RU" b="1" kern="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b="1" kern="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b="1" kern="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2Na=2Na</a:t>
            </a:r>
            <a:r>
              <a:rPr lang="ru-RU" altLang="ru-RU" sz="1050" b="1" kern="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3" y="2628156"/>
            <a:ext cx="5616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Havoda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natriy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kaliy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tezda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oksid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qatlami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bilan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qoplanadi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Shuning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uchun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ular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kerosin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ostida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saqlanadi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3" y="1043980"/>
            <a:ext cx="1263018" cy="89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1187996"/>
            <a:ext cx="5616624" cy="151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 marR="1066800" indent="16510">
              <a:lnSpc>
                <a:spcPct val="118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 + Cl</a:t>
            </a:r>
            <a:r>
              <a:rPr 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=2NaCl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1346200" marR="1066800" indent="16510">
              <a:lnSpc>
                <a:spcPct val="118000"/>
              </a:lnSpc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346200" marR="1066800" indent="16510">
              <a:lnSpc>
                <a:spcPct val="118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2K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Cl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=2KCl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346200" marR="1066800" indent="16510">
              <a:lnSpc>
                <a:spcPct val="118000"/>
              </a:lnSpc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346200" marR="1066800" indent="16510">
              <a:lnSpc>
                <a:spcPct val="118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2K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=2KH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gidrid</a:t>
            </a:r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4611" y="534461"/>
            <a:ext cx="5776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galogenlar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gidridlarni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3461" y="683940"/>
            <a:ext cx="4896544" cy="827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8829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oltingugurt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ta’sirlashuvidan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sulfid­lar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177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1692052"/>
            <a:ext cx="496855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>
              <a:spcAft>
                <a:spcPts val="0"/>
              </a:spcAft>
              <a:tabLst>
                <a:tab pos="2336800" algn="l"/>
                <a:tab pos="28702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 +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 = Na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sulfid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305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473200">
              <a:spcAft>
                <a:spcPts val="0"/>
              </a:spcAft>
              <a:tabLst>
                <a:tab pos="2374900" algn="l"/>
              </a:tabLst>
            </a:pP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473200">
              <a:spcAft>
                <a:spcPts val="0"/>
              </a:spcAft>
              <a:tabLst>
                <a:tab pos="2374900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2K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= K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sulfid</a:t>
            </a:r>
            <a:endParaRPr lang="ru-RU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Picture 2" descr="DSC02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1" y="1421022"/>
            <a:ext cx="1871679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4" y="1409932"/>
            <a:ext cx="1954439" cy="159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0941" y="190807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7565A"/>
                </a:solidFill>
              </a:rPr>
              <a:t>+</a:t>
            </a:r>
            <a:endParaRPr lang="ru-RU" sz="2800" b="1" dirty="0">
              <a:solidFill>
                <a:srgbClr val="57565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14" y="518529"/>
            <a:ext cx="569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odatdagi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sha­roitda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shiddatli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hatto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portlash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2Na+2H</a:t>
            </a:r>
            <a:r>
              <a:rPr lang="en-US" sz="12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600" kern="10" spc="360" dirty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2NaOH+H</a:t>
            </a:r>
            <a:r>
              <a:rPr lang="en-US" sz="1200" kern="10" spc="360" dirty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10" spc="360" dirty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kern="10" spc="360" dirty="0">
              <a:solidFill>
                <a:srgbClr val="00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6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12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600" kern="10" spc="360" dirty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2KOH+H</a:t>
            </a:r>
            <a:r>
              <a:rPr lang="en-US" sz="1200" kern="10" spc="360" dirty="0" smtClean="0"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24" y="563719"/>
            <a:ext cx="36724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2000" b="1" i="1" kern="0" dirty="0" smtClean="0">
              <a:solidFill>
                <a:srgbClr val="0070C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2000" b="1" i="1" kern="0" dirty="0" smtClean="0">
              <a:solidFill>
                <a:srgbClr val="0070C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kern="0" dirty="0" smtClean="0">
                <a:solidFill>
                  <a:srgbClr val="0070C0"/>
                </a:solidFill>
              </a:rPr>
              <a:t>2</a:t>
            </a:r>
            <a:r>
              <a:rPr lang="en-US" altLang="ru-RU" sz="2400" b="1" i="1" kern="0" dirty="0" smtClean="0">
                <a:solidFill>
                  <a:srgbClr val="0070C0"/>
                </a:solidFill>
              </a:rPr>
              <a:t>Na+</a:t>
            </a:r>
            <a:r>
              <a:rPr lang="ru-RU" altLang="ru-RU" sz="2000" b="1" i="1" kern="0" dirty="0" smtClean="0">
                <a:solidFill>
                  <a:srgbClr val="0070C0"/>
                </a:solidFill>
              </a:rPr>
              <a:t>2</a:t>
            </a:r>
            <a:r>
              <a:rPr lang="en-US" altLang="ru-RU" sz="2400" b="1" i="1" kern="0" dirty="0" err="1" smtClean="0">
                <a:solidFill>
                  <a:srgbClr val="0070C0"/>
                </a:solidFill>
              </a:rPr>
              <a:t>HCl</a:t>
            </a:r>
            <a:r>
              <a:rPr lang="en-US" altLang="ru-RU" sz="2400" b="1" i="1" kern="0" dirty="0" smtClean="0">
                <a:solidFill>
                  <a:srgbClr val="0070C0"/>
                </a:solidFill>
              </a:rPr>
              <a:t>=</a:t>
            </a:r>
            <a:r>
              <a:rPr lang="en-US" altLang="ru-RU" sz="2000" b="1" i="1" kern="0" dirty="0" smtClean="0">
                <a:solidFill>
                  <a:srgbClr val="0070C0"/>
                </a:solidFill>
              </a:rPr>
              <a:t>2</a:t>
            </a:r>
            <a:r>
              <a:rPr lang="en-US" altLang="ru-RU" sz="2400" b="1" i="1" kern="0" dirty="0" smtClean="0">
                <a:solidFill>
                  <a:srgbClr val="0070C0"/>
                </a:solidFill>
              </a:rPr>
              <a:t>NaCl+H</a:t>
            </a:r>
            <a:r>
              <a:rPr lang="en-US" altLang="ru-RU" sz="1600" b="1" i="1" kern="0" dirty="0" smtClean="0">
                <a:solidFill>
                  <a:srgbClr val="0070C0"/>
                </a:solidFill>
              </a:rPr>
              <a:t>2</a:t>
            </a:r>
            <a:r>
              <a:rPr lang="ru-RU" altLang="ru-RU" sz="2400" b="1" i="1" kern="0" dirty="0" smtClean="0">
                <a:solidFill>
                  <a:srgbClr val="0070C0"/>
                </a:solidFill>
              </a:rPr>
              <a:t> </a:t>
            </a:r>
            <a:r>
              <a:rPr lang="ru-RU" altLang="ru-RU" sz="2400" b="1" i="1" kern="0" dirty="0" smtClean="0">
                <a:solidFill>
                  <a:srgbClr val="FFFFFF"/>
                </a:solidFill>
                <a:sym typeface="Wingdings" pitchFamily="2" charset="2"/>
              </a:rPr>
              <a:t>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1644492"/>
            <a:ext cx="1779550" cy="147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5" y="1647664"/>
            <a:ext cx="1727710" cy="14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3701" y="2052092"/>
            <a:ext cx="6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+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446" y="563719"/>
            <a:ext cx="5413698" cy="9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marR="12700" indent="-213360" algn="ctr">
              <a:lnSpc>
                <a:spcPct val="14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shiddatli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tarzda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10"/>
              </a:lnSpc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algn="ctr">
              <a:lnSpc>
                <a:spcPct val="125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ki­ri­shadi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[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HCl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HBr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HI, 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S, 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.)].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siqib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12700" algn="ctr">
              <a:lnSpc>
                <a:spcPct val="12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chiqarib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5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33"/>
            <a:ext cx="5400600" cy="66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12700" indent="-213360" algn="ctr">
              <a:lnSpc>
                <a:spcPct val="140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kaliyni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[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HCl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HBr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HI, 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S, 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.)].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tenglamasini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yozing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37" y="1476028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Na+HCl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Na+HBr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=?</a:t>
            </a:r>
          </a:p>
          <a:p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Na+HI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Na+H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S=?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Na+H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749" y="1476028"/>
            <a:ext cx="13611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K+HCl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+HBr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+HI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611932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KOH,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RbOH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bo‘l­gan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Презентация по Химии &quot;Основания&quot; - скачать смотре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31" y="1548036"/>
            <a:ext cx="3888432" cy="1584176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151533" y="1549714"/>
            <a:ext cx="3888432" cy="5580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Lakmusni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ko‘k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rangga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fenolftaleinni</a:t>
            </a:r>
            <a:r>
              <a:rPr lang="en-US" b="1" dirty="0">
                <a:solidFill>
                  <a:srgbClr val="7030A0"/>
                </a:solidFill>
              </a:rPr>
              <a:t>­ </a:t>
            </a:r>
            <a:r>
              <a:rPr lang="en-US" b="1" dirty="0" err="1">
                <a:solidFill>
                  <a:srgbClr val="7030A0"/>
                </a:solidFill>
              </a:rPr>
              <a:t>pushti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rangga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kiritadi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565" y="1933331"/>
            <a:ext cx="775920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lakmus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8251" y="2025704"/>
            <a:ext cx="1069705" cy="2759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Fenolftaleinn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5486" y="2107774"/>
            <a:ext cx="1682766" cy="102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889" y="2793231"/>
            <a:ext cx="432048" cy="1440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32"/>
            <a:ext cx="5328592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88290" algn="just">
              <a:lnSpc>
                <a:spcPct val="113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NaOH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Amaliyotda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kaustik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 deb ham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Laboratoriya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sharoitida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NaOH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peroksidlariga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ettirib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513" y="1488445"/>
            <a:ext cx="1978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+ 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= 2NaOH</a:t>
            </a:r>
            <a:endParaRPr lang="ru-RU" sz="105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1764060"/>
            <a:ext cx="5328592" cy="1321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just">
              <a:lnSpc>
                <a:spcPct val="107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miqyosida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NaOHni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035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39900" marR="508000" indent="-2068830">
              <a:lnSpc>
                <a:spcPts val="1475"/>
              </a:lnSpc>
              <a:spcAft>
                <a:spcPts val="0"/>
              </a:spcAft>
              <a:tabLst>
                <a:tab pos="17272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2NaCl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sz="1600" b="1" i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2NaOH + Cl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600" b="1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39900" marR="508000" indent="-2068830">
              <a:lnSpc>
                <a:spcPts val="1475"/>
              </a:lnSpc>
              <a:spcAft>
                <a:spcPts val="0"/>
              </a:spcAft>
              <a:tabLst>
                <a:tab pos="17272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     </a:t>
            </a:r>
            <a:endParaRPr lang="ru-RU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61274"/>
              </p:ext>
            </p:extLst>
          </p:nvPr>
        </p:nvGraphicFramePr>
        <p:xfrm>
          <a:off x="719485" y="827956"/>
          <a:ext cx="3887903" cy="1407549"/>
        </p:xfrm>
        <a:graphic>
          <a:graphicData uri="http://schemas.openxmlformats.org/drawingml/2006/table">
            <a:tbl>
              <a:tblPr/>
              <a:tblGrid>
                <a:gridCol w="3887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7549">
                <a:tc>
                  <a:txBody>
                    <a:bodyPr/>
                    <a:lstStyle/>
                    <a:p>
                      <a:pPr marL="0" marR="279400" indent="0" algn="ctr" defTabSz="575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Natriy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kaliyning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turmushda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ishlatiladigan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birikmalarini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bilasiz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R="279400"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68394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laboratoriya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sharoitida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3104" y="1465362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</a:t>
            </a:r>
            <a:r>
              <a:rPr lang="en-US" sz="1600" b="1" baseline="-25000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 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H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 =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2KOH</a:t>
            </a:r>
            <a:endParaRPr lang="ru-RU" sz="1050" b="1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13" y="1326863"/>
            <a:ext cx="5256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endParaRPr lang="en-US" sz="14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                       </a:t>
            </a:r>
          </a:p>
          <a:p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                </a:t>
            </a:r>
            <a:r>
              <a:rPr lang="en-US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2NaCl 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2H</a:t>
            </a:r>
            <a:r>
              <a:rPr lang="en-US" sz="1800" b="1" baseline="-25000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1800" b="1" i="1" baseline="30000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elektroliz</a:t>
            </a:r>
            <a:r>
              <a:rPr lang="en-US" sz="1600" b="1" dirty="0">
                <a:solidFill>
                  <a:srgbClr val="0070C0"/>
                </a:solidFill>
                <a:latin typeface="Arial Unicode MS"/>
                <a:ea typeface="Calibri"/>
                <a:cs typeface="Arial"/>
              </a:rPr>
              <a:t>→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2NaOH + Cl</a:t>
            </a:r>
            <a:r>
              <a:rPr lang="en-US" sz="18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H</a:t>
            </a:r>
            <a:r>
              <a:rPr lang="en-US" sz="18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Ishlatilishi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7477" y="1414628"/>
            <a:ext cx="792088" cy="378396"/>
          </a:xfrm>
          <a:prstGeom prst="rect">
            <a:avLst/>
          </a:prstGeom>
          <a:solidFill>
            <a:srgbClr val="F8B4D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NaOH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7637" y="611932"/>
            <a:ext cx="3456384" cy="236218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To‘qimachilik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sanoatida</a:t>
            </a:r>
            <a:endParaRPr lang="en-US" b="1" dirty="0" smtClean="0">
              <a:solidFill>
                <a:srgbClr val="7030A0"/>
              </a:solidFill>
              <a:latin typeface="Times New Roman"/>
              <a:ea typeface="Times New Roman"/>
              <a:cs typeface="Arial"/>
            </a:endParaRPr>
          </a:p>
          <a:p>
            <a:endParaRPr lang="en-US" sz="1050" b="1" dirty="0" smtClean="0">
              <a:solidFill>
                <a:srgbClr val="7030A0"/>
              </a:solidFill>
            </a:endParaRPr>
          </a:p>
          <a:p>
            <a:r>
              <a:rPr lang="en-US" sz="1050" b="1" dirty="0" err="1" smtClean="0">
                <a:solidFill>
                  <a:srgbClr val="7030A0"/>
                </a:solidFill>
              </a:rPr>
              <a:t>Sun’iy</a:t>
            </a:r>
            <a:r>
              <a:rPr lang="en-US" sz="1050" b="1" dirty="0">
                <a:solidFill>
                  <a:srgbClr val="7030A0"/>
                </a:solidFill>
              </a:rPr>
              <a:t>	</a:t>
            </a:r>
            <a:r>
              <a:rPr lang="en-US" sz="1050" b="1" dirty="0" err="1">
                <a:solidFill>
                  <a:srgbClr val="7030A0"/>
                </a:solidFill>
              </a:rPr>
              <a:t>tolalar</a:t>
            </a:r>
            <a:r>
              <a:rPr lang="en-US" sz="1050" b="1" dirty="0">
                <a:solidFill>
                  <a:srgbClr val="7030A0"/>
                </a:solidFill>
              </a:rPr>
              <a:t>	</a:t>
            </a:r>
            <a:r>
              <a:rPr lang="en-US" sz="1050" b="1" dirty="0" err="1">
                <a:solidFill>
                  <a:srgbClr val="7030A0"/>
                </a:solidFill>
              </a:rPr>
              <a:t>ishlab</a:t>
            </a:r>
            <a:r>
              <a:rPr lang="en-US" sz="1050" b="1" dirty="0">
                <a:solidFill>
                  <a:srgbClr val="7030A0"/>
                </a:solidFill>
              </a:rPr>
              <a:t>	</a:t>
            </a:r>
            <a:r>
              <a:rPr lang="en-US" sz="1050" b="1" dirty="0" err="1">
                <a:solidFill>
                  <a:srgbClr val="7030A0"/>
                </a:solidFill>
              </a:rPr>
              <a:t>chiqarishda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>
                <a:solidFill>
                  <a:srgbClr val="7030A0"/>
                </a:solidFill>
              </a:rPr>
              <a:t> 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 err="1">
                <a:solidFill>
                  <a:srgbClr val="7030A0"/>
                </a:solidFill>
              </a:rPr>
              <a:t>Qog‘oz</a:t>
            </a:r>
            <a:r>
              <a:rPr lang="en-US" sz="1050" b="1" dirty="0">
                <a:solidFill>
                  <a:srgbClr val="7030A0"/>
                </a:solidFill>
              </a:rPr>
              <a:t>  </a:t>
            </a:r>
            <a:r>
              <a:rPr lang="en-US" sz="1050" b="1" dirty="0" err="1">
                <a:solidFill>
                  <a:srgbClr val="7030A0"/>
                </a:solidFill>
              </a:rPr>
              <a:t>ishlab</a:t>
            </a:r>
            <a:r>
              <a:rPr lang="en-US" sz="1050" b="1" dirty="0">
                <a:solidFill>
                  <a:srgbClr val="7030A0"/>
                </a:solidFill>
              </a:rPr>
              <a:t>  </a:t>
            </a:r>
            <a:r>
              <a:rPr lang="en-US" sz="1050" b="1" dirty="0" err="1">
                <a:solidFill>
                  <a:srgbClr val="7030A0"/>
                </a:solidFill>
              </a:rPr>
              <a:t>chiqarishda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>
                <a:solidFill>
                  <a:srgbClr val="7030A0"/>
                </a:solidFill>
              </a:rPr>
              <a:t> 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 err="1">
                <a:solidFill>
                  <a:srgbClr val="7030A0"/>
                </a:solidFill>
              </a:rPr>
              <a:t>Neft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mahsulotlarini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tozalashda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endParaRPr lang="en-US" sz="1050" b="1" dirty="0" smtClean="0">
              <a:solidFill>
                <a:srgbClr val="7030A0"/>
              </a:solidFill>
            </a:endParaRPr>
          </a:p>
          <a:p>
            <a:endParaRPr lang="en-US" sz="1050" b="1" dirty="0">
              <a:solidFill>
                <a:srgbClr val="7030A0"/>
              </a:solidFill>
            </a:endParaRPr>
          </a:p>
          <a:p>
            <a:r>
              <a:rPr lang="en-US" sz="1050" b="1" dirty="0" err="1" smtClean="0">
                <a:solidFill>
                  <a:srgbClr val="7030A0"/>
                </a:solidFill>
              </a:rPr>
              <a:t>Sovun</a:t>
            </a:r>
            <a:r>
              <a:rPr lang="en-US" sz="1050" b="1" dirty="0" smtClean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olishda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>
                <a:solidFill>
                  <a:srgbClr val="7030A0"/>
                </a:solidFill>
              </a:rPr>
              <a:t> 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 err="1">
                <a:solidFill>
                  <a:srgbClr val="7030A0"/>
                </a:solidFill>
              </a:rPr>
              <a:t>Organik</a:t>
            </a:r>
            <a:r>
              <a:rPr lang="en-US" sz="1050" b="1" dirty="0">
                <a:solidFill>
                  <a:srgbClr val="7030A0"/>
                </a:solidFill>
              </a:rPr>
              <a:t>  </a:t>
            </a:r>
            <a:r>
              <a:rPr lang="en-US" sz="1050" b="1" dirty="0" err="1">
                <a:solidFill>
                  <a:srgbClr val="7030A0"/>
                </a:solidFill>
              </a:rPr>
              <a:t>sintezda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>
                <a:solidFill>
                  <a:srgbClr val="7030A0"/>
                </a:solidFill>
              </a:rPr>
              <a:t> </a:t>
            </a:r>
            <a:endParaRPr lang="ru-RU" sz="1050" b="1" dirty="0">
              <a:solidFill>
                <a:srgbClr val="7030A0"/>
              </a:solidFill>
            </a:endParaRPr>
          </a:p>
          <a:p>
            <a:r>
              <a:rPr lang="en-US" sz="1050" b="1" dirty="0" err="1">
                <a:solidFill>
                  <a:srgbClr val="7030A0"/>
                </a:solidFill>
              </a:rPr>
              <a:t>Natriyning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 smtClean="0">
                <a:solidFill>
                  <a:srgbClr val="7030A0"/>
                </a:solidFill>
              </a:rPr>
              <a:t>boshqa</a:t>
            </a:r>
            <a:r>
              <a:rPr lang="en-US" sz="1050" b="1" dirty="0">
                <a:solidFill>
                  <a:srgbClr val="7030A0"/>
                </a:solidFill>
              </a:rPr>
              <a:t> </a:t>
            </a:r>
            <a:r>
              <a:rPr lang="en-US" sz="1050" b="1" dirty="0" err="1" smtClean="0">
                <a:solidFill>
                  <a:srgbClr val="7030A0"/>
                </a:solidFill>
              </a:rPr>
              <a:t>birikmalarini</a:t>
            </a:r>
            <a:r>
              <a:rPr lang="en-US" sz="1050" b="1" dirty="0" smtClean="0">
                <a:solidFill>
                  <a:srgbClr val="7030A0"/>
                </a:solidFill>
              </a:rPr>
              <a:t> </a:t>
            </a:r>
            <a:r>
              <a:rPr lang="en-US" sz="1050" b="1" dirty="0" err="1">
                <a:solidFill>
                  <a:srgbClr val="7030A0"/>
                </a:solidFill>
              </a:rPr>
              <a:t>olishda</a:t>
            </a:r>
            <a:endParaRPr lang="ru-RU" sz="1050" b="1" dirty="0">
              <a:solidFill>
                <a:srgbClr val="7030A0"/>
              </a:solidFill>
            </a:endParaRPr>
          </a:p>
          <a:p>
            <a:pPr>
              <a:spcAft>
                <a:spcPts val="0"/>
              </a:spcAft>
            </a:pPr>
            <a:endParaRPr lang="ru-RU" sz="105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24" y="568062"/>
            <a:ext cx="7896194" cy="2370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439565" y="1602097"/>
            <a:ext cx="41970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437" y="1373029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25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Na</a:t>
            </a:r>
            <a:r>
              <a:rPr lang="en-US" altLang="ru-RU" sz="12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ru-RU" sz="12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ru-RU" altLang="ru-RU" sz="1800" b="1" dirty="0">
                <a:solidFill>
                  <a:srgbClr val="000000"/>
                </a:solidFill>
                <a:latin typeface="Arial"/>
              </a:rPr>
              <a:t> ← </a:t>
            </a: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Na</a:t>
            </a:r>
            <a:r>
              <a:rPr lang="ru-RU" altLang="ru-RU" sz="1800" b="1" dirty="0">
                <a:solidFill>
                  <a:srgbClr val="000000"/>
                </a:solidFill>
                <a:latin typeface="Arial"/>
              </a:rPr>
              <a:t> → </a:t>
            </a:r>
            <a:r>
              <a:rPr lang="en-US" altLang="ru-RU" sz="1800" b="1" dirty="0" err="1">
                <a:solidFill>
                  <a:srgbClr val="000000"/>
                </a:solidFill>
                <a:latin typeface="Arial"/>
              </a:rPr>
              <a:t>NaOH</a:t>
            </a:r>
            <a:r>
              <a:rPr lang="ru-RU" altLang="ru-RU" sz="1800" b="1" dirty="0">
                <a:solidFill>
                  <a:srgbClr val="000000"/>
                </a:solidFill>
                <a:latin typeface="Arial"/>
              </a:rPr>
              <a:t> → </a:t>
            </a: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NaHCO</a:t>
            </a:r>
            <a:r>
              <a:rPr lang="en-US" altLang="ru-RU" sz="12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ru-RU" altLang="ru-RU" sz="1800" b="1" dirty="0">
                <a:solidFill>
                  <a:srgbClr val="000000"/>
                </a:solidFill>
                <a:latin typeface="Arial"/>
              </a:rPr>
              <a:t> → </a:t>
            </a: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US" altLang="ru-RU" sz="1200" b="1" dirty="0">
                <a:solidFill>
                  <a:srgbClr val="000000"/>
                </a:solidFill>
                <a:latin typeface="Arial"/>
              </a:rPr>
              <a:t>2</a:t>
            </a:r>
            <a:endParaRPr lang="ru-RU" altLang="ru-RU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11933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Quyidagi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o‘zgarishlarni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amalga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oshirish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zarur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reak­siyalarning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yozing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13" y="626497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Na+</a:t>
            </a:r>
            <a:r>
              <a:rPr lang="en-US" altLang="ru-RU" sz="1800" b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H</a:t>
            </a:r>
            <a:r>
              <a:rPr lang="en-US" altLang="ru-RU" sz="1050" b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= </a:t>
            </a: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NaOH+H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2</a:t>
            </a:r>
            <a:endParaRPr lang="ru-RU" altLang="ru-RU" sz="1400" b="1" dirty="0">
              <a:solidFill>
                <a:srgbClr val="000000"/>
              </a:solidFill>
              <a:latin typeface="Arial"/>
            </a:endParaRPr>
          </a:p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solidFill>
                <a:srgbClr val="000000"/>
              </a:solidFill>
              <a:latin typeface="Arial"/>
            </a:endParaRPr>
          </a:p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/>
              </a:rPr>
              <a:t>NaOH+C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</a:rPr>
              <a:t>О</a:t>
            </a:r>
            <a:r>
              <a:rPr lang="ru-RU" altLang="ru-RU" sz="18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/>
              </a:rPr>
              <a:t>=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NaHCO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3</a:t>
            </a:r>
            <a:endParaRPr lang="ru-RU" altLang="ru-RU" sz="1400" b="1" dirty="0">
              <a:solidFill>
                <a:srgbClr val="000000"/>
              </a:solidFill>
              <a:latin typeface="Arial"/>
            </a:endParaRPr>
          </a:p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solidFill>
                <a:srgbClr val="000000"/>
              </a:solidFill>
              <a:latin typeface="Arial"/>
            </a:endParaRPr>
          </a:p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 smtClean="0">
                <a:solidFill>
                  <a:srgbClr val="000000"/>
                </a:solidFill>
                <a:latin typeface="Arial"/>
              </a:rPr>
              <a:t>              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NaHCO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ru-RU" altLang="ru-RU" sz="1400" b="1" dirty="0">
                <a:solidFill>
                  <a:srgbClr val="000000"/>
                </a:solidFill>
                <a:latin typeface="Arial"/>
              </a:rPr>
              <a:t>=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Na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+H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O+CO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2</a:t>
            </a:r>
            <a:endParaRPr lang="ru-RU" altLang="ru-RU" sz="1400" b="1" dirty="0">
              <a:solidFill>
                <a:srgbClr val="000000"/>
              </a:solidFill>
              <a:latin typeface="Arial"/>
            </a:endParaRPr>
          </a:p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solidFill>
                <a:srgbClr val="000000"/>
              </a:solidFill>
              <a:latin typeface="Arial"/>
            </a:endParaRPr>
          </a:p>
          <a:p>
            <a:pPr lvl="0"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 smtClean="0">
                <a:solidFill>
                  <a:srgbClr val="000000"/>
                </a:solidFill>
                <a:latin typeface="Arial"/>
              </a:rPr>
              <a:t>                           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Na+O</a:t>
            </a:r>
            <a:r>
              <a:rPr lang="en-US" altLang="ru-RU" sz="1400" b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= Na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ru-RU" sz="14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</a:rPr>
              <a:t> </a:t>
            </a:r>
            <a:endParaRPr lang="en-US" altLang="ru-RU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9" y="545968"/>
            <a:ext cx="4361984" cy="24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8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23" y="2268116"/>
            <a:ext cx="1872208" cy="83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49" y="2205755"/>
            <a:ext cx="628048" cy="7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13" y="552294"/>
            <a:ext cx="5400600" cy="17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Natriy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kaliyning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xossalarini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tushuntiring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46 g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natriyning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ta’sirlashishidan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hajm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n,sh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natriy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Na,Na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O,suv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foydalanib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NaOH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Natriy</a:t>
            </a:r>
            <a:r>
              <a:rPr lang="en-US" sz="2800" dirty="0">
                <a:solidFill>
                  <a:srgbClr val="0070C0"/>
                </a:solidFill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611932"/>
            <a:ext cx="5616624" cy="25545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  <a:latin typeface="Arial"/>
              </a:rPr>
              <a:t> 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Na —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Natriyning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tabiiy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birikmalari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osh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NaCl,soda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Na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qadimdan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maʼlum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sz="1000" b="1" dirty="0">
                <a:solidFill>
                  <a:srgbClr val="000000"/>
                </a:solidFill>
                <a:latin typeface="Arial"/>
              </a:rPr>
              <a:t>Massa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jihatdan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Yer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poʻstining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2,64%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ini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tashkil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qiladi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Dengiz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suvida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1,5-1016 t </a:t>
            </a:r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bor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tabiatda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faqat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birikma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tuzlar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holida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uchraydi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Ulardan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eng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muhimlari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xlorid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yaʼni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osh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(tosh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galit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NaCl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sulfat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mirabilit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glauber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Na</a:t>
            </a:r>
            <a:r>
              <a:rPr lang="en-US" sz="7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SO</a:t>
            </a:r>
            <a:r>
              <a:rPr lang="en-US" sz="700" b="1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*10H</a:t>
            </a:r>
            <a:r>
              <a:rPr lang="en-US" sz="7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O, </a:t>
            </a:r>
          </a:p>
          <a:p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nitrat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(chili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selitrasi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NaNO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sulfat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tenardit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Na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SO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trona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NaH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(CO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geksaftorid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kriolit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3NaF-AlF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tetraborat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bura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tinkal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700" b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700" b="1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700" b="1" dirty="0" smtClean="0">
                <a:solidFill>
                  <a:srgbClr val="000000"/>
                </a:solidFill>
                <a:latin typeface="Arial"/>
              </a:rPr>
              <a:t>7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*10H</a:t>
            </a:r>
            <a:r>
              <a:rPr lang="en-US" sz="700" b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va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b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oʻsimliklar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boʻyimodaron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dengiz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oʻti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tarkibida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ham bor. </a:t>
            </a:r>
          </a:p>
          <a:p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Odam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hayvonlar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organizmida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birikmalar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holida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boʻladi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0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tosh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  <a:p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Natriy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konlari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yer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yuzida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keng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tarqalgan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Oʻzbekistonda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Surxondaryo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viloyatida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Qoraqalpogʻistonda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katta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osh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tuzi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konlari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bor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</a:t>
            </a:r>
            <a:endParaRPr lang="ru-RU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1" y="827955"/>
            <a:ext cx="1297322" cy="9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3" y="1875231"/>
            <a:ext cx="1376680" cy="7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1933" y="1043980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rgbClr val="C00000"/>
                </a:solidFill>
              </a:rPr>
              <a:t>karnalit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Kaliy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755948"/>
            <a:ext cx="5544616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uchramaydi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Minerallar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Silvinit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KCl</a:t>
            </a:r>
            <a:r>
              <a:rPr lang="en-US" sz="2800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NaCl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Hind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selitrasi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KNO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Karnallit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KCl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MgCl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poʻstidagi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ogʻirlik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2,41%. 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ource Sans Pro"/>
              </a:rPr>
              <a:t>Natriyning</a:t>
            </a:r>
            <a:r>
              <a:rPr lang="en-US" dirty="0" smtClean="0">
                <a:solidFill>
                  <a:schemeClr val="bg1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</a:rPr>
              <a:t>olinishi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421" y="539924"/>
                <a:ext cx="5616029" cy="2676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suyuqlantirilgan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xloridni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gidroksidni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elektroliz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yo‘li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NaCl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suyuqlanmasi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elektroliz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qilinganda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katodda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ajralib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                                      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600" b="1" i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𝐍𝐚</m:t>
                        </m:r>
                      </m:e>
                      <m:sup>
                        <m:r>
                          <a:rPr lang="en-US" sz="1600" b="1" i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ё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600" b="1" i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𝐍𝐚</m:t>
                        </m:r>
                      </m:e>
                      <m:sup>
                        <m:r>
                          <a:rPr lang="en-US" sz="1600" b="1" i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endPara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gidroksid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qimmat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bo‘lganligi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sababli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olishning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hozirgi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asosiy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usuli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NaC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suyuqlanmasini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elektroliz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6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NaCl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𝑵𝒂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</a:t>
                </a: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   </m:t>
                        </m:r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𝑪𝒍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−</m:t>
                        </m:r>
                      </m:sup>
                    </m:sSup>
                  </m:oMath>
                </a14:m>
                <a:endParaRPr 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algn="ctr"/>
                <a:endPara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Doimiy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o‘tkazilganda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suyuqlanmadagi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natriy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ionlari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katodga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tortiladi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erkin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ajraladi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xlor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ionlari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anodga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tortiladi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berib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erkin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xlor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gazi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holida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ajralib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endPara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endParaRPr lang="en-US" sz="1400" dirty="0">
                  <a:solidFill>
                    <a:srgbClr val="0070C0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539924"/>
                <a:ext cx="5616029" cy="2676887"/>
              </a:xfrm>
              <a:prstGeom prst="rect">
                <a:avLst/>
              </a:prstGeom>
              <a:blipFill>
                <a:blip r:embed="rId2"/>
                <a:stretch>
                  <a:fillRect l="-109" t="-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ource Sans Pro"/>
              </a:rPr>
              <a:t>Kaliyning</a:t>
            </a:r>
            <a:r>
              <a:rPr lang="en-US" dirty="0" smtClean="0">
                <a:solidFill>
                  <a:schemeClr val="bg1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ource Sans Pro"/>
              </a:rPr>
              <a:t>olinishi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42060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suyuqlantirilgan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KOH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texnikaviy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qiyinchiliklar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kamligi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texnikasini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qiyinligi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tarqalmagan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Na &lt;=&gt;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(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pPr lvl="0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  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Na &lt;=&gt;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58935"/>
              </p:ext>
            </p:extLst>
          </p:nvPr>
        </p:nvGraphicFramePr>
        <p:xfrm>
          <a:off x="431982" y="1701219"/>
          <a:ext cx="4761424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7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4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64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4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5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641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641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088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0959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870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8523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7306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870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33948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8007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46125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6415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122988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288032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7030A0"/>
                          </a:solidFill>
                          <a:effectLst/>
                        </a:rPr>
                        <a:t>K</a:t>
                      </a:r>
                      <a:r>
                        <a:rPr lang="ru-RU" sz="1050" b="1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(+19) 2;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8;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8;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marR="97472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1s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2s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2p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6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3s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3p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6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4s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7030A0"/>
                          </a:solidFill>
                          <a:effectLst/>
                        </a:rPr>
                        <a:t>ts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,°Ñ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7030A0"/>
                          </a:solidFill>
                          <a:effectLst/>
                        </a:rPr>
                        <a:t>tq,°Ñ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6035" algn="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7030A0"/>
                          </a:solidFill>
                          <a:effectLst/>
                        </a:rPr>
                        <a:t>D,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g/cm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E°, v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651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7030A0"/>
                          </a:solidFill>
                          <a:effectLst/>
                        </a:rPr>
                        <a:t>Kashf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7030A0"/>
                          </a:solidFill>
                          <a:effectLst/>
                        </a:rPr>
                        <a:t>etilgan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marR="238760"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63,63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7030A0"/>
                          </a:solidFill>
                          <a:effectLst/>
                        </a:rPr>
                        <a:t>774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7030A0"/>
                          </a:solidFill>
                          <a:effectLst/>
                        </a:rPr>
                        <a:t>0,862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-2,71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7030A0"/>
                          </a:solidFill>
                          <a:effectLst/>
                        </a:rPr>
                        <a:t>G.Devi</a:t>
                      </a:r>
                      <a:r>
                        <a:rPr lang="ru-RU" sz="1050" b="1" dirty="0">
                          <a:solidFill>
                            <a:srgbClr val="7030A0"/>
                          </a:solidFill>
                          <a:effectLst/>
                        </a:rPr>
                        <a:t>, 1807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29866"/>
              </p:ext>
            </p:extLst>
          </p:nvPr>
        </p:nvGraphicFramePr>
        <p:xfrm>
          <a:off x="476739" y="836340"/>
          <a:ext cx="4716665" cy="734060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3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3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639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639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639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1841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(+11) 2;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8;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ru-RU" sz="7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ts</a:t>
                      </a: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,°Ñ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tq</a:t>
                      </a: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,°Ñ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D,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g/cm</a:t>
                      </a:r>
                      <a:r>
                        <a:rPr lang="ru-RU" sz="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E°, v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Kashf</a:t>
                      </a: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etilgan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545">
                <a:tc gridSpan="3">
                  <a:txBody>
                    <a:bodyPr/>
                    <a:lstStyle/>
                    <a:p>
                      <a:pPr marR="263525"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97,79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1300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883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2001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0,971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118110"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-2,71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G.Devi</a:t>
                      </a:r>
                      <a:r>
                        <a:rPr lang="ru-RU" sz="105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1807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xossalari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4206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kumushrang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suyuqlanish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Tipik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o‘tkazuvchanlikka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yaltiroqligiga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plas­tik­likka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Natriyni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reaktsiyasi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63817"/>
              </p:ext>
            </p:extLst>
          </p:nvPr>
        </p:nvGraphicFramePr>
        <p:xfrm>
          <a:off x="1798638" y="1349375"/>
          <a:ext cx="2160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Объект упаковщика для оболочки" showAsIcon="1" r:id="rId3" imgW="2160000" imgH="540000" progId="Package">
                  <p:embed/>
                </p:oleObj>
              </mc:Choice>
              <mc:Fallback>
                <p:oleObj name="Объект упаковщика для оболочки" showAsIcon="1" r:id="rId3" imgW="2160000" imgH="540000" progId="Packag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8638" y="1349375"/>
                        <a:ext cx="21605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151533" y="2225352"/>
          <a:ext cx="19589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Объект упаковщика для оболочки" showAsIcon="1" r:id="rId5" imgW="1958400" imgH="491040" progId="Package">
                  <p:embed/>
                </p:oleObj>
              </mc:Choice>
              <mc:Fallback>
                <p:oleObj name="Объект упаковщика для оболочки" showAsIcon="1" r:id="rId5" imgW="1958400" imgH="491040" progId="Packag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1533" y="2225352"/>
                        <a:ext cx="19589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3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153992</TotalTime>
  <Words>766</Words>
  <Application>Microsoft Office PowerPoint</Application>
  <PresentationFormat>Произвольный</PresentationFormat>
  <Paragraphs>294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7" baseType="lpstr">
      <vt:lpstr>Arial Unicode MS</vt:lpstr>
      <vt:lpstr>Arial</vt:lpstr>
      <vt:lpstr>Arial Black</vt:lpstr>
      <vt:lpstr>Calibri</vt:lpstr>
      <vt:lpstr>Cambria Math</vt:lpstr>
      <vt:lpstr>Open Sans</vt:lpstr>
      <vt:lpstr>Open Sans Light</vt:lpstr>
      <vt:lpstr>Source Sans Pro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Пакет</vt:lpstr>
      <vt:lpstr>Объект упаковщика для оболочки</vt:lpstr>
      <vt:lpstr>KIMYO </vt:lpstr>
      <vt:lpstr>Savol</vt:lpstr>
      <vt:lpstr>Natriy </vt:lpstr>
      <vt:lpstr>Kaliy</vt:lpstr>
      <vt:lpstr>Natriyning olinishi</vt:lpstr>
      <vt:lpstr>Kaliyning olinishi</vt:lpstr>
      <vt:lpstr>Fizik xossalari</vt:lpstr>
      <vt:lpstr>Fizik xossalari</vt:lpstr>
      <vt:lpstr>Natriyni suv bilan reaktsiyasi</vt:lpstr>
      <vt:lpstr>Natriy va kaliy ionlari alangani o‘ziga xos rang­ga bo‘yaydi:­</vt:lpstr>
      <vt:lpstr>O‘zbekistonda natriy va kaliy tuzlar konlari </vt:lpstr>
      <vt:lpstr>Kimyoviy xossalari </vt:lpstr>
      <vt:lpstr>Kimyoviy xossalari </vt:lpstr>
      <vt:lpstr>Kimyoviy xossalari </vt:lpstr>
      <vt:lpstr>Kimyoviy xossalari </vt:lpstr>
      <vt:lpstr>Kimyoviy xossalari </vt:lpstr>
      <vt:lpstr>Mustaqil bajarish uchun topshiriq</vt:lpstr>
      <vt:lpstr>Kimyoviy xossalari </vt:lpstr>
      <vt:lpstr>Kimyoviy xossalari </vt:lpstr>
      <vt:lpstr>Презентация PowerPoint</vt:lpstr>
      <vt:lpstr>Ishlatilishi</vt:lpstr>
      <vt:lpstr>Mustaqil bajarish uchun topshiriq</vt:lpstr>
      <vt:lpstr>Mustaqil bajarish uchun topshiriq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1835</cp:revision>
  <dcterms:created xsi:type="dcterms:W3CDTF">2014-10-08T23:03:32Z</dcterms:created>
  <dcterms:modified xsi:type="dcterms:W3CDTF">2021-01-07T10:49:57Z</dcterms:modified>
</cp:coreProperties>
</file>