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1"/>
  </p:notesMasterIdLst>
  <p:sldIdLst>
    <p:sldId id="1435" r:id="rId10"/>
    <p:sldId id="1565" r:id="rId11"/>
    <p:sldId id="1564" r:id="rId12"/>
    <p:sldId id="1562" r:id="rId13"/>
    <p:sldId id="1563" r:id="rId14"/>
    <p:sldId id="1575" r:id="rId15"/>
    <p:sldId id="1576" r:id="rId16"/>
    <p:sldId id="1577" r:id="rId17"/>
    <p:sldId id="1574" r:id="rId18"/>
    <p:sldId id="1571" r:id="rId19"/>
    <p:sldId id="1570" r:id="rId20"/>
    <p:sldId id="1569" r:id="rId21"/>
    <p:sldId id="1582" r:id="rId22"/>
    <p:sldId id="1583" r:id="rId23"/>
    <p:sldId id="1568" r:id="rId24"/>
    <p:sldId id="1567" r:id="rId25"/>
    <p:sldId id="1579" r:id="rId26"/>
    <p:sldId id="1585" r:id="rId27"/>
    <p:sldId id="1584" r:id="rId28"/>
    <p:sldId id="1578" r:id="rId29"/>
    <p:sldId id="1586" r:id="rId30"/>
  </p:sldIdLst>
  <p:sldSz cx="5759450" cy="3240088"/>
  <p:notesSz cx="6858000" cy="9144000"/>
  <p:defaultTextStyle>
    <a:defPPr>
      <a:defRPr lang="en-US"/>
    </a:defPPr>
    <a:lvl1pPr marL="0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633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5256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2894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50509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8141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5773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3404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01025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65"/>
            <p14:sldId id="1564"/>
            <p14:sldId id="1562"/>
            <p14:sldId id="1563"/>
            <p14:sldId id="1575"/>
            <p14:sldId id="1576"/>
            <p14:sldId id="1577"/>
            <p14:sldId id="1574"/>
            <p14:sldId id="1571"/>
            <p14:sldId id="1570"/>
            <p14:sldId id="1569"/>
            <p14:sldId id="1582"/>
            <p14:sldId id="1583"/>
            <p14:sldId id="1568"/>
            <p14:sldId id="1567"/>
            <p14:sldId id="1579"/>
            <p14:sldId id="1585"/>
            <p14:sldId id="1584"/>
            <p14:sldId id="1578"/>
            <p14:sldId id="158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0C0C0"/>
    <a:srgbClr val="328682"/>
    <a:srgbClr val="660066"/>
    <a:srgbClr val="FFFFFF"/>
    <a:srgbClr val="DDDDDD"/>
    <a:srgbClr val="B2B2B2"/>
    <a:srgbClr val="808080"/>
    <a:srgbClr val="5F5F5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046" autoAdjust="0"/>
  </p:normalViewPr>
  <p:slideViewPr>
    <p:cSldViewPr snapToObjects="1">
      <p:cViewPr varScale="1">
        <p:scale>
          <a:sx n="217" d="100"/>
          <a:sy n="217" d="100"/>
        </p:scale>
        <p:origin x="804" y="17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633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5256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2894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509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8141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5773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3404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1025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61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61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61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61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9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9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9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9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9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9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9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9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30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30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30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30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30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30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2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2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2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2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50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5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5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lvl="0" algn="ctr"/>
            <a:endParaRPr lang="en-US" sz="6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lvl="0" algn="ctr"/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12884"/>
            <a:ext cx="3054716" cy="753370"/>
          </a:xfrm>
          <a:prstGeom prst="rect">
            <a:avLst/>
          </a:prstGeom>
        </p:spPr>
        <p:txBody>
          <a:bodyPr vert="horz" wrap="square" lIns="0" tIns="14564" rIns="0" bIns="0" rtlCol="0">
            <a:spAutoFit/>
          </a:bodyPr>
          <a:lstStyle/>
          <a:p>
            <a:pPr marL="12682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8" y="1188899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8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51"/>
            <a:ext cx="847200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63855" y="256285"/>
            <a:ext cx="898855" cy="385319"/>
          </a:xfrm>
          <a:prstGeom prst="rect">
            <a:avLst/>
          </a:prstGeom>
        </p:spPr>
        <p:txBody>
          <a:bodyPr vert="horz" wrap="square" lIns="0" tIns="1583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23739" y="1206047"/>
            <a:ext cx="3870499" cy="112208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2673" algn="ctr">
              <a:spcAft>
                <a:spcPts val="1200"/>
              </a:spcAft>
            </a:pPr>
            <a:r>
              <a:rPr lang="en-US" sz="2400" b="1" spc="5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spc="5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Ishqoriy</a:t>
            </a:r>
            <a:r>
              <a:rPr lang="en-US" sz="2000" dirty="0"/>
              <a:t> </a:t>
            </a:r>
            <a:r>
              <a:rPr lang="en-US" sz="2000" dirty="0" err="1"/>
              <a:t>metallarning</a:t>
            </a:r>
            <a:r>
              <a:rPr lang="en-US" sz="2000" dirty="0"/>
              <a:t> </a:t>
            </a:r>
            <a:r>
              <a:rPr lang="en-US" sz="2000" dirty="0" err="1"/>
              <a:t>biologik</a:t>
            </a:r>
            <a:r>
              <a:rPr lang="en-US" sz="2000" dirty="0"/>
              <a:t> </a:t>
            </a:r>
            <a:r>
              <a:rPr lang="en-US" sz="2000" dirty="0" err="1"/>
              <a:t>ahamiyati</a:t>
            </a:r>
            <a:r>
              <a:rPr lang="en-US" sz="2000" dirty="0"/>
              <a:t>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755948"/>
            <a:ext cx="2736304" cy="224676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Litiy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stimulyatorlik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xossasiga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terato­gen­ (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homilani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rivojlanishida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mayib-majruhlik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turli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anomal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holatlarni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keltirib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chiqaruvchi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), antidepressant (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inson­lardagi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depressiya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holatini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davolash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qo‘llaniladigan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vosi­talar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xususiyatlari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 bor.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27797" y="611932"/>
            <a:ext cx="2160240" cy="243143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Muskul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to‘qimasida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0,023</a:t>
            </a:r>
            <a:r>
              <a:rPr lang="en-US" sz="14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10–4 %,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0,004 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mg/l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0,1–2 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dozasi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92–200 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(70 kg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0,67 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02" y="729747"/>
            <a:ext cx="936104" cy="16933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0267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740847"/>
            <a:ext cx="46805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muskul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to‘qimasida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0,26–0,78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%,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ilikda1,0 %,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qonda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1970 </a:t>
            </a:r>
            <a:r>
              <a:rPr lang="en-US" sz="1800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mg/l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kungi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ovqat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5 g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‘­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lishi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kerak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zaharli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emas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inson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organizmida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(70 kg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vaznli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insonda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)­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o‘rtacha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70 g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09" y="1156632"/>
            <a:ext cx="1009929" cy="11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267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646063"/>
            <a:ext cx="1590675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413" y="611932"/>
            <a:ext cx="4032448" cy="2039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1150" indent="-285750">
              <a:lnSpc>
                <a:spcPct val="113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muskul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to‘qimasida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1,6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%,</a:t>
            </a:r>
          </a:p>
          <a:p>
            <a:pPr marL="311150" indent="-285750">
              <a:lnSpc>
                <a:spcPct val="113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ilikda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0,21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%,</a:t>
            </a:r>
          </a:p>
          <a:p>
            <a:pPr marL="311150" indent="-285750">
              <a:lnSpc>
                <a:spcPct val="113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qonda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1620 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mg/l,</a:t>
            </a:r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11150" indent="-285750">
              <a:lnSpc>
                <a:spcPct val="113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kungi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ovqat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1,4—3,4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g, </a:t>
            </a:r>
          </a:p>
          <a:p>
            <a:pPr marL="311150" indent="-285750">
              <a:lnSpc>
                <a:spcPct val="113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zaharli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doza­si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6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g, </a:t>
            </a:r>
          </a:p>
          <a:p>
            <a:pPr marL="311150" indent="-285750">
              <a:lnSpc>
                <a:spcPct val="113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inson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organizmida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(70 kg) </a:t>
            </a:r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11150" indent="-285750">
              <a:lnSpc>
                <a:spcPct val="113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o‘rtacha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250 g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267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1" y="107876"/>
            <a:ext cx="4895533" cy="386260"/>
          </a:xfrm>
        </p:spPr>
        <p:txBody>
          <a:bodyPr/>
          <a:lstStyle/>
          <a:p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Rubidiy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83941"/>
            <a:ext cx="3384377" cy="2174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Rubidiy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stimulyator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xossasiga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Muskul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to‘qimasida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20–70</a:t>
            </a:r>
            <a:r>
              <a:rPr 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10</a:t>
            </a:r>
            <a:r>
              <a:rPr lang="en-US" sz="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–4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%,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ilikda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0,1–5</a:t>
            </a:r>
            <a:r>
              <a:rPr 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10</a:t>
            </a:r>
            <a:r>
              <a:rPr lang="en-US" sz="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–4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%,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qonda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2,5 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mg/l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kungi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ovqat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1,5–6 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bo‘lishi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kerak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zaharliligi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kam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inson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organizmida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(70 kg)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o‘rtacha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680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­. 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89" y="712604"/>
            <a:ext cx="2112175" cy="15268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2920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1" y="81656"/>
            <a:ext cx="4895533" cy="386260"/>
          </a:xfrm>
        </p:spPr>
        <p:txBody>
          <a:bodyPr>
            <a:noAutofit/>
          </a:bodyPr>
          <a:lstStyle/>
          <a:p>
            <a:r>
              <a:rPr lang="en-US" sz="32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Seziy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647159"/>
            <a:ext cx="5976664" cy="1620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11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Seziy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muskul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to‘qimasida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0,07–1,6</a:t>
            </a:r>
            <a:r>
              <a:rPr 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10</a:t>
            </a:r>
            <a:r>
              <a:rPr lang="en-US" sz="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–4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%,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111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ilikda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1,3–5,2</a:t>
            </a:r>
            <a:r>
              <a:rPr 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10</a:t>
            </a:r>
            <a:r>
              <a:rPr lang="en-US" sz="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–6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%,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111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qonda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0,0038 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mg/l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marL="3111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kungi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ovqat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0,004—0,03 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m/g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bo‘lishi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kerak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marL="3111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zaharli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emas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5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1842682"/>
            <a:ext cx="1323356" cy="12941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7911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1" y="107876"/>
            <a:ext cx="4895533" cy="386260"/>
          </a:xfrm>
        </p:spPr>
        <p:txBody>
          <a:bodyPr/>
          <a:lstStyle/>
          <a:p>
            <a:r>
              <a:rPr lang="en-US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539924"/>
            <a:ext cx="5688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hayotiy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faoliyat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muhim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ahamiyatga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elementlardir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Tirik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organizmlar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hujayralaridagi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kaliy-natriy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hujayra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shirasidagi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ildizdan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barglarga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eritmalarining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yetkazib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berilishi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fotosintez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jadallashuvini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ta’minlash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de­mak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muhim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hayotiy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biokimyoviy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faoliyatlar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bosimi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yurak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muskullarining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ishini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me’yorlashtirish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zaruriy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jarayondir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669" y="1755329"/>
            <a:ext cx="1529404" cy="13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67" y="1755329"/>
            <a:ext cx="2016224" cy="132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309" y="1713924"/>
            <a:ext cx="1366353" cy="1366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0267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Ishlatilishi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4" name="Группа 7"/>
          <p:cNvGrpSpPr>
            <a:grpSpLocks/>
          </p:cNvGrpSpPr>
          <p:nvPr/>
        </p:nvGrpSpPr>
        <p:grpSpPr bwMode="auto">
          <a:xfrm>
            <a:off x="71413" y="601172"/>
            <a:ext cx="2736304" cy="893432"/>
            <a:chOff x="-801767" y="-1169926"/>
            <a:chExt cx="6313469" cy="359879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-801767" y="-1169926"/>
              <a:ext cx="6313469" cy="3598796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/>
            <a:lstStyle/>
            <a:p>
              <a:pPr lvl="0" algn="ctr" defTabSz="914400">
                <a:defRPr/>
              </a:pPr>
              <a:r>
                <a:rPr lang="en-US" sz="18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NaCl</a:t>
              </a:r>
              <a:r>
                <a:rPr lang="en-US" sz="18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tibbiyotda</a:t>
              </a:r>
              <a:r>
                <a:rPr lang="en-US" sz="1800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br>
                <a:rPr lang="en-US" sz="1800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</a:br>
              <a:r>
                <a:rPr lang="en-US" sz="1800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(</a:t>
              </a:r>
              <a:r>
                <a:rPr lang="en-US" sz="18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fiziologik</a:t>
              </a:r>
              <a:r>
                <a:rPr lang="en-US" sz="18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800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eritma</a:t>
              </a:r>
              <a:r>
                <a:rPr lang="en-US" sz="1800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)</a:t>
              </a:r>
              <a:r>
                <a:rPr lang="ru-RU" sz="1800" kern="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800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 defTabSz="914400">
                <a:defRPr/>
              </a:pPr>
              <a:r>
                <a:rPr lang="ru-RU" sz="1800" kern="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ru-RU" sz="1800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0,9%) </a:t>
              </a: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5157" y="-836532"/>
              <a:ext cx="1087586" cy="326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Группа 12"/>
          <p:cNvGrpSpPr>
            <a:grpSpLocks/>
          </p:cNvGrpSpPr>
          <p:nvPr/>
        </p:nvGrpSpPr>
        <p:grpSpPr bwMode="auto">
          <a:xfrm>
            <a:off x="2879725" y="582595"/>
            <a:ext cx="2736304" cy="2499502"/>
            <a:chOff x="4674817" y="1658062"/>
            <a:chExt cx="3498220" cy="175223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674817" y="1658062"/>
              <a:ext cx="3498220" cy="1752237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/>
            <a:lstStyle/>
            <a:p>
              <a:pPr algn="ctr" defTabSz="914400">
                <a:defRPr/>
              </a:pP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Natriy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xlorid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NaCl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osh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tuzi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sifatida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ma’lum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va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tirik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organizm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uchun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juda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kerakli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modda</a:t>
              </a:r>
              <a:r>
                <a:rPr lang="en-US" sz="14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.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NaHCO</a:t>
              </a:r>
              <a:r>
                <a:rPr lang="en-US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3 </a:t>
              </a:r>
              <a:r>
                <a:rPr lang="en-US" sz="14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oziq-ovqat</a:t>
              </a:r>
              <a:r>
                <a:rPr lang="en-US" sz="14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va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kimyo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sanoatida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keng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r>
                <a:rPr lang="en-US" sz="14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foydalaniladi</a:t>
              </a:r>
              <a:endPara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 defTabSz="914400"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1001" y="2587270"/>
              <a:ext cx="900775" cy="80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1869" y="2587270"/>
              <a:ext cx="1794797" cy="806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25" y="1494604"/>
            <a:ext cx="1783594" cy="158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1413" y="1524557"/>
            <a:ext cx="1008112" cy="156431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NaNO</a:t>
            </a:r>
            <a:r>
              <a:rPr lang="en-US" sz="1200" dirty="0" smtClean="0"/>
              <a:t>3</a:t>
            </a:r>
          </a:p>
          <a:p>
            <a:r>
              <a:rPr lang="en-US" sz="2000" dirty="0" smtClean="0"/>
              <a:t>KNO</a:t>
            </a:r>
            <a:r>
              <a:rPr lang="en-US" sz="1200" dirty="0" smtClean="0"/>
              <a:t>3</a:t>
            </a:r>
            <a:endParaRPr lang="ru-RU" sz="1200" dirty="0"/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1701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>
                <a:solidFill>
                  <a:prstClr val="white"/>
                </a:solidFill>
              </a:rPr>
              <a:t>Ishlatilishi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5472608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o‘simliklar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oziqlanishida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ahamiyatga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miqdorining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kamayishi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qishloq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xo‘jaligi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mahsulotlari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hosi­lining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pasayib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ketishi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sifatining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buzilishiga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keladi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KCl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nitrat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KNO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sulfat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K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kar­bonat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K</a:t>
            </a:r>
            <a:r>
              <a:rPr lang="en-US" sz="16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16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o‘simlik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kulida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mavjud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2179427" y="1377888"/>
            <a:ext cx="331139" cy="1080120"/>
          </a:xfrm>
          <a:prstGeom prst="rightBrac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90784" y="1764060"/>
            <a:ext cx="3413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kabi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o‘g‘it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sifatida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693" y="2043522"/>
            <a:ext cx="1079172" cy="1079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2043706"/>
            <a:ext cx="1296144" cy="102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584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>
                <a:solidFill>
                  <a:prstClr val="white"/>
                </a:solidFill>
              </a:rPr>
              <a:t>Ishlatilishi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83940"/>
            <a:ext cx="3312369" cy="1851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87655" algn="just">
              <a:lnSpc>
                <a:spcPct val="98000"/>
              </a:lnSpc>
              <a:spcAft>
                <a:spcPts val="0"/>
              </a:spcAft>
            </a:pP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Suvsiz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soda Na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kristall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soda Na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10H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shisha,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sovun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ishlab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chi­qarishda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,­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yumsha­tishda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,­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bo‘yoq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ishlab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chiqarishda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qog‘oz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fabrikalarida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yuvishda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kundalik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hayotda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ko‘plab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maqsadlarda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5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09" y="611932"/>
            <a:ext cx="1100138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13" y="827956"/>
            <a:ext cx="706437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877" y="1836068"/>
            <a:ext cx="1260113" cy="1210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347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 smtClean="0">
                <a:solidFill>
                  <a:prstClr val="white"/>
                </a:solidFill>
              </a:rPr>
              <a:t>Ishlatilishi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83940"/>
            <a:ext cx="2592288" cy="1651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Glauber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Na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32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10H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</a:t>
            </a:r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tibbiyotda</a:t>
            </a:r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surgi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vositasi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sanoatida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749" y="550848"/>
            <a:ext cx="2512017" cy="2451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347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1" y="81656"/>
            <a:ext cx="4895533" cy="386260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Ishqoriy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4779" y="710366"/>
            <a:ext cx="5321250" cy="2483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76200" lvl="0" indent="-342900">
              <a:lnSpc>
                <a:spcPct val="111000"/>
              </a:lnSpc>
              <a:buFont typeface="Arial"/>
              <a:buChar char=""/>
              <a:tabLst>
                <a:tab pos="228600" algn="l"/>
                <a:tab pos="571500" algn="l"/>
              </a:tabLst>
            </a:pP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Litiy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Li </a:t>
            </a:r>
            <a:endParaRPr lang="kk-KZ" sz="2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76200" lvl="0" indent="-342900">
              <a:lnSpc>
                <a:spcPct val="111000"/>
              </a:lnSpc>
              <a:buFont typeface="Arial"/>
              <a:buChar char=""/>
              <a:tabLst>
                <a:tab pos="228600" algn="l"/>
                <a:tab pos="571500" algn="l"/>
              </a:tabLst>
            </a:pP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Na</a:t>
            </a:r>
            <a:endParaRPr lang="kk-KZ" sz="2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76200" lvl="0" indent="-342900">
              <a:lnSpc>
                <a:spcPct val="111000"/>
              </a:lnSpc>
              <a:buFont typeface="Arial"/>
              <a:buChar char=""/>
              <a:tabLst>
                <a:tab pos="228600" algn="l"/>
                <a:tab pos="571500" algn="l"/>
              </a:tabLst>
            </a:pP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K </a:t>
            </a:r>
            <a:endParaRPr lang="kk-KZ" sz="2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76200" lvl="0" indent="-342900">
              <a:lnSpc>
                <a:spcPct val="111000"/>
              </a:lnSpc>
              <a:buFont typeface="Arial"/>
              <a:buChar char=""/>
              <a:tabLst>
                <a:tab pos="228600" algn="l"/>
                <a:tab pos="571500" algn="l"/>
              </a:tabLst>
            </a:pP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Rubidiy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Rb</a:t>
            </a:r>
            <a:endParaRPr lang="kk-KZ" sz="2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76200" lvl="0" indent="-342900">
              <a:lnSpc>
                <a:spcPct val="111000"/>
              </a:lnSpc>
              <a:buFont typeface="Arial"/>
              <a:buChar char=""/>
              <a:tabLst>
                <a:tab pos="228600" algn="l"/>
                <a:tab pos="571500" algn="l"/>
              </a:tabLst>
            </a:pP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Seziy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Cs </a:t>
            </a:r>
            <a:endParaRPr lang="kk-KZ" sz="2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76200" lvl="0" indent="-342900">
              <a:lnSpc>
                <a:spcPct val="111000"/>
              </a:lnSpc>
              <a:buFont typeface="Arial"/>
              <a:buChar char=""/>
              <a:tabLst>
                <a:tab pos="228600" algn="l"/>
                <a:tab pos="571500" algn="l"/>
              </a:tabLst>
            </a:pP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Fransiy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Fr </a:t>
            </a:r>
            <a:endParaRPr lang="kk-KZ" sz="2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R="76200" lvl="0">
              <a:lnSpc>
                <a:spcPct val="111000"/>
              </a:lnSpc>
              <a:tabLst>
                <a:tab pos="228600" algn="l"/>
                <a:tab pos="571500" algn="l"/>
              </a:tabLst>
            </a:pPr>
            <a:endParaRPr lang="ru-RU" sz="20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ts val="40"/>
              </a:lnSpc>
              <a:spcAft>
                <a:spcPts val="0"/>
              </a:spcAft>
            </a:pPr>
            <a:r>
              <a:rPr lang="en-US" sz="2000" b="1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 </a:t>
            </a:r>
            <a:endParaRPr lang="ru-RU" sz="20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1973909" y="827956"/>
            <a:ext cx="659504" cy="1872208"/>
          </a:xfrm>
          <a:prstGeom prst="rightBrac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735709" y="1548036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ishqoriy</a:t>
            </a: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</a:t>
            </a: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deb </a:t>
            </a:r>
            <a:r>
              <a:rPr lang="en-US" sz="1400" b="1" dirty="0" err="1" smtClean="0">
                <a:solidFill>
                  <a:srgbClr val="7030A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ataladi</a:t>
            </a:r>
            <a:r>
              <a:rPr lang="en-US" sz="14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1" y="107876"/>
            <a:ext cx="4895533" cy="386260"/>
          </a:xfrm>
        </p:spPr>
        <p:txBody>
          <a:bodyPr>
            <a:noAutofit/>
          </a:bodyPr>
          <a:lstStyle/>
          <a:p>
            <a:pPr fontAlgn="base"/>
            <a:r>
              <a:rPr lang="en-US" sz="2000" dirty="0" err="1">
                <a:solidFill>
                  <a:schemeClr val="bg1"/>
                </a:solidFill>
                <a:latin typeface="Roboto"/>
              </a:rPr>
              <a:t>Glauber</a:t>
            </a:r>
            <a:r>
              <a:rPr lang="en-US" sz="2000" dirty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Roboto"/>
              </a:rPr>
              <a:t>tuzining</a:t>
            </a:r>
            <a:r>
              <a:rPr lang="en-US" sz="2000" dirty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Roboto"/>
              </a:rPr>
              <a:t>asosiy</a:t>
            </a:r>
            <a:r>
              <a:rPr lang="en-US" sz="2000" dirty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Roboto"/>
              </a:rPr>
              <a:t>afzalliklari</a:t>
            </a:r>
            <a:r>
              <a:rPr lang="en-US" sz="2000" dirty="0">
                <a:solidFill>
                  <a:schemeClr val="bg1"/>
                </a:solidFill>
                <a:latin typeface="Roboto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3422" y="689744"/>
            <a:ext cx="5472607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tozalaydi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buFont typeface="Arial"/>
              <a:buChar char="•"/>
            </a:pP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zaharlanish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darhol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buFont typeface="Arial"/>
              <a:buChar char="•"/>
            </a:pP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metabolizmni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buzmaydi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fontAlgn="base">
              <a:buFont typeface="Arial"/>
              <a:buChar char="•"/>
            </a:pP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oshqozon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ichaklarni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tozalaydi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buFont typeface="Arial"/>
              <a:buChar char="•"/>
            </a:pP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shilliq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qavatining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toksik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yutishini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fontAlgn="base">
              <a:buFont typeface="Arial"/>
              <a:buChar char="•"/>
            </a:pP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qonga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aralashmalarning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kelishiga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qo‘ymaydi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6126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13" y="35868"/>
            <a:ext cx="5616624" cy="46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31963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378"/>
              </a:spcAft>
            </a:pP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Mustaqil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bajarish</a:t>
            </a:r>
            <a:r>
              <a:rPr lang="en-US" sz="240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240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topshiriqlar</a:t>
            </a:r>
            <a:endParaRPr lang="ru-RU" sz="2400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533" y="2124100"/>
            <a:ext cx="2520280" cy="838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93" y="2104059"/>
            <a:ext cx="628048" cy="778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3421" y="683940"/>
            <a:ext cx="5544616" cy="1347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Seziy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nima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metallar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ichida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faol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kuchli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qaytaruvchi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Natriy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kaliyning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organizmida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uchrashi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biologik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ahamiyati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haqida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tushuntirib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bering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oziq-ovqat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mahsulotlari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698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Ishqoriy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71630" y="1104291"/>
            <a:ext cx="2951845" cy="1185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6200" lvl="0" algn="ctr">
              <a:lnSpc>
                <a:spcPct val="111000"/>
              </a:lnSpc>
              <a:tabLst>
                <a:tab pos="228600" algn="l"/>
                <a:tab pos="5715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atamasi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gidroksidlarining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o‘yuvchanlik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xossasi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bog‘liq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7437" y="683940"/>
            <a:ext cx="1548568" cy="2311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76200" lvl="0" indent="-342900">
              <a:lnSpc>
                <a:spcPct val="111000"/>
              </a:lnSpc>
              <a:buFont typeface="Arial"/>
              <a:buChar char=""/>
              <a:tabLst>
                <a:tab pos="228600" algn="l"/>
                <a:tab pos="571500" algn="l"/>
              </a:tabLst>
            </a:pP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LiOH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kk-KZ" sz="2000" b="1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76200" lvl="0" indent="-342900">
              <a:lnSpc>
                <a:spcPct val="111000"/>
              </a:lnSpc>
              <a:buFont typeface="Arial"/>
              <a:buChar char=""/>
              <a:tabLst>
                <a:tab pos="228600" algn="l"/>
                <a:tab pos="571500" algn="l"/>
              </a:tabLst>
            </a:pP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NaOH</a:t>
            </a:r>
            <a:endParaRPr lang="kk-KZ" sz="2000" b="1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76200" lvl="0" indent="-342900">
              <a:lnSpc>
                <a:spcPct val="111000"/>
              </a:lnSpc>
              <a:buFont typeface="Arial"/>
              <a:buChar char=""/>
              <a:tabLst>
                <a:tab pos="228600" algn="l"/>
                <a:tab pos="571500" algn="l"/>
              </a:tabLst>
            </a:pP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 OH</a:t>
            </a:r>
          </a:p>
          <a:p>
            <a:pPr marL="342900" marR="76200" lvl="0" indent="-342900">
              <a:lnSpc>
                <a:spcPct val="111000"/>
              </a:lnSpc>
              <a:buFont typeface="Arial"/>
              <a:buChar char=""/>
              <a:tabLst>
                <a:tab pos="228600" algn="l"/>
                <a:tab pos="571500" algn="l"/>
              </a:tabLst>
            </a:pP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RbOH</a:t>
            </a:r>
            <a:endParaRPr lang="kk-KZ" sz="2000" b="1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76200" lvl="0" indent="-342900">
              <a:lnSpc>
                <a:spcPct val="111000"/>
              </a:lnSpc>
              <a:buFont typeface="Arial"/>
              <a:buChar char=""/>
              <a:tabLst>
                <a:tab pos="228600" algn="l"/>
                <a:tab pos="571500" algn="l"/>
              </a:tabLst>
            </a:pP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CsOH</a:t>
            </a:r>
            <a:endParaRPr lang="kk-KZ" sz="2000" b="1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76200" lvl="0" indent="-342900">
              <a:lnSpc>
                <a:spcPct val="111000"/>
              </a:lnSpc>
              <a:buFont typeface="Arial"/>
              <a:buChar char=""/>
              <a:tabLst>
                <a:tab pos="228600" algn="l"/>
                <a:tab pos="571500" algn="l"/>
              </a:tabLst>
            </a:pP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FrOH</a:t>
            </a:r>
            <a:r>
              <a:rPr lang="en-US" sz="2000" b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endParaRPr lang="kk-KZ" sz="2000" b="1" dirty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589" y="660267"/>
            <a:ext cx="792088" cy="2132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Natriyning</a:t>
            </a:r>
            <a:r>
              <a:rPr lang="en-US" dirty="0" smtClean="0"/>
              <a:t> </a:t>
            </a: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 smtClean="0"/>
              <a:t>reaksiyasi</a:t>
            </a:r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4510899"/>
              </p:ext>
            </p:extLst>
          </p:nvPr>
        </p:nvGraphicFramePr>
        <p:xfrm>
          <a:off x="1798638" y="1349375"/>
          <a:ext cx="2160587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Объект упаковщика для оболочки" showAsIcon="1" r:id="rId3" imgW="2160000" imgH="540000" progId="Package">
                  <p:embed/>
                </p:oleObj>
              </mc:Choice>
              <mc:Fallback>
                <p:oleObj name="Объект упаковщика для оболочки" showAsIcon="1" r:id="rId3" imgW="2160000" imgH="540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8638" y="1349375"/>
                        <a:ext cx="2160587" cy="539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8333307"/>
              </p:ext>
            </p:extLst>
          </p:nvPr>
        </p:nvGraphicFramePr>
        <p:xfrm>
          <a:off x="1151533" y="2225352"/>
          <a:ext cx="1958975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" name="Объект упаковщика для оболочки" showAsIcon="1" r:id="rId5" imgW="1958400" imgH="491040" progId="Package">
                  <p:embed/>
                </p:oleObj>
              </mc:Choice>
              <mc:Fallback>
                <p:oleObj name="Объект упаковщика для оболочки" showAsIcon="1" r:id="rId5" imgW="1958400" imgH="4910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51533" y="2225352"/>
                        <a:ext cx="1958975" cy="490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Ishqoriy</a:t>
            </a:r>
            <a:r>
              <a:rPr lang="ru-RU" dirty="0"/>
              <a:t> </a:t>
            </a:r>
            <a:r>
              <a:rPr lang="ru-RU" dirty="0" err="1"/>
              <a:t>metallarning</a:t>
            </a:r>
            <a:r>
              <a:rPr lang="ru-RU" dirty="0"/>
              <a:t> </a:t>
            </a:r>
            <a:r>
              <a:rPr lang="ru-RU" dirty="0" err="1"/>
              <a:t>xossalari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882338"/>
              </p:ext>
            </p:extLst>
          </p:nvPr>
        </p:nvGraphicFramePr>
        <p:xfrm>
          <a:off x="135477" y="611932"/>
          <a:ext cx="5488539" cy="2145476"/>
        </p:xfrm>
        <a:graphic>
          <a:graphicData uri="http://schemas.openxmlformats.org/drawingml/2006/table">
            <a:tbl>
              <a:tblPr/>
              <a:tblGrid>
                <a:gridCol w="793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3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0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88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74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27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2008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34925" algn="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9525" algn="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0472">
                <a:tc>
                  <a:txBody>
                    <a:bodyPr/>
                    <a:lstStyle/>
                    <a:p>
                      <a:pPr marL="165100" algn="ctr">
                        <a:spcAft>
                          <a:spcPts val="0"/>
                        </a:spcAft>
                      </a:pP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Element</a:t>
                      </a:r>
                      <a:endParaRPr lang="en-US" sz="10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165100" algn="ctr">
                        <a:spcAft>
                          <a:spcPts val="0"/>
                        </a:spcAft>
                      </a:pPr>
                      <a:endParaRPr lang="en-US" sz="10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L="165100"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Kimyo</a:t>
                      </a:r>
                      <a:r>
                        <a:rPr lang="en-US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</a:t>
                      </a: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iy</a:t>
                      </a:r>
                      <a:r>
                        <a:rPr lang="en-US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belgi</a:t>
                      </a:r>
                      <a:endParaRPr lang="ru-RU" sz="10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5725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Nisbiy</a:t>
                      </a:r>
                      <a:endParaRPr lang="ru-RU" sz="10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L="0" marR="85725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</a:t>
                      </a: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tom</a:t>
                      </a:r>
                      <a:r>
                        <a:rPr lang="en-US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massa</a:t>
                      </a:r>
                      <a:endParaRPr lang="ru-RU" sz="10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R="85725"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</a:t>
                      </a: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artib</a:t>
                      </a:r>
                      <a:endParaRPr lang="ru-RU" sz="10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raqami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yadro</a:t>
                      </a:r>
                      <a:endParaRPr lang="ru-RU" sz="10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Suyuqlanish</a:t>
                      </a:r>
                      <a:endParaRPr lang="ru-RU" sz="10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harorati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9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°</a:t>
                      </a:r>
                      <a:r>
                        <a:rPr lang="en-US" sz="9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</a:t>
                      </a:r>
                      <a:endParaRPr lang="ru-RU" sz="8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Atom </a:t>
                      </a:r>
                      <a:r>
                        <a:rPr lang="en-US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radiusi</a:t>
                      </a:r>
                      <a:r>
                        <a:rPr lang="en-US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ortib</a:t>
                      </a:r>
                      <a:r>
                        <a:rPr lang="en-US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boradi</a:t>
                      </a:r>
                      <a:endParaRPr lang="en-US" sz="10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Zichligi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</a:t>
                      </a:r>
                      <a:endParaRPr lang="ru-RU" sz="10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kg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/m</a:t>
                      </a:r>
                      <a:r>
                        <a:rPr lang="ru-RU" sz="6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en-US" sz="6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075">
                <a:tc>
                  <a:txBody>
                    <a:bodyPr/>
                    <a:lstStyle/>
                    <a:p>
                      <a:pPr marL="50800"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Litiy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6,939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180,52</a:t>
                      </a:r>
                      <a:endPara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</a:t>
                      </a:r>
                      <a:endParaRPr lang="ru-RU" sz="11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534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3354">
                <a:tc>
                  <a:txBody>
                    <a:bodyPr/>
                    <a:lstStyle/>
                    <a:p>
                      <a:pPr marL="50800"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Natriy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241300" indent="-241300" algn="ctr">
                        <a:spcAft>
                          <a:spcPts val="0"/>
                        </a:spcAft>
                        <a:tabLst>
                          <a:tab pos="90488" algn="l"/>
                        </a:tabLst>
                      </a:pPr>
                      <a:r>
                        <a:rPr lang="ru-RU" sz="10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22,989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11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97,79</a:t>
                      </a:r>
                      <a:endPara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</a:t>
                      </a:r>
                      <a:r>
                        <a:rPr lang="en-US" sz="12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971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3354">
                <a:tc>
                  <a:txBody>
                    <a:bodyPr/>
                    <a:lstStyle/>
                    <a:p>
                      <a:pPr marL="50800" algn="ctr"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Kaliy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39,102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19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63,63</a:t>
                      </a:r>
                      <a:endPara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</a:t>
                      </a:r>
                      <a:r>
                        <a:rPr lang="en-US" sz="12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</a:t>
                      </a:r>
                      <a:endParaRPr lang="ru-RU" sz="12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862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3354">
                <a:tc>
                  <a:txBody>
                    <a:bodyPr/>
                    <a:lstStyle/>
                    <a:p>
                      <a:pPr marL="50800"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Rubidiy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Rb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85,47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37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39,03</a:t>
                      </a:r>
                      <a:endPara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</a:t>
                      </a:r>
                      <a:r>
                        <a:rPr lang="en-US" sz="12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1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1532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6324">
                <a:tc>
                  <a:txBody>
                    <a:bodyPr/>
                    <a:lstStyle/>
                    <a:p>
                      <a:pPr marL="50800"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Seziy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Cs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132,905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55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28,36</a:t>
                      </a:r>
                      <a:endPara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</a:t>
                      </a:r>
                      <a:r>
                        <a:rPr lang="en-US" sz="12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)))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1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1873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903">
                <a:tc>
                  <a:txBody>
                    <a:bodyPr/>
                    <a:lstStyle/>
                    <a:p>
                      <a:pPr marL="50800"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Fransiy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Fr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136525" algn="ctr"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223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87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26,83</a:t>
                      </a:r>
                      <a:endPara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)))))))</a:t>
                      </a:r>
                      <a:endParaRPr lang="ru-RU" sz="14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2480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Atomlarining</a:t>
            </a:r>
            <a:r>
              <a:rPr lang="en-US" dirty="0"/>
              <a:t> </a:t>
            </a:r>
            <a:r>
              <a:rPr lang="en-US" dirty="0" err="1" smtClean="0"/>
              <a:t>tuzilishi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951733" y="899964"/>
            <a:ext cx="2664296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qavatlarida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s-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s-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662357"/>
              </p:ext>
            </p:extLst>
          </p:nvPr>
        </p:nvGraphicFramePr>
        <p:xfrm>
          <a:off x="215429" y="721249"/>
          <a:ext cx="2649324" cy="2194939"/>
        </p:xfrm>
        <a:graphic>
          <a:graphicData uri="http://schemas.openxmlformats.org/drawingml/2006/table">
            <a:tbl>
              <a:tblPr/>
              <a:tblGrid>
                <a:gridCol w="75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6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31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7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7">
                <a:tc>
                  <a:txBody>
                    <a:bodyPr/>
                    <a:lstStyle/>
                    <a:p>
                      <a:pPr marL="0" marR="0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Kimyo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</a:t>
                      </a:r>
                      <a:r>
                        <a:rPr lang="ru-RU" sz="11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iy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belgi</a:t>
                      </a:r>
                      <a:endParaRPr lang="en-US" sz="11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</a:t>
                      </a:r>
                      <a:r>
                        <a:rPr lang="ru-RU" sz="11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artib</a:t>
                      </a:r>
                      <a:endParaRPr lang="ru-RU" sz="11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raqami</a:t>
                      </a:r>
                      <a:r>
                        <a:rPr lang="ru-RU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yadro</a:t>
                      </a:r>
                      <a:endParaRPr lang="ru-RU" sz="11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zaryadi</a:t>
                      </a:r>
                      <a:endParaRPr lang="en-US" sz="11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525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Elektron</a:t>
                      </a:r>
                      <a:endParaRPr lang="ru-RU" sz="11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L="0" marR="9525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</a:t>
                      </a:r>
                      <a:r>
                        <a:rPr lang="ru-RU" sz="11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onfiguratsiya</a:t>
                      </a:r>
                      <a:r>
                        <a:rPr lang="en-US" sz="1100" b="1" baseline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R="9525" algn="ctr"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[</a:t>
                      </a:r>
                      <a:r>
                        <a:rPr lang="ru-RU" sz="11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He</a:t>
                      </a:r>
                      <a:r>
                        <a:rPr lang="ru-RU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]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2s</a:t>
                      </a:r>
                      <a:r>
                        <a:rPr lang="en-US" sz="1100" b="1" baseline="300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1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2892">
                <a:tc>
                  <a:txBody>
                    <a:bodyPr/>
                    <a:lstStyle/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1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11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[</a:t>
                      </a:r>
                      <a:r>
                        <a:rPr lang="ru-RU" sz="11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Ne</a:t>
                      </a:r>
                      <a:r>
                        <a:rPr lang="ru-RU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]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100" b="1" baseline="300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1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8716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19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[</a:t>
                      </a:r>
                      <a:r>
                        <a:rPr lang="ru-RU" sz="11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Ar</a:t>
                      </a:r>
                      <a:r>
                        <a:rPr lang="ru-RU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]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100" b="1" baseline="300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1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87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Rb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37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[</a:t>
                      </a:r>
                      <a:r>
                        <a:rPr lang="ru-RU" sz="11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Kr</a:t>
                      </a:r>
                      <a:r>
                        <a:rPr lang="ru-RU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]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100" b="1" baseline="300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1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295"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1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1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1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49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Cs</a:t>
                      </a:r>
                      <a:endParaRPr lang="ru-RU" sz="11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55</a:t>
                      </a:r>
                      <a:endParaRPr lang="ru-RU" sz="11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[</a:t>
                      </a:r>
                      <a:r>
                        <a:rPr lang="ru-RU" sz="11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Xe</a:t>
                      </a:r>
                      <a:r>
                        <a:rPr lang="ru-RU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]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100" b="1" baseline="300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baseline="300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1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11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Fr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87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[</a:t>
                      </a:r>
                      <a:r>
                        <a:rPr lang="ru-RU" sz="11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Rn</a:t>
                      </a:r>
                      <a:r>
                        <a:rPr lang="ru-RU" sz="11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]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100" b="1" baseline="300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baseline="300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267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Ishqoriy</a:t>
            </a:r>
            <a:r>
              <a:rPr lang="ru-RU" dirty="0"/>
              <a:t> </a:t>
            </a:r>
            <a:r>
              <a:rPr lang="ru-RU" dirty="0" err="1"/>
              <a:t>metallarning</a:t>
            </a:r>
            <a:r>
              <a:rPr lang="ru-RU" dirty="0"/>
              <a:t> </a:t>
            </a:r>
            <a:r>
              <a:rPr lang="ru-RU" dirty="0" err="1"/>
              <a:t>xossalari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2304256" cy="3899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marR="25400" indent="287655" algn="ctr">
              <a:lnSpc>
                <a:spcPct val="114000"/>
              </a:lnSpc>
            </a:pP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Atom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yadrolarining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zaryadi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ortib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borishi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ularda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qobiqlar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soni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atom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radiusi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ortib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boradi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tashqi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elektronlarning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yadroga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tortilish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ionlanish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energiyasi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kamayib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boradi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metallarning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faolligi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kuchayadi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</a:p>
          <a:p>
            <a:pPr marL="38100" marR="25400" indent="287655" algn="just">
              <a:lnSpc>
                <a:spcPct val="114000"/>
              </a:lnSpc>
            </a:pPr>
            <a:endParaRPr lang="en-US" dirty="0">
              <a:solidFill>
                <a:srgbClr val="57565A"/>
              </a:solidFill>
              <a:latin typeface="Times New Roman"/>
              <a:ea typeface="Times New Roman"/>
              <a:cs typeface="Arial"/>
            </a:endParaRPr>
          </a:p>
          <a:p>
            <a:pPr marL="38100" marR="25400" indent="287655" algn="just">
              <a:lnSpc>
                <a:spcPct val="114000"/>
              </a:lnSpc>
            </a:pPr>
            <a:endParaRPr lang="en-US" dirty="0" smtClean="0">
              <a:solidFill>
                <a:srgbClr val="57565A"/>
              </a:solidFill>
              <a:latin typeface="Times New Roman"/>
              <a:ea typeface="Times New Roman"/>
              <a:cs typeface="Arial"/>
            </a:endParaRPr>
          </a:p>
          <a:p>
            <a:pPr marL="38100" marR="25400" indent="287655" algn="just">
              <a:lnSpc>
                <a:spcPct val="114000"/>
              </a:lnSpc>
            </a:pPr>
            <a:endParaRPr lang="en-US" dirty="0" smtClean="0">
              <a:solidFill>
                <a:srgbClr val="57565A"/>
              </a:solidFill>
              <a:latin typeface="Times New Roman"/>
              <a:ea typeface="Times New Roman"/>
              <a:cs typeface="Arial"/>
            </a:endParaRPr>
          </a:p>
          <a:p>
            <a:pPr marL="38100" marR="25400" indent="287655" algn="just">
              <a:lnSpc>
                <a:spcPct val="114000"/>
              </a:lnSpc>
            </a:pPr>
            <a:endParaRPr lang="en-US" dirty="0">
              <a:solidFill>
                <a:srgbClr val="57565A"/>
              </a:solidFill>
              <a:latin typeface="Times New Roman"/>
              <a:ea typeface="Times New Roman"/>
              <a:cs typeface="Arial"/>
            </a:endParaRPr>
          </a:p>
          <a:p>
            <a:pPr marL="38100" marR="25400" indent="287655" algn="just">
              <a:lnSpc>
                <a:spcPct val="114000"/>
              </a:lnSpc>
            </a:pPr>
            <a:endParaRPr lang="en-US" dirty="0" smtClean="0">
              <a:solidFill>
                <a:srgbClr val="57565A"/>
              </a:solidFill>
              <a:latin typeface="Times New Roman"/>
              <a:ea typeface="Times New Roman"/>
              <a:cs typeface="Arial"/>
            </a:endParaRPr>
          </a:p>
          <a:p>
            <a:pPr marL="38100" marR="25400" indent="287655" algn="just">
              <a:lnSpc>
                <a:spcPct val="114000"/>
              </a:lnSpc>
            </a:pPr>
            <a:endParaRPr lang="en-US" dirty="0">
              <a:solidFill>
                <a:srgbClr val="57565A"/>
              </a:solidFill>
              <a:latin typeface="Times New Roman"/>
              <a:ea typeface="Times New Roman"/>
              <a:cs typeface="Arial"/>
            </a:endParaRPr>
          </a:p>
          <a:p>
            <a:pPr marL="38100" marR="25400" indent="287655" algn="just">
              <a:lnSpc>
                <a:spcPct val="114000"/>
              </a:lnSpc>
            </a:pPr>
            <a:endParaRPr lang="en-US" dirty="0" smtClean="0">
              <a:solidFill>
                <a:srgbClr val="57565A"/>
              </a:solidFill>
              <a:latin typeface="Times New Roman"/>
              <a:ea typeface="Times New Roman"/>
              <a:cs typeface="Arial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656707"/>
              </p:ext>
            </p:extLst>
          </p:nvPr>
        </p:nvGraphicFramePr>
        <p:xfrm>
          <a:off x="2447677" y="683940"/>
          <a:ext cx="3124477" cy="2304257"/>
        </p:xfrm>
        <a:graphic>
          <a:graphicData uri="http://schemas.openxmlformats.org/drawingml/2006/table">
            <a:tbl>
              <a:tblPr/>
              <a:tblGrid>
                <a:gridCol w="552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7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7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86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86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4597">
                <a:tc rowSpan="2">
                  <a:txBody>
                    <a:bodyPr/>
                    <a:lstStyle/>
                    <a:p>
                      <a:pPr marL="0" marR="0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Kimyo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  <a:endParaRPr lang="ru-RU" sz="10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</a:t>
                      </a: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iy</a:t>
                      </a:r>
                      <a:r>
                        <a:rPr lang="en-US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belgi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85725" indent="0" algn="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Nisbiy</a:t>
                      </a:r>
                      <a:endParaRPr lang="ru-RU" sz="10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R="85725" algn="r"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</a:t>
                      </a: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tom</a:t>
                      </a:r>
                      <a:r>
                        <a:rPr lang="en-US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massa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</a:t>
                      </a: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artib</a:t>
                      </a:r>
                      <a:endParaRPr lang="ru-RU" sz="1000" b="1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raqami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Atom </a:t>
                      </a:r>
                      <a:r>
                        <a:rPr lang="en-US" sz="12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radiusi</a:t>
                      </a:r>
                      <a:r>
                        <a:rPr lang="en-US" sz="12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ortib</a:t>
                      </a:r>
                      <a:r>
                        <a:rPr lang="en-US" sz="12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boradi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i="0" dirty="0" err="1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Metallar</a:t>
                      </a:r>
                      <a:r>
                        <a:rPr lang="en-US" sz="10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i="0" dirty="0" err="1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faolligi</a:t>
                      </a:r>
                      <a:r>
                        <a:rPr lang="en-US" sz="10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1" i="0" dirty="0" err="1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kuchayadi</a:t>
                      </a:r>
                      <a:endParaRPr lang="ru-RU" sz="1000" b="1" i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7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0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6,939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</a:t>
                      </a:r>
                      <a:endParaRPr lang="ru-RU" sz="11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 sz="11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839">
                <a:tc>
                  <a:txBody>
                    <a:bodyPr/>
                    <a:lstStyle/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22,989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11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</a:t>
                      </a:r>
                      <a:r>
                        <a:rPr lang="en-US" sz="12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 sz="1200" b="1" baseline="30000" dirty="0">
                        <a:solidFill>
                          <a:srgbClr val="0070C0"/>
                        </a:solidFill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58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39,102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19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</a:t>
                      </a:r>
                      <a:r>
                        <a:rPr lang="en-US" sz="12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</a:t>
                      </a:r>
                      <a:endParaRPr lang="ru-RU" sz="12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 sz="1200" b="1" baseline="30000" dirty="0">
                        <a:solidFill>
                          <a:srgbClr val="0070C0"/>
                        </a:solidFill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Rb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85,47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37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</a:t>
                      </a:r>
                      <a:r>
                        <a:rPr lang="en-US" sz="12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1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 sz="1100" b="1" baseline="30000" dirty="0">
                        <a:solidFill>
                          <a:srgbClr val="0070C0"/>
                        </a:solidFill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4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Cs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132,905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55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</a:t>
                      </a:r>
                      <a:r>
                        <a:rPr lang="en-US" sz="12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)))</a:t>
                      </a:r>
                      <a:r>
                        <a:rPr lang="en-US" sz="11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1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 sz="1100" b="1" baseline="30000" dirty="0">
                        <a:solidFill>
                          <a:srgbClr val="0070C0"/>
                        </a:solidFill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68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Fr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136525" algn="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223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87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4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)))))))</a:t>
                      </a:r>
                      <a:endParaRPr lang="ru-RU" sz="14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 sz="1400" b="1" baseline="30000" dirty="0">
                        <a:solidFill>
                          <a:srgbClr val="0070C0"/>
                        </a:solidFill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>
            <a:off x="5255989" y="1260005"/>
            <a:ext cx="0" cy="172819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77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1" y="107876"/>
            <a:ext cx="4895533" cy="386260"/>
          </a:xfrm>
        </p:spPr>
        <p:txBody>
          <a:bodyPr/>
          <a:lstStyle/>
          <a:p>
            <a:r>
              <a:rPr lang="ru-RU" dirty="0" err="1"/>
              <a:t>Ishqoriy</a:t>
            </a:r>
            <a:r>
              <a:rPr lang="ru-RU" dirty="0"/>
              <a:t> </a:t>
            </a:r>
            <a:r>
              <a:rPr lang="ru-RU" dirty="0" err="1"/>
              <a:t>metallarning</a:t>
            </a:r>
            <a:r>
              <a:rPr lang="ru-RU" dirty="0"/>
              <a:t> </a:t>
            </a:r>
            <a:r>
              <a:rPr lang="ru-RU" dirty="0" err="1"/>
              <a:t>xossalari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11932"/>
            <a:ext cx="5184576" cy="1215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marR="25400" indent="287655" algn="ctr">
              <a:lnSpc>
                <a:spcPct val="114000"/>
              </a:lnSpc>
            </a:pP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Fransiy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tabiatda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uchramaydigan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sun’iy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radioaktiv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element,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shuning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mavjud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ichida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eng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kuchli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qaytaruvchi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faol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seziydir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013" y="1764060"/>
            <a:ext cx="1554163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45" y="1691035"/>
            <a:ext cx="1712913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4592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Oksidlanish</a:t>
            </a:r>
            <a:r>
              <a:rPr lang="en-US" dirty="0" smtClean="0"/>
              <a:t> </a:t>
            </a:r>
            <a:r>
              <a:rPr lang="en-US" dirty="0" err="1" smtClean="0"/>
              <a:t>darajasi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7477" y="827956"/>
            <a:ext cx="46800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reaksiyalarda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o‘zlarining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valent­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elektronlarini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oson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beradi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+1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zaryadli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ionga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aylanadi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Ish­qoriy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kuchli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qaytaruvchilar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hisoblanadi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barcha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+1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oksidlanish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darajasini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namoyon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35509" y="2412132"/>
                <a:ext cx="34563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rgbClr val="0070C0"/>
                    </a:solidFill>
                  </a:rPr>
                  <a:t>Na+Cl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2</a:t>
                </a:r>
                <a:r>
                  <a:rPr lang="en-US" sz="2400" b="1" dirty="0" smtClean="0">
                    <a:solidFill>
                      <a:srgbClr val="0070C0"/>
                    </a:solidFill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𝑵𝒂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+ 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2400" b="1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𝑪𝒍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</m:sup>
                    </m:sSup>
                  </m:oMath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509" y="2412132"/>
                <a:ext cx="3456384" cy="461665"/>
              </a:xfrm>
              <a:prstGeom prst="rect">
                <a:avLst/>
              </a:prstGeom>
              <a:blipFill rotWithShape="1">
                <a:blip r:embed="rId2"/>
                <a:stretch>
                  <a:fillRect t="-9333" b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511573" y="2340124"/>
            <a:ext cx="3476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o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2015630" y="2340124"/>
            <a:ext cx="2880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o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26779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153709</TotalTime>
  <Words>847</Words>
  <Application>Microsoft Office PowerPoint</Application>
  <PresentationFormat>Произвольный</PresentationFormat>
  <Paragraphs>244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9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9" baseType="lpstr">
      <vt:lpstr>Arial</vt:lpstr>
      <vt:lpstr>Arial Black</vt:lpstr>
      <vt:lpstr>Calibri</vt:lpstr>
      <vt:lpstr>Cambria Math</vt:lpstr>
      <vt:lpstr>Open Sans</vt:lpstr>
      <vt:lpstr>Open Sans Light</vt:lpstr>
      <vt:lpstr>Roboto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Объект упаковщика для оболочки</vt:lpstr>
      <vt:lpstr>KIMYO </vt:lpstr>
      <vt:lpstr>Ishqoriy metallar</vt:lpstr>
      <vt:lpstr>Ishqoriy metall</vt:lpstr>
      <vt:lpstr>Natriyning suv bilan reaksiyasi</vt:lpstr>
      <vt:lpstr>Ishqoriy metallarning xossalari</vt:lpstr>
      <vt:lpstr>Atomlarining tuzilishi</vt:lpstr>
      <vt:lpstr>Ishqoriy metallarning xossalari</vt:lpstr>
      <vt:lpstr>Ishqoriy metallarning xossalari</vt:lpstr>
      <vt:lpstr>Oksidlanish darajasi </vt:lpstr>
      <vt:lpstr>Ishqoriy metallarning biologik ahamiyati </vt:lpstr>
      <vt:lpstr>Natriy</vt:lpstr>
      <vt:lpstr>Kaliy</vt:lpstr>
      <vt:lpstr>Rubidiy</vt:lpstr>
      <vt:lpstr>Seziy</vt:lpstr>
      <vt:lpstr>Natriy va kaliy</vt:lpstr>
      <vt:lpstr>Ishlatilishi</vt:lpstr>
      <vt:lpstr>Ishlatilishi</vt:lpstr>
      <vt:lpstr>Ishlatilishi</vt:lpstr>
      <vt:lpstr>Ishlatilishi</vt:lpstr>
      <vt:lpstr>Glauber tuzining asosiy afzalliklari: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1807</cp:revision>
  <dcterms:created xsi:type="dcterms:W3CDTF">2014-10-08T23:03:32Z</dcterms:created>
  <dcterms:modified xsi:type="dcterms:W3CDTF">2021-01-07T08:45:40Z</dcterms:modified>
</cp:coreProperties>
</file>