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1"/>
  </p:notesMasterIdLst>
  <p:sldIdLst>
    <p:sldId id="1435" r:id="rId10"/>
    <p:sldId id="1565" r:id="rId11"/>
    <p:sldId id="1564" r:id="rId12"/>
    <p:sldId id="1562" r:id="rId13"/>
    <p:sldId id="1563" r:id="rId14"/>
    <p:sldId id="1575" r:id="rId15"/>
    <p:sldId id="1576" r:id="rId16"/>
    <p:sldId id="1577" r:id="rId17"/>
    <p:sldId id="1574" r:id="rId18"/>
    <p:sldId id="1571" r:id="rId19"/>
    <p:sldId id="1570" r:id="rId20"/>
    <p:sldId id="1569" r:id="rId21"/>
    <p:sldId id="1582" r:id="rId22"/>
    <p:sldId id="1583" r:id="rId23"/>
    <p:sldId id="1568" r:id="rId24"/>
    <p:sldId id="1567" r:id="rId25"/>
    <p:sldId id="1579" r:id="rId26"/>
    <p:sldId id="1585" r:id="rId27"/>
    <p:sldId id="1584" r:id="rId28"/>
    <p:sldId id="1578" r:id="rId29"/>
    <p:sldId id="1586" r:id="rId30"/>
  </p:sldIdLst>
  <p:sldSz cx="5759450" cy="3240088"/>
  <p:notesSz cx="6858000" cy="9144000"/>
  <p:defaultTextStyle>
    <a:defPPr>
      <a:defRPr lang="en-US"/>
    </a:defPPr>
    <a:lvl1pPr marL="0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33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56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94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509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141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773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404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1025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65"/>
            <p14:sldId id="1564"/>
            <p14:sldId id="1562"/>
            <p14:sldId id="1563"/>
            <p14:sldId id="1575"/>
            <p14:sldId id="1576"/>
            <p14:sldId id="1577"/>
            <p14:sldId id="1574"/>
            <p14:sldId id="1571"/>
            <p14:sldId id="1570"/>
            <p14:sldId id="1569"/>
            <p14:sldId id="1582"/>
            <p14:sldId id="1583"/>
            <p14:sldId id="1568"/>
            <p14:sldId id="1567"/>
            <p14:sldId id="1579"/>
            <p14:sldId id="1585"/>
            <p14:sldId id="1584"/>
            <p14:sldId id="1578"/>
            <p14:sldId id="158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  <a:srgbClr val="328682"/>
    <a:srgbClr val="660066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046" autoAdjust="0"/>
  </p:normalViewPr>
  <p:slideViewPr>
    <p:cSldViewPr snapToObjects="1">
      <p:cViewPr varScale="1">
        <p:scale>
          <a:sx n="217" d="100"/>
          <a:sy n="217" d="100"/>
        </p:scale>
        <p:origin x="804" y="17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33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56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94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509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141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773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404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1025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4"/>
            <a:ext cx="3054716" cy="753370"/>
          </a:xfrm>
          <a:prstGeom prst="rect">
            <a:avLst/>
          </a:prstGeom>
        </p:spPr>
        <p:txBody>
          <a:bodyPr vert="horz" wrap="square" lIns="0" tIns="14564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899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55" y="256285"/>
            <a:ext cx="898855" cy="385319"/>
          </a:xfrm>
          <a:prstGeom prst="rect">
            <a:avLst/>
          </a:prstGeom>
        </p:spPr>
        <p:txBody>
          <a:bodyPr vert="horz" wrap="square" lIns="0" tIns="1583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3870499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Ishqoriy</a:t>
            </a:r>
            <a:r>
              <a:rPr lang="en-US" sz="2000" dirty="0"/>
              <a:t> </a:t>
            </a:r>
            <a:r>
              <a:rPr lang="en-US" sz="2000" dirty="0" err="1"/>
              <a:t>metallarning</a:t>
            </a:r>
            <a:r>
              <a:rPr lang="en-US" sz="2000" dirty="0"/>
              <a:t> </a:t>
            </a:r>
            <a:r>
              <a:rPr lang="en-US" sz="2000" dirty="0" err="1"/>
              <a:t>biologik</a:t>
            </a:r>
            <a:r>
              <a:rPr lang="en-US" sz="2000" dirty="0"/>
              <a:t> </a:t>
            </a:r>
            <a:r>
              <a:rPr lang="en-US" sz="2000" dirty="0" err="1"/>
              <a:t>ahamiyati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55948"/>
            <a:ext cx="2736304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Litiy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stimulyatorlik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xossasiga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terato­gen­ (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homilani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rivojlanishida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mayib-majruhlik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anomal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holatlarni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keltirib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chiqaruvchi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), antidepressant (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inson­lardagi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depressiya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holatini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davolash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qo‘llaniladigan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vosi­talar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xususiyatlari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bor.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797" y="611932"/>
            <a:ext cx="2160240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0,023</a:t>
            </a:r>
            <a:r>
              <a:rPr lang="en-US" sz="1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10–4 %,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0,004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0,1–2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92–200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 kg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0,67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2" y="729747"/>
            <a:ext cx="936104" cy="1693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740847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to‘qimasida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0,26–0,78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ilikda1,0 %,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1970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mg/l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kungi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ovqat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5 g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‘­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(70 kg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vaznli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)­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o‘rtacha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70 g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9" y="1156632"/>
            <a:ext cx="1009929" cy="11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646063"/>
            <a:ext cx="15906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13" y="611932"/>
            <a:ext cx="4032448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to‘qimasida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1,6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%,</a:t>
            </a: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ilikda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0,21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%,</a:t>
            </a: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1620 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mg/l,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kungi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ovqat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1,4—3,4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g, </a:t>
            </a: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doza­si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6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g, </a:t>
            </a: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organizmida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(70 kg) 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1150" indent="-285750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o‘rtacha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250 g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07876"/>
            <a:ext cx="4895533" cy="386260"/>
          </a:xfrm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Rubidiy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1"/>
            <a:ext cx="3384377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Rubidiy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stimulyator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xossasiga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to‘qimasida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20–70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%,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ilikda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0,1–5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%,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2,5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mg/l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kungi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ovqat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1,5–6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bo‘lishi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zaharliligi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(70 kg)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o‘rtacha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680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712604"/>
            <a:ext cx="2112175" cy="152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2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81656"/>
            <a:ext cx="4895533" cy="386260"/>
          </a:xfrm>
        </p:spPr>
        <p:txBody>
          <a:bodyPr>
            <a:noAutofit/>
          </a:bodyPr>
          <a:lstStyle/>
          <a:p>
            <a:r>
              <a:rPr lang="en-US" sz="3200" kern="1200" spc="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Seziy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47159"/>
            <a:ext cx="5976664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Seziy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to‘qimasida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0,07–1,6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%,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11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ilikda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1,3–5,2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–6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%,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11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0,0038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mg/l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3111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kungi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ovqat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0,004—0,03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m/g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bo‘lishi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3111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emas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1842682"/>
            <a:ext cx="1323356" cy="1294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1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07876"/>
            <a:ext cx="4895533" cy="38626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5399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faoliyat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ahamiyatga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elementlardir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Tirik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hujayralaridagi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kaliy-natriy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hujayra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shirasidagi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ildizdan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barglarga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eritmalarining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yetkazib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berilishi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fotosintez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jadallashuvini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ta’minlash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de­mak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biokimyoviy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faoliyatlar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bosimi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yurak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muskullarining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ishini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me’yorlashtirish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zaruriy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jarayondir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69" y="1755329"/>
            <a:ext cx="1529404" cy="13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" y="1755329"/>
            <a:ext cx="2016224" cy="13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09" y="1713924"/>
            <a:ext cx="1366353" cy="13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Ishlatilishi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71413" y="601172"/>
            <a:ext cx="2736304" cy="893432"/>
            <a:chOff x="-801767" y="-1169926"/>
            <a:chExt cx="6313469" cy="35987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801767" y="-1169926"/>
              <a:ext cx="6313469" cy="359879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lvl="0" algn="ctr" defTabSz="914400">
                <a:defRPr/>
              </a:pPr>
              <a:r>
                <a:rPr lang="en-US" sz="18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NaCl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tibbiyotda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b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(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fiziologik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eritma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)</a:t>
              </a:r>
              <a:r>
                <a:rPr lang="ru-RU" sz="1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8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>
                <a:defRPr/>
              </a:pPr>
              <a:r>
                <a:rPr lang="ru-RU" sz="1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0,9%)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157" y="-836532"/>
              <a:ext cx="1087586" cy="326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2879725" y="582595"/>
            <a:ext cx="2736304" cy="2499502"/>
            <a:chOff x="4674817" y="1658062"/>
            <a:chExt cx="3498220" cy="175223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4817" y="1658062"/>
              <a:ext cx="3498220" cy="1752237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Natriy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xlorid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NaCl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osh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tuzi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sifatida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ma’lum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va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tirik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organizm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uchun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juda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kerakli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modda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NaHCO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3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oziq-ovqat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va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kimyo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sanoatida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keng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foydalaniladi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01" y="2587270"/>
              <a:ext cx="900775" cy="80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869" y="2587270"/>
              <a:ext cx="1794797" cy="80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494604"/>
            <a:ext cx="1783594" cy="15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413" y="1524557"/>
            <a:ext cx="1008112" cy="15643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NaNO</a:t>
            </a:r>
            <a:r>
              <a:rPr lang="en-US" sz="1200" dirty="0" smtClean="0"/>
              <a:t>3</a:t>
            </a:r>
          </a:p>
          <a:p>
            <a:r>
              <a:rPr lang="en-US" sz="2000" dirty="0" smtClean="0"/>
              <a:t>KNO</a:t>
            </a:r>
            <a:r>
              <a:rPr lang="en-US" sz="1200" dirty="0" smtClean="0"/>
              <a:t>3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70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prstClr val="white"/>
                </a:solidFill>
              </a:rPr>
              <a:t>Ishlatilishi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oziqlanishida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kamayishi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qishloq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mahsulotlari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hosi­lining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pasayib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ketishi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buzilishiga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keladi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KCl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KNO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kar­bonat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o‘simlik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kulida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179427" y="1377888"/>
            <a:ext cx="331139" cy="108012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90784" y="1764060"/>
            <a:ext cx="341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kabi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o‘g‘it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3" y="2043522"/>
            <a:ext cx="1079172" cy="10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2043706"/>
            <a:ext cx="1296144" cy="10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prstClr val="white"/>
                </a:solidFill>
              </a:rPr>
              <a:t>Ishlatilishi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3312369" cy="18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7655" algn="just">
              <a:lnSpc>
                <a:spcPct val="98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Suvsiz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 Na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 Na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shisha,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sovun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chi­qarishda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qattiq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yumsha­tishda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bo‘yoq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chiqarishda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qog‘oz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fabrikalarida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yuvishda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kundalik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ko‘plab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maqsadlarda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9" y="611932"/>
            <a:ext cx="11001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3" y="827956"/>
            <a:ext cx="706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1836068"/>
            <a:ext cx="1260113" cy="12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Ishlatilishi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2592288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Glauber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10H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tibbiyotda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surgi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vositasi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550848"/>
            <a:ext cx="2512017" cy="24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81656"/>
            <a:ext cx="4895533" cy="38626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779" y="710366"/>
            <a:ext cx="5321250" cy="248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Litiy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 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 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Rubidiy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Rb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Seziy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Cs 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Fransiy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 </a:t>
            </a:r>
            <a:endParaRPr lang="kk-KZ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76200" lvl="0">
              <a:lnSpc>
                <a:spcPct val="111000"/>
              </a:lnSpc>
              <a:tabLst>
                <a:tab pos="228600" algn="l"/>
                <a:tab pos="571500" algn="l"/>
              </a:tabLst>
            </a:pPr>
            <a:endParaRPr lang="ru-RU" sz="20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 </a:t>
            </a:r>
            <a:endParaRPr lang="ru-RU" sz="20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973909" y="827956"/>
            <a:ext cx="659504" cy="187220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5709" y="154803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07876"/>
            <a:ext cx="4895533" cy="38626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err="1">
                <a:solidFill>
                  <a:schemeClr val="bg1"/>
                </a:solidFill>
                <a:latin typeface="Roboto"/>
              </a:rPr>
              <a:t>Glauber</a:t>
            </a:r>
            <a:r>
              <a:rPr lang="en-US" sz="2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</a:rPr>
              <a:t>tuzining</a:t>
            </a:r>
            <a:r>
              <a:rPr lang="en-US" sz="2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</a:rPr>
              <a:t>asosiy</a:t>
            </a:r>
            <a:r>
              <a:rPr lang="en-US" sz="2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"/>
              </a:rPr>
              <a:t>afzalliklari</a:t>
            </a:r>
            <a:r>
              <a:rPr lang="en-US" sz="2000" dirty="0">
                <a:solidFill>
                  <a:schemeClr val="bg1"/>
                </a:solidFill>
                <a:latin typeface="Roboto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689744"/>
            <a:ext cx="547260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tozalaydi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zaharlanish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darhol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metabolizmni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buzmaydi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>
              <a:buFont typeface="Arial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ichaklarni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tozalaydi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qavatining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yutishini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aralashmalarning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qo‘ymaydi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13" y="35868"/>
            <a:ext cx="561662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1963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33" y="2124100"/>
            <a:ext cx="2520280" cy="8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3" y="2104059"/>
            <a:ext cx="628048" cy="7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421" y="683940"/>
            <a:ext cx="5544616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faol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kuchli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qaytaruvchi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organizmida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uchrashi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ahamiyati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tushuntirib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oziq-ovqat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mahsulotlari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630" y="1104291"/>
            <a:ext cx="2951845" cy="118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algn="ctr">
              <a:lnSpc>
                <a:spcPct val="111000"/>
              </a:lnSpc>
              <a:tabLst>
                <a:tab pos="228600" algn="l"/>
                <a:tab pos="5715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atamasi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gidroksidlarining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o‘yuvchanlik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bog‘liq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37" y="683940"/>
            <a:ext cx="1548568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LiOH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 OH</a:t>
            </a: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RbOH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CsOH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FrOH</a:t>
            </a:r>
            <a:r>
              <a:rPr lang="en-US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kk-KZ" sz="20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89" y="660267"/>
            <a:ext cx="792088" cy="21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Natriyning</a:t>
            </a:r>
            <a:r>
              <a:rPr lang="en-US" dirty="0" smtClean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 smtClean="0"/>
              <a:t>reaksiyasi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10899"/>
              </p:ext>
            </p:extLst>
          </p:nvPr>
        </p:nvGraphicFramePr>
        <p:xfrm>
          <a:off x="1798638" y="1349375"/>
          <a:ext cx="2160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Объект упаковщика для оболочки" showAsIcon="1" r:id="rId3" imgW="2160000" imgH="540000" progId="Package">
                  <p:embed/>
                </p:oleObj>
              </mc:Choice>
              <mc:Fallback>
                <p:oleObj name="Объект упаковщика для оболочки" showAsIcon="1" r:id="rId3" imgW="2160000" imgH="540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638" y="1349375"/>
                        <a:ext cx="21605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33307"/>
              </p:ext>
            </p:extLst>
          </p:nvPr>
        </p:nvGraphicFramePr>
        <p:xfrm>
          <a:off x="1151533" y="2225352"/>
          <a:ext cx="19589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Объект упаковщика для оболочки" showAsIcon="1" r:id="rId5" imgW="1958400" imgH="491040" progId="Package">
                  <p:embed/>
                </p:oleObj>
              </mc:Choice>
              <mc:Fallback>
                <p:oleObj name="Объект упаковщика для оболочки" showAsIcon="1" r:id="rId5" imgW="1958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533" y="2225352"/>
                        <a:ext cx="19589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Ishqoriy</a:t>
            </a:r>
            <a:r>
              <a:rPr lang="ru-RU" dirty="0"/>
              <a:t> </a:t>
            </a:r>
            <a:r>
              <a:rPr lang="ru-RU" dirty="0" err="1"/>
              <a:t>metallarning</a:t>
            </a:r>
            <a:r>
              <a:rPr lang="ru-RU" dirty="0"/>
              <a:t> </a:t>
            </a:r>
            <a:r>
              <a:rPr lang="ru-RU" dirty="0" err="1"/>
              <a:t>xossalari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82338"/>
              </p:ext>
            </p:extLst>
          </p:nvPr>
        </p:nvGraphicFramePr>
        <p:xfrm>
          <a:off x="135477" y="611932"/>
          <a:ext cx="5488539" cy="2145476"/>
        </p:xfrm>
        <a:graphic>
          <a:graphicData uri="http://schemas.openxmlformats.org/drawingml/2006/table">
            <a:tbl>
              <a:tblPr/>
              <a:tblGrid>
                <a:gridCol w="79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34925" algn="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9525" algn="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472">
                <a:tc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Element</a:t>
                      </a:r>
                      <a:endParaRPr lang="en-US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65100" algn="ctr"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65100"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iy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belgi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725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Nisbiy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85725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tom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massa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R="85725"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artib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raqami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yadro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Suyuqlanish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harorati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°</a:t>
                      </a:r>
                      <a:r>
                        <a:rPr lang="en-US" sz="9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ru-RU" sz="8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Atom </a:t>
                      </a:r>
                      <a:r>
                        <a:rPr lang="en-US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radiusi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ortib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boradi</a:t>
                      </a:r>
                      <a:endParaRPr lang="en-US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Zichligi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kg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  <a:r>
                        <a:rPr lang="ru-RU" sz="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6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Litiy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6,939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180,52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534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54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Natriy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41300" algn="ctr"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22,989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97,79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971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54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Kaliy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39,102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63,63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ru-RU" sz="12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862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54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Rubidiy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Rb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85,47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39,03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1532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324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Seziy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Cs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132,905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28,36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)))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1873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Fransiy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3652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223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26,83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)))))))</a:t>
                      </a:r>
                      <a:endParaRPr lang="ru-RU" sz="14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2480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Atomlarining</a:t>
            </a:r>
            <a:r>
              <a:rPr lang="en-US" dirty="0"/>
              <a:t> </a:t>
            </a:r>
            <a:r>
              <a:rPr lang="en-US" dirty="0" err="1" smtClean="0"/>
              <a:t>tuzilishi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1733" y="899964"/>
            <a:ext cx="26642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qavatlarida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62357"/>
              </p:ext>
            </p:extLst>
          </p:nvPr>
        </p:nvGraphicFramePr>
        <p:xfrm>
          <a:off x="215429" y="721249"/>
          <a:ext cx="2649324" cy="2194939"/>
        </p:xfrm>
        <a:graphic>
          <a:graphicData uri="http://schemas.openxmlformats.org/drawingml/2006/table">
            <a:tbl>
              <a:tblPr/>
              <a:tblGrid>
                <a:gridCol w="7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iy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belgi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artib</a:t>
                      </a:r>
                      <a:endParaRPr lang="ru-RU" sz="11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raqami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yadro</a:t>
                      </a:r>
                      <a:endParaRPr lang="ru-RU" sz="11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zaryadi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525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Elektron</a:t>
                      </a:r>
                      <a:endParaRPr lang="ru-RU" sz="11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9525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onfiguratsiya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R="9525"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892">
                <a:tc>
                  <a:txBody>
                    <a:bodyPr/>
                    <a:lstStyle/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1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Rb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95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Cs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Xe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Rn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baseline="30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Ishqoriy</a:t>
            </a:r>
            <a:r>
              <a:rPr lang="ru-RU" dirty="0"/>
              <a:t> </a:t>
            </a:r>
            <a:r>
              <a:rPr lang="ru-RU" dirty="0" err="1"/>
              <a:t>metallarning</a:t>
            </a:r>
            <a:r>
              <a:rPr lang="ru-RU" dirty="0"/>
              <a:t> </a:t>
            </a:r>
            <a:r>
              <a:rPr lang="ru-RU" dirty="0" err="1"/>
              <a:t>xossalari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2304256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25400" indent="287655" algn="ctr">
              <a:lnSpc>
                <a:spcPct val="114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Atom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yadrolarining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zaryadi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borishi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qobiqlar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atom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radiusi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elektronlarning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yadroga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tortilish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ionlanish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energiyasi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kamayib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faolligi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kuchayadi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38100" marR="25400" indent="287655" algn="just">
              <a:lnSpc>
                <a:spcPct val="114000"/>
              </a:lnSpc>
            </a:pPr>
            <a:endParaRPr lang="en-US" dirty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 smtClean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 smtClean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 smtClean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  <a:p>
            <a:pPr marL="38100" marR="25400" indent="287655" algn="just">
              <a:lnSpc>
                <a:spcPct val="114000"/>
              </a:lnSpc>
            </a:pPr>
            <a:endParaRPr lang="en-US" dirty="0" smtClean="0">
              <a:solidFill>
                <a:srgbClr val="57565A"/>
              </a:solidFill>
              <a:latin typeface="Times New Roman"/>
              <a:ea typeface="Times New Roman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56707"/>
              </p:ext>
            </p:extLst>
          </p:nvPr>
        </p:nvGraphicFramePr>
        <p:xfrm>
          <a:off x="2447677" y="683940"/>
          <a:ext cx="3124477" cy="2304257"/>
        </p:xfrm>
        <a:graphic>
          <a:graphicData uri="http://schemas.openxmlformats.org/drawingml/2006/table">
            <a:tbl>
              <a:tblPr/>
              <a:tblGrid>
                <a:gridCol w="55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597">
                <a:tc rowSpan="2"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iy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belgi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85725" indent="0" algn="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Nisbiy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R="85725" algn="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tom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massa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artib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raqami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Atom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radiusi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ortib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boradi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Metallar</a:t>
                      </a:r>
                      <a:r>
                        <a:rPr lang="en-US" sz="10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faolligi</a:t>
                      </a:r>
                      <a:r>
                        <a:rPr lang="en-US" sz="1000" b="1" i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kuchayadi</a:t>
                      </a:r>
                      <a:endParaRPr lang="ru-RU" sz="1000" b="1" i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6,939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39">
                <a:tc>
                  <a:txBody>
                    <a:bodyPr/>
                    <a:lstStyle/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22,989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39,102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ru-RU" sz="12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Rb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85,47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Cs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132,905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)))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365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223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)))))))</a:t>
                      </a:r>
                      <a:endParaRPr lang="ru-RU" sz="1400" b="1" baseline="30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5255989" y="1260005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07876"/>
            <a:ext cx="4895533" cy="386260"/>
          </a:xfrm>
        </p:spPr>
        <p:txBody>
          <a:bodyPr/>
          <a:lstStyle/>
          <a:p>
            <a:r>
              <a:rPr lang="ru-RU" dirty="0" err="1"/>
              <a:t>Ishqoriy</a:t>
            </a:r>
            <a:r>
              <a:rPr lang="ru-RU" dirty="0"/>
              <a:t> </a:t>
            </a:r>
            <a:r>
              <a:rPr lang="ru-RU" dirty="0" err="1"/>
              <a:t>metallarning</a:t>
            </a:r>
            <a:r>
              <a:rPr lang="ru-RU" dirty="0"/>
              <a:t> </a:t>
            </a:r>
            <a:r>
              <a:rPr lang="ru-RU" dirty="0" err="1"/>
              <a:t>xossalari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2"/>
            <a:ext cx="5184576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25400" indent="287655" algn="ctr">
              <a:lnSpc>
                <a:spcPct val="11400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Fransiy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uchramaydigan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sun’iy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radioaktiv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element,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qaytaruvchi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seziydir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764060"/>
            <a:ext cx="15541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1691035"/>
            <a:ext cx="17129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9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Oksidlanish</a:t>
            </a:r>
            <a:r>
              <a:rPr lang="en-US" dirty="0" smtClean="0"/>
              <a:t> </a:t>
            </a:r>
            <a:r>
              <a:rPr lang="en-US" dirty="0" err="1" smtClean="0"/>
              <a:t>darajasi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477" y="827956"/>
            <a:ext cx="4680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reaksiyalarda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o‘zlarining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valent­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elektronlarini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+1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zaryadli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Ish­qoriy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qaytaruvchilar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hisoblanadi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+1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oksidlanish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darajasini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5509" y="2412132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</a:rPr>
                  <a:t>Na+Cl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 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𝑪𝒍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09" y="2412132"/>
                <a:ext cx="345638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11573" y="2340124"/>
            <a:ext cx="347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015630" y="2340124"/>
            <a:ext cx="288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77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153709</TotalTime>
  <Words>847</Words>
  <Application>Microsoft Office PowerPoint</Application>
  <PresentationFormat>Произвольный</PresentationFormat>
  <Paragraphs>244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Calibri</vt:lpstr>
      <vt:lpstr>Cambria Math</vt:lpstr>
      <vt:lpstr>Open Sans</vt:lpstr>
      <vt:lpstr>Open Sans Light</vt:lpstr>
      <vt:lpstr>Roboto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Объект упаковщика для оболочки</vt:lpstr>
      <vt:lpstr>KIMYO </vt:lpstr>
      <vt:lpstr>Ishqoriy metallar</vt:lpstr>
      <vt:lpstr>Ishqoriy metall</vt:lpstr>
      <vt:lpstr>Natriyning suv bilan reaksiyasi</vt:lpstr>
      <vt:lpstr>Ishqoriy metallarning xossalari</vt:lpstr>
      <vt:lpstr>Atomlarining tuzilishi</vt:lpstr>
      <vt:lpstr>Ishqoriy metallarning xossalari</vt:lpstr>
      <vt:lpstr>Ishqoriy metallarning xossalari</vt:lpstr>
      <vt:lpstr>Oksidlanish darajasi </vt:lpstr>
      <vt:lpstr>Ishqoriy metallarning biologik ahamiyati </vt:lpstr>
      <vt:lpstr>Natriy</vt:lpstr>
      <vt:lpstr>Kaliy</vt:lpstr>
      <vt:lpstr>Rubidiy</vt:lpstr>
      <vt:lpstr>Seziy</vt:lpstr>
      <vt:lpstr>Natriy va kaliy</vt:lpstr>
      <vt:lpstr>Ishlatilishi</vt:lpstr>
      <vt:lpstr>Ishlatilishi</vt:lpstr>
      <vt:lpstr>Ishlatilishi</vt:lpstr>
      <vt:lpstr>Ishlatilishi</vt:lpstr>
      <vt:lpstr>Glauber tuzining asosiy afzalliklari: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1807</cp:revision>
  <dcterms:created xsi:type="dcterms:W3CDTF">2014-10-08T23:03:32Z</dcterms:created>
  <dcterms:modified xsi:type="dcterms:W3CDTF">2021-01-07T08:45:40Z</dcterms:modified>
</cp:coreProperties>
</file>