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435" r:id="rId10"/>
    <p:sldId id="1664" r:id="rId11"/>
    <p:sldId id="1667" r:id="rId12"/>
    <p:sldId id="1666" r:id="rId13"/>
    <p:sldId id="1669" r:id="rId14"/>
    <p:sldId id="1622" r:id="rId15"/>
    <p:sldId id="1621" r:id="rId16"/>
    <p:sldId id="1660" r:id="rId17"/>
    <p:sldId id="1661" r:id="rId18"/>
    <p:sldId id="1637" r:id="rId19"/>
    <p:sldId id="1636" r:id="rId20"/>
    <p:sldId id="1651" r:id="rId21"/>
    <p:sldId id="1650" r:id="rId22"/>
    <p:sldId id="1649" r:id="rId23"/>
    <p:sldId id="1648" r:id="rId24"/>
    <p:sldId id="1647" r:id="rId25"/>
    <p:sldId id="1646" r:id="rId26"/>
    <p:sldId id="1644" r:id="rId27"/>
    <p:sldId id="1652" r:id="rId28"/>
    <p:sldId id="1633" r:id="rId29"/>
    <p:sldId id="1655" r:id="rId30"/>
    <p:sldId id="1632" r:id="rId31"/>
    <p:sldId id="1631" r:id="rId32"/>
    <p:sldId id="1653" r:id="rId33"/>
    <p:sldId id="1654" r:id="rId34"/>
    <p:sldId id="1662" r:id="rId35"/>
    <p:sldId id="1665" r:id="rId36"/>
  </p:sldIdLst>
  <p:sldSz cx="5759450" cy="3240088"/>
  <p:notesSz cx="6858000" cy="9144000"/>
  <p:defaultTextStyle>
    <a:defPPr>
      <a:defRPr lang="en-US"/>
    </a:defPPr>
    <a:lvl1pPr marL="0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393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4771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173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9536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6925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4317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1707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9079" algn="l" defTabSz="574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64"/>
            <p14:sldId id="1667"/>
            <p14:sldId id="1666"/>
            <p14:sldId id="1669"/>
            <p14:sldId id="1622"/>
            <p14:sldId id="1621"/>
            <p14:sldId id="1660"/>
            <p14:sldId id="1661"/>
            <p14:sldId id="1637"/>
            <p14:sldId id="1636"/>
            <p14:sldId id="1651"/>
            <p14:sldId id="1650"/>
            <p14:sldId id="1649"/>
            <p14:sldId id="1648"/>
            <p14:sldId id="1647"/>
            <p14:sldId id="1646"/>
            <p14:sldId id="1644"/>
            <p14:sldId id="1652"/>
            <p14:sldId id="1633"/>
            <p14:sldId id="1655"/>
            <p14:sldId id="1632"/>
            <p14:sldId id="1631"/>
            <p14:sldId id="1653"/>
            <p14:sldId id="1654"/>
            <p14:sldId id="1662"/>
            <p14:sldId id="1665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68" d="100"/>
          <a:sy n="168" d="100"/>
        </p:scale>
        <p:origin x="468" y="12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393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4771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173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49536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6925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4317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1707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99079" algn="l" defTabSz="28739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7" y="100656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6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6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6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1441782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1441782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6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2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89" y="77476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2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89" y="183626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67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67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96" indent="-71096">
              <a:defRPr sz="700"/>
            </a:lvl3pPr>
            <a:lvl4pPr marL="189364" indent="-9805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24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24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6" y="1006565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6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6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4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4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4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6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6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1443516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6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7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4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4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4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4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6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3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6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6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2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3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8.xml"/><Relationship Id="rId1" Type="http://schemas.openxmlformats.org/officeDocument/2006/relationships/video" Target="file:///C:\Documents%20and%20Settings\Kab_himii\&#1056;&#1072;&#1073;&#1086;&#1095;&#1080;&#1081;%20&#1089;&#1090;&#1086;&#1083;\&#1072;&#1083;&#1102;&#1084;&#1080;&#1085;&#1080;&#1081;\&#1072;&#1083;&#1102;&#1084;&#1086;&#1090;&#1077;&#1088;&#1084;&#1080;&#1103;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3540" y="112899"/>
            <a:ext cx="2874041" cy="753354"/>
          </a:xfrm>
          <a:prstGeom prst="rect">
            <a:avLst/>
          </a:prstGeom>
        </p:spPr>
        <p:txBody>
          <a:bodyPr vert="horz" wrap="square" lIns="0" tIns="14548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15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71" y="256291"/>
            <a:ext cx="898855" cy="385303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54" y="1206047"/>
            <a:ext cx="4799929" cy="1491412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spc="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spc="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№8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83940"/>
            <a:ext cx="539039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just"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Odatdagi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o‘zgarmaydi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chunki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u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yupqa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mustahkam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pardasi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holatidan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himoya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ru-RU" dirty="0" smtClean="0">
                <a:latin typeface="Times New Roman"/>
                <a:cs typeface="Arial"/>
              </a:rPr>
              <a:t>                   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</a:rPr>
              <a:t>4Al</a:t>
            </a:r>
            <a:r>
              <a:rPr lang="ru-RU" altLang="ru-RU" sz="2400" b="1" baseline="300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+ 3O</a:t>
            </a:r>
            <a:r>
              <a:rPr lang="ru-RU" altLang="ru-RU" sz="24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2400" b="1" baseline="30000" dirty="0">
                <a:solidFill>
                  <a:srgbClr val="000000"/>
                </a:solidFill>
                <a:latin typeface="Arial" pitchFamily="34" charset="0"/>
              </a:rPr>
              <a:t>0 </a:t>
            </a:r>
            <a:r>
              <a:rPr lang="ru-RU" altLang="ru-RU" sz="2400" b="1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 2Al</a:t>
            </a:r>
            <a:r>
              <a:rPr lang="ru-RU" altLang="ru-RU" sz="2400" b="1" baseline="30000" dirty="0">
                <a:solidFill>
                  <a:srgbClr val="000000"/>
                </a:solidFill>
                <a:latin typeface="Arial" pitchFamily="34" charset="0"/>
              </a:rPr>
              <a:t>+3</a:t>
            </a:r>
            <a:r>
              <a:rPr lang="ru-RU" altLang="ru-RU" sz="24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ru-RU" altLang="ru-RU" sz="2400" b="1" baseline="-30000" dirty="0">
                <a:solidFill>
                  <a:srgbClr val="000000"/>
                </a:solidFill>
                <a:latin typeface="Arial" pitchFamily="34" charset="0"/>
              </a:rPr>
              <a:t>3</a:t>
            </a:r>
          </a:p>
          <a:p>
            <a:pPr marL="317500" algn="just">
              <a:spcAft>
                <a:spcPts val="0"/>
              </a:spcAft>
            </a:pPr>
            <a:endParaRPr lang="ru-RU" sz="9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5" y="2104178"/>
            <a:ext cx="13681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" y="2145487"/>
            <a:ext cx="1656184" cy="92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4" cy="38626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lyuminiy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27955"/>
            <a:ext cx="5400600" cy="583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12700" marR="25400" indent="288290" algn="ctr">
              <a:lnSpc>
                <a:spcPct val="114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Agar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pardasi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olib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tashlansa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natijada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vodorodni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chiqaradi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997" y="1619250"/>
            <a:ext cx="496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2Al + 6H</a:t>
            </a:r>
            <a:r>
              <a:rPr kumimoji="0" lang="ru-RU" altLang="ru-RU" sz="28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= 2Al(OH)</a:t>
            </a:r>
            <a:r>
              <a:rPr kumimoji="0" lang="ru-RU" altLang="ru-RU" sz="28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+ 3H</a:t>
            </a:r>
            <a:r>
              <a:rPr kumimoji="0" lang="ru-RU" altLang="ru-RU" sz="28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Прямая со стрелкой 4"/>
          <p:cNvSpPr>
            <a:spLocks noChangeShapeType="1"/>
          </p:cNvSpPr>
          <p:nvPr/>
        </p:nvSpPr>
        <p:spPr bwMode="auto">
          <a:xfrm flipV="1">
            <a:off x="5400005" y="1736397"/>
            <a:ext cx="0" cy="2889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5" y="2142470"/>
            <a:ext cx="905979" cy="79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5" y="2133868"/>
            <a:ext cx="944448" cy="83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2162575"/>
            <a:ext cx="450155" cy="75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0" y="2138345"/>
            <a:ext cx="1226567" cy="9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544616" cy="38626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Laboratoriya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ishi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№ 8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899964"/>
            <a:ext cx="5472608" cy="5683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12700" marR="25400" indent="288290" algn="just">
              <a:lnSpc>
                <a:spcPct val="114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holda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suyultirilgan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ta’sirlashib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chiqaradi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3501" y="1618427"/>
            <a:ext cx="4824536" cy="91307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</a:rPr>
              <a:t>2Al + 6HCl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18" charset="2"/>
              </a:rPr>
              <a:t>®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</a:rPr>
              <a:t> 2AlCl</a:t>
            </a:r>
            <a:r>
              <a:rPr kumimoji="0" lang="ru-RU" altLang="ru-RU" sz="20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</a:rPr>
              <a:t>3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</a:rPr>
              <a:t> + 3H</a:t>
            </a:r>
            <a:r>
              <a:rPr kumimoji="0" lang="ru-RU" altLang="ru-RU" sz="20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</a:rPr>
              <a:t>2</a:t>
            </a:r>
            <a:endParaRPr kumimoji="0" lang="en-US" altLang="ru-RU" sz="2000" b="1" i="0" u="none" strike="noStrike" kern="0" cap="none" spc="0" normalizeH="0" baseline="-3000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1" i="0" u="none" strike="noStrike" kern="0" cap="none" spc="0" normalizeH="0" baseline="-3000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2Al +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</a:rPr>
              <a:t>3H</a:t>
            </a:r>
            <a:r>
              <a:rPr lang="ru-RU" altLang="ru-RU" sz="2000" b="1" baseline="-30000" dirty="0" smtClean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</a:rPr>
              <a:t>SO</a:t>
            </a:r>
            <a:r>
              <a:rPr lang="ru-RU" altLang="ru-RU" sz="2000" b="1" baseline="-30000" dirty="0" smtClean="0">
                <a:solidFill>
                  <a:srgbClr val="0070C0"/>
                </a:solidFill>
                <a:latin typeface="Arial" pitchFamily="34" charset="0"/>
              </a:rPr>
              <a:t>4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= Al</a:t>
            </a:r>
            <a:r>
              <a:rPr lang="ru-RU" altLang="ru-RU" sz="2000" b="1" baseline="-30000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(SO</a:t>
            </a:r>
            <a:r>
              <a:rPr lang="ru-RU" altLang="ru-RU" sz="2000" b="1" baseline="-30000" dirty="0">
                <a:solidFill>
                  <a:srgbClr val="0070C0"/>
                </a:solidFill>
                <a:latin typeface="Arial" pitchFamily="34" charset="0"/>
              </a:rPr>
              <a:t>4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)</a:t>
            </a:r>
            <a:r>
              <a:rPr lang="ru-RU" altLang="ru-RU" sz="2000" b="1" baseline="-30000" dirty="0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 + 3H</a:t>
            </a:r>
            <a:r>
              <a:rPr lang="ru-RU" altLang="ru-RU" sz="2000" b="1" baseline="-30000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Symbol" pitchFamily="18" charset="2"/>
              </a:rPr>
              <a:t>­</a:t>
            </a:r>
            <a:endParaRPr lang="ru-RU" altLang="ru-RU" sz="20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1633640"/>
            <a:ext cx="706205" cy="117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525" y="509459"/>
            <a:ext cx="3775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688632" cy="386260"/>
          </a:xfrm>
        </p:spPr>
        <p:txBody>
          <a:bodyPr>
            <a:noAutofit/>
          </a:bodyPr>
          <a:lstStyle/>
          <a:p>
            <a:r>
              <a:rPr lang="en-US" sz="1400" b="0" dirty="0" err="1"/>
              <a:t>Konsentrlangan</a:t>
            </a:r>
            <a:r>
              <a:rPr lang="en-US" sz="1400" b="0" dirty="0"/>
              <a:t> </a:t>
            </a:r>
            <a:r>
              <a:rPr lang="en-US" sz="1400" b="0" dirty="0" err="1"/>
              <a:t>nitrat</a:t>
            </a:r>
            <a:r>
              <a:rPr lang="en-US" sz="1400" b="0" dirty="0"/>
              <a:t> </a:t>
            </a:r>
            <a:r>
              <a:rPr lang="en-US" sz="1400" b="0" dirty="0" err="1"/>
              <a:t>kislota</a:t>
            </a:r>
            <a:r>
              <a:rPr lang="en-US" sz="1400" b="0" dirty="0"/>
              <a:t> </a:t>
            </a:r>
            <a:r>
              <a:rPr lang="en-US" sz="1400" b="0" dirty="0" err="1"/>
              <a:t>bilan</a:t>
            </a:r>
            <a:r>
              <a:rPr lang="en-US" sz="1400" b="0" dirty="0"/>
              <a:t> </a:t>
            </a:r>
            <a:r>
              <a:rPr lang="en-US" sz="1400" b="0" dirty="0" err="1"/>
              <a:t>odatdagi</a:t>
            </a:r>
            <a:r>
              <a:rPr lang="en-US" sz="1400" b="0" dirty="0"/>
              <a:t> </a:t>
            </a:r>
            <a:r>
              <a:rPr lang="en-US" sz="1400" b="0" dirty="0" err="1"/>
              <a:t>haroratda</a:t>
            </a:r>
            <a:r>
              <a:rPr lang="en-US" sz="1400" b="0" dirty="0"/>
              <a:t> ta</a:t>
            </a:r>
            <a:r>
              <a:rPr lang="en-US" sz="1400" b="0" dirty="0" smtClean="0"/>
              <a:t>’­</a:t>
            </a:r>
            <a:r>
              <a:rPr lang="en-US" sz="1400" b="0" dirty="0" err="1" smtClean="0"/>
              <a:t>sirlash­maydi</a:t>
            </a:r>
            <a:r>
              <a:rPr lang="en-US" sz="1400" b="0" dirty="0" smtClean="0"/>
              <a:t>­ 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34392"/>
            <a:ext cx="5472608" cy="9417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12700" marR="25400" indent="288290"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konsentrlangan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700" marR="25400" indent="288290"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alyu­miniy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idishlarda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saqlanadi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Suyultirilgan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1980084"/>
            <a:ext cx="4320480" cy="961802"/>
          </a:xfrm>
          <a:prstGeom prst="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Al + 4HNO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= Al(NO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)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+ NO + 2H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ru-RU" sz="14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304800">
              <a:spcAft>
                <a:spcPts val="0"/>
              </a:spcAft>
            </a:pPr>
            <a:endParaRPr lang="ru-RU" sz="1050" b="1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ts val="940"/>
              </a:lnSpc>
              <a:spcAft>
                <a:spcPts val="0"/>
              </a:spcAft>
            </a:pPr>
            <a:r>
              <a:rPr lang="en-US" sz="105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050" b="1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 marL="304800">
              <a:spcAft>
                <a:spcPts val="0"/>
              </a:spcAft>
            </a:pP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8Al + 30HNO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= 8Al(NO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)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+ 3NH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4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NO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+ 9H</a:t>
            </a:r>
            <a:r>
              <a:rPr lang="en-US" sz="1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ru-RU" sz="14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304800">
              <a:spcAft>
                <a:spcPts val="0"/>
              </a:spcAft>
            </a:pPr>
            <a:endParaRPr lang="ru-RU" sz="1050" b="1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2" y="1692052"/>
            <a:ext cx="1152128" cy="144016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4" y="124497"/>
            <a:ext cx="5544616" cy="38626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Laboratoriya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ishi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№ 8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169" y="960147"/>
            <a:ext cx="3888432" cy="7367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lIns="0" tIns="0" rIns="72000" bIns="0">
            <a:spAutoFit/>
          </a:bodyPr>
          <a:lstStyle/>
          <a:p>
            <a:pPr marL="300093" marR="25400" lvl="1" indent="288290" algn="just">
              <a:lnSpc>
                <a:spcPct val="114000"/>
              </a:lnSpc>
            </a:pP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suvli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eritmalari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ta’sir­lashib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chiqaradi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9725" y="2196108"/>
            <a:ext cx="244827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tetragidroksoalyuminat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2" y="2186683"/>
            <a:ext cx="1728192" cy="9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608" y="2137358"/>
            <a:ext cx="914400" cy="1010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2" y="622720"/>
            <a:ext cx="876917" cy="9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445" y="183606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2Al</a:t>
            </a:r>
            <a:r>
              <a:rPr lang="ru-RU" altLang="ru-RU" sz="18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+ 2NaOH + 6H</a:t>
            </a:r>
            <a:r>
              <a:rPr lang="ru-RU" altLang="ru-RU" sz="18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® 2Na[Al</a:t>
            </a:r>
            <a:r>
              <a:rPr lang="ru-RU" altLang="ru-RU" sz="18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sz="18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+ 3H</a:t>
            </a:r>
            <a:r>
              <a:rPr lang="ru-RU" altLang="ru-RU" sz="18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14" y="514716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544616" cy="386260"/>
          </a:xfrm>
        </p:spPr>
        <p:txBody>
          <a:bodyPr>
            <a:no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Alyuminiy</a:t>
            </a:r>
            <a:r>
              <a:rPr lang="en-US" sz="1800" dirty="0" smtClean="0"/>
              <a:t> </a:t>
            </a:r>
            <a:r>
              <a:rPr lang="en-US" sz="1800" dirty="0" err="1" smtClean="0"/>
              <a:t>metallmaslar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/>
              <a:t>reaksiyaga</a:t>
            </a:r>
            <a:r>
              <a:rPr lang="en-US" sz="1800" dirty="0"/>
              <a:t> </a:t>
            </a:r>
            <a:r>
              <a:rPr lang="en-US" sz="1800" dirty="0" err="1" smtClean="0"/>
              <a:t>kirishadi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800219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Alyuminiy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qizdirilganda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galogenlar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,  </a:t>
            </a:r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bilan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reaksiyaga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800" spc="-25" dirty="0" err="1">
                <a:solidFill>
                  <a:srgbClr val="0070C0"/>
                </a:solidFill>
                <a:latin typeface="Arial"/>
                <a:ea typeface="+mj-ea"/>
                <a:cs typeface="Arial"/>
              </a:rPr>
              <a:t>kirishadi</a:t>
            </a:r>
            <a:r>
              <a:rPr lang="en-US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:</a:t>
            </a:r>
            <a:r>
              <a:rPr lang="ru-RU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1600" b="1" kern="800" spc="-25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" y="1577724"/>
            <a:ext cx="1440160" cy="149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9" y="1577724"/>
            <a:ext cx="1169323" cy="149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597" y="1577724"/>
            <a:ext cx="26642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2Al +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 Cl</a:t>
            </a: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2Al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Cl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2Al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+ 3 Br</a:t>
            </a: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= 2Al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Br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2Al + 3 I</a:t>
            </a: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2AlI 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</a:rPr>
              <a:t>3 </a:t>
            </a:r>
            <a:endParaRPr lang="ru-RU" altLang="ru-RU" b="1" dirty="0">
              <a:solidFill>
                <a:srgbClr val="000000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70C0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/>
              <a:t>Alyuminiy</a:t>
            </a:r>
            <a:r>
              <a:rPr lang="en-US" sz="1600" dirty="0"/>
              <a:t> </a:t>
            </a:r>
            <a:r>
              <a:rPr lang="en-US" sz="1600" dirty="0" err="1"/>
              <a:t>metalmaslar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reaksiyaga</a:t>
            </a:r>
            <a:r>
              <a:rPr lang="en-US" sz="1600" dirty="0"/>
              <a:t> </a:t>
            </a:r>
            <a:r>
              <a:rPr lang="en-US" sz="1600" dirty="0" err="1"/>
              <a:t>kirishadi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11932"/>
            <a:ext cx="5184576" cy="215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lvl="0" indent="288290" algn="ctr">
              <a:lnSpc>
                <a:spcPct val="114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fosfor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12700" marR="25400" lvl="0" indent="288290" algn="ctr">
              <a:lnSpc>
                <a:spcPct val="114000"/>
              </a:lnSpc>
            </a:pP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700" marR="25400" lvl="0" indent="288290" algn="ctr">
              <a:lnSpc>
                <a:spcPct val="114000"/>
              </a:lnSpc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altLang="ru-RU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altLang="ru-RU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altLang="ru-RU" sz="18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t°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  </a:t>
            </a:r>
            <a:r>
              <a:rPr lang="ru-RU" alt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alt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altLang="ru-RU" sz="1800" b="1" baseline="-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04800" lvl="0">
              <a:tabLst>
                <a:tab pos="1181100" algn="l"/>
              </a:tabLst>
            </a:pPr>
            <a:r>
              <a:rPr lang="en-US" sz="1800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a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 marL="12700" marR="25400" indent="288290" algn="ctr">
              <a:lnSpc>
                <a:spcPct val="114000"/>
              </a:lnSpc>
              <a:spcAft>
                <a:spcPts val="0"/>
              </a:spcAft>
            </a:pPr>
            <a:endParaRPr lang="en-US" sz="18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12700" marR="25400" indent="288290" algn="ctr">
              <a:lnSpc>
                <a:spcPct val="114000"/>
              </a:lnSpc>
              <a:spcAft>
                <a:spcPts val="0"/>
              </a:spcAft>
            </a:pPr>
            <a:endParaRPr lang="ru-RU" sz="1200" b="1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1260004"/>
            <a:ext cx="18002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621" y="2052092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1733" y="1908076"/>
            <a:ext cx="1728193" cy="276999"/>
          </a:xfrm>
          <a:prstGeom prst="rect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04800" lvl="0">
              <a:tabLst>
                <a:tab pos="1181100" algn="l"/>
              </a:tabLst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fosfid</a:t>
            </a:r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33" y="899964"/>
            <a:ext cx="756794" cy="128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437" y="611932"/>
            <a:ext cx="5400600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indent="288290">
              <a:lnSpc>
                <a:spcPct val="114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oltingugurt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445" y="132269"/>
            <a:ext cx="5120485" cy="4076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57481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00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metallmaslar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104398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2Al</a:t>
            </a:r>
            <a:r>
              <a:rPr lang="ru-RU" altLang="ru-RU" sz="36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+ 3S</a:t>
            </a:r>
            <a:r>
              <a:rPr lang="ru-RU" altLang="ru-RU" sz="36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altLang="ru-RU" sz="36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altLang="ru-RU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alt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  Al</a:t>
            </a:r>
            <a:r>
              <a:rPr lang="ru-RU" altLang="ru-RU" sz="36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6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ru-RU" alt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altLang="ru-RU" sz="36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7" name="Picture 1033" descr="http://jchemed.chem.wisc.edu/JCESoft/CCA/CCA1/R1ST/R0719/N71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7" y="1836068"/>
            <a:ext cx="1995809" cy="1224136"/>
          </a:xfrm>
          <a:prstGeom prst="rect">
            <a:avLst/>
          </a:prstGeom>
          <a:noFill/>
          <a:ln w="76200" cmpd="tri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3821" y="1836068"/>
            <a:ext cx="1656184" cy="307777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sulfid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2" y="1836068"/>
            <a:ext cx="877887" cy="125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461" y="611932"/>
            <a:ext cx="496855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indent="288290" algn="ctr">
              <a:lnSpc>
                <a:spcPct val="114000"/>
              </a:lnSpc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57481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00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err="1" smtClean="0"/>
              <a:t>Alyuminiy</a:t>
            </a:r>
            <a:r>
              <a:rPr lang="en-US" sz="1600" dirty="0" smtClean="0"/>
              <a:t> </a:t>
            </a:r>
            <a:r>
              <a:rPr lang="en-US" sz="1600" dirty="0" err="1" smtClean="0"/>
              <a:t>metalmaslar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reaksiyaga</a:t>
            </a:r>
            <a:r>
              <a:rPr lang="en-US" sz="1600" dirty="0" smtClean="0"/>
              <a:t> </a:t>
            </a:r>
            <a:r>
              <a:rPr lang="en-US" sz="1600" dirty="0" err="1" smtClean="0"/>
              <a:t>kirishadi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997" y="1332013"/>
            <a:ext cx="504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4Al</a:t>
            </a:r>
            <a:r>
              <a:rPr kumimoji="0" lang="ru-RU" altLang="ru-RU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+ 3С</a:t>
            </a:r>
            <a:r>
              <a:rPr kumimoji="0" lang="ru-RU" altLang="ru-RU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  –</a:t>
            </a:r>
            <a:r>
              <a:rPr kumimoji="0" lang="ru-RU" altLang="ru-RU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t°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® Al</a:t>
            </a:r>
            <a:r>
              <a:rPr kumimoji="0" lang="ru-RU" altLang="ru-RU" sz="32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altLang="ru-RU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+3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altLang="ru-RU" sz="32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797" y="1916788"/>
            <a:ext cx="1868786" cy="26161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04800">
              <a:spcAft>
                <a:spcPts val="0"/>
              </a:spcAft>
              <a:tabLst>
                <a:tab pos="1371600" algn="l"/>
              </a:tabLst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karbid</a:t>
            </a:r>
            <a:endParaRPr lang="ru-RU" sz="9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916788"/>
            <a:ext cx="8778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/>
              <a:t>Alyuminiy</a:t>
            </a:r>
            <a:r>
              <a:rPr lang="en-US" sz="1600" dirty="0"/>
              <a:t> </a:t>
            </a:r>
            <a:r>
              <a:rPr lang="en-US" sz="1600" dirty="0" err="1" smtClean="0"/>
              <a:t>metallmaslar</a:t>
            </a:r>
            <a:r>
              <a:rPr lang="en-US" sz="1600" dirty="0" smtClean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reaksiyaga</a:t>
            </a:r>
            <a:r>
              <a:rPr lang="en-US" sz="1600" dirty="0"/>
              <a:t> </a:t>
            </a:r>
            <a:r>
              <a:rPr lang="en-US" sz="1600" dirty="0" err="1"/>
              <a:t>kirishadi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1819303"/>
            <a:ext cx="5112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2Al</a:t>
            </a:r>
            <a:r>
              <a:rPr lang="ru-RU" altLang="ru-RU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N</a:t>
            </a:r>
            <a:r>
              <a:rPr lang="ru-RU" altLang="ru-RU" sz="3200" b="1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–</a:t>
            </a:r>
            <a:r>
              <a:rPr lang="ru-RU" altLang="ru-RU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t°</a:t>
            </a:r>
            <a:r>
              <a:rPr lang="ru-RU" alt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  2Al</a:t>
            </a:r>
            <a:r>
              <a:rPr lang="ru-RU" altLang="ru-RU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ru-RU" alt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611932"/>
            <a:ext cx="5328592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lvl="0" indent="288290" algn="ctr">
              <a:lnSpc>
                <a:spcPct val="114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azot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773" y="2340124"/>
            <a:ext cx="1944216" cy="276999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04800">
              <a:spcAft>
                <a:spcPts val="0"/>
              </a:spcAft>
              <a:tabLst>
                <a:tab pos="1320800" algn="l"/>
              </a:tabLst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nitrid</a:t>
            </a:r>
            <a:endParaRPr lang="ru-RU" sz="1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4" y="1030461"/>
            <a:ext cx="877615" cy="10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9" y="2135305"/>
            <a:ext cx="1253458" cy="792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359445" y="745220"/>
            <a:ext cx="5112033" cy="1384995"/>
          </a:xfrm>
        </p:spPr>
        <p:txBody>
          <a:bodyPr/>
          <a:lstStyle/>
          <a:p>
            <a:pPr marL="0" indent="266700" algn="just">
              <a:buNone/>
            </a:pP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 birinchi bo‘lib, 1825-yilda daniyalik fizik Xans Xristian Ersted tomonidan, alyuminiy xloridga kaliy amalgammasini ta’sir ettirish yo‘li bilan olingan. Element nomi </a:t>
            </a:r>
            <a:r>
              <a:rPr lang="fr-FR" sz="18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alumen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ya’ni, lotin tilidagi achchiqtosh so‘zidan olingan.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люмотермия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" y="575306"/>
            <a:ext cx="1224136" cy="9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1573" y="1911852"/>
            <a:ext cx="3960440" cy="892552"/>
          </a:xfrm>
          <a:prstGeom prst="rect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70C0"/>
                </a:solidFill>
                <a:latin typeface="Arial" pitchFamily="34" charset="0"/>
              </a:rPr>
              <a:t>2Al 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+ 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3Cu</a:t>
            </a:r>
            <a:r>
              <a:rPr lang="ru-RU" altLang="ru-RU" sz="1200" b="1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O = </a:t>
            </a:r>
            <a:r>
              <a:rPr lang="ru-RU" altLang="ru-RU" sz="1800" b="1" dirty="0" err="1">
                <a:solidFill>
                  <a:srgbClr val="0070C0"/>
                </a:solidFill>
                <a:latin typeface="Arial" pitchFamily="34" charset="0"/>
              </a:rPr>
              <a:t>Al</a:t>
            </a:r>
            <a:r>
              <a:rPr lang="en-US" altLang="ru-RU" sz="1200" b="1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O</a:t>
            </a:r>
            <a:r>
              <a:rPr lang="en-US" altLang="ru-RU" sz="1200" b="1" dirty="0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 + 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6Cu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0070C0"/>
              </a:solidFill>
              <a:latin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2Al + 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Fe</a:t>
            </a:r>
            <a:r>
              <a:rPr lang="ru-RU" altLang="ru-RU" sz="1200" b="1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O</a:t>
            </a:r>
            <a:r>
              <a:rPr lang="en-US" altLang="ru-RU" sz="1200" b="1" dirty="0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 = </a:t>
            </a:r>
            <a:r>
              <a:rPr lang="ru-RU" altLang="ru-RU" sz="1800" b="1" dirty="0" err="1">
                <a:solidFill>
                  <a:srgbClr val="0070C0"/>
                </a:solidFill>
                <a:latin typeface="Arial" pitchFamily="34" charset="0"/>
              </a:rPr>
              <a:t>Al</a:t>
            </a:r>
            <a:r>
              <a:rPr lang="en-US" altLang="ru-RU" sz="1200" b="1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O</a:t>
            </a:r>
            <a:r>
              <a:rPr lang="en-US" altLang="ru-RU" sz="1200" b="1" dirty="0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</a:rPr>
              <a:t> + </a:t>
            </a:r>
            <a:r>
              <a:rPr lang="en-US" altLang="ru-RU" sz="1800" b="1" dirty="0">
                <a:solidFill>
                  <a:srgbClr val="0070C0"/>
                </a:solidFill>
                <a:latin typeface="Arial" pitchFamily="34" charset="0"/>
              </a:rPr>
              <a:t>2Fe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565" y="51852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ko‘pchilik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metallarning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’­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sirlashadi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</a:t>
            </a:r>
          </a:p>
          <a:p>
            <a:pPr indent="266700" algn="just"/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Agar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temir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(II, III)-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oksidlarni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ara­lashtirib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cho‘g‘lanib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turgan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sim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tekkizilsa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shiddatli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ekzotermik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sodir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" y="1556936"/>
            <a:ext cx="1258428" cy="168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76" y="831733"/>
            <a:ext cx="864095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7757" y="2844180"/>
            <a:ext cx="720080" cy="246221"/>
          </a:xfrm>
          <a:prstGeom prst="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defTabSz="51425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1000" dirty="0" err="1" smtClean="0">
                <a:solidFill>
                  <a:srgbClr val="990099"/>
                </a:solidFill>
                <a:latin typeface="Tahoma" pitchFamily="34" charset="0"/>
              </a:rPr>
              <a:t>Termit</a:t>
            </a:r>
            <a:r>
              <a:rPr lang="ru-RU" altLang="ru-RU" sz="1000" dirty="0" smtClean="0">
                <a:solidFill>
                  <a:srgbClr val="990099"/>
                </a:solidFill>
                <a:latin typeface="Tahoma" pitchFamily="34" charset="0"/>
              </a:rPr>
              <a:t> </a:t>
            </a:r>
            <a:endParaRPr lang="ru-RU" altLang="ru-RU" sz="1000" dirty="0">
              <a:solidFill>
                <a:srgbClr val="99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0" y="585869"/>
            <a:ext cx="971671" cy="8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734" y="611932"/>
            <a:ext cx="2972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3500°C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suyuqlangan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33" y="614550"/>
            <a:ext cx="16561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80155"/>
              </p:ext>
            </p:extLst>
          </p:nvPr>
        </p:nvGraphicFramePr>
        <p:xfrm>
          <a:off x="141159" y="1627595"/>
          <a:ext cx="971671" cy="424498"/>
        </p:xfrm>
        <a:graphic>
          <a:graphicData uri="http://schemas.openxmlformats.org/drawingml/2006/table">
            <a:tbl>
              <a:tblPr/>
              <a:tblGrid>
                <a:gridCol w="971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44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900" b="0" i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900" b="1" i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lyuminiy</a:t>
                      </a:r>
                      <a:r>
                        <a:rPr lang="en-US" sz="900" b="1" i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yordamida</a:t>
                      </a:r>
                      <a:r>
                        <a:rPr lang="en-US" sz="9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900" b="1" i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oksidini</a:t>
                      </a:r>
                      <a:r>
                        <a:rPr lang="en-US" sz="9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qaytarish</a:t>
                      </a:r>
                      <a:endParaRPr lang="ru-RU" sz="10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Alyuminotermiya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1932"/>
            <a:ext cx="5328592" cy="707886"/>
          </a:xfrm>
          <a:prstGeom prst="rect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  <a:tab pos="584200" algn="l"/>
              </a:tabLst>
            </a:pP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Alyuminotermiya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oksidlarini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qaytarib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</a:t>
            </a:r>
            <a:endParaRPr lang="ru-RU" sz="1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1620044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ru-RU" sz="3000" b="1" kern="0" dirty="0">
                <a:solidFill>
                  <a:srgbClr val="000000"/>
                </a:solidFill>
                <a:latin typeface="Arial"/>
              </a:rPr>
              <a:t>2Al + Cr</a:t>
            </a:r>
            <a:r>
              <a:rPr lang="en-US" altLang="ru-RU" sz="3000" b="1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3000" b="1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ru-RU" sz="3000" b="1" kern="0" dirty="0">
                <a:solidFill>
                  <a:srgbClr val="000000"/>
                </a:solidFill>
                <a:latin typeface="Arial"/>
              </a:rPr>
              <a:t> = 2Cr + Al</a:t>
            </a:r>
            <a:r>
              <a:rPr lang="en-US" altLang="ru-RU" sz="3000" b="1" kern="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3000" b="1" kern="0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ru-RU" altLang="ru-RU" sz="3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9" y="2152416"/>
            <a:ext cx="1276467" cy="9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Aluminotermiyani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ochgan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01" y="2412132"/>
            <a:ext cx="3240360" cy="32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1536700" indent="288290" algn="ctr">
              <a:lnSpc>
                <a:spcPct val="113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                               </a:t>
            </a:r>
            <a:endParaRPr lang="ru-RU" sz="1050" b="1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549" y="625581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Aluminotermiyani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N.N.Beketov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ochgan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Aluminotermiya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vanadiy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sirkoniy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titan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metal­larni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oksidlaridan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8" y="683940"/>
            <a:ext cx="8157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5550" y="1888433"/>
            <a:ext cx="313646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kern="0" dirty="0">
                <a:solidFill>
                  <a:srgbClr val="000000"/>
                </a:solidFill>
                <a:latin typeface="Arial"/>
              </a:rPr>
              <a:t>2Al + </a:t>
            </a:r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Mn</a:t>
            </a:r>
            <a:r>
              <a:rPr lang="en-US" altLang="ru-RU" sz="2000" b="1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2000" b="1" kern="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ru-RU" sz="2000" b="1" kern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=?</a:t>
            </a:r>
          </a:p>
          <a:p>
            <a:pPr lvl="0"/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ru-RU" sz="2000" b="1" kern="0" dirty="0">
                <a:solidFill>
                  <a:srgbClr val="000000"/>
                </a:solidFill>
                <a:latin typeface="Arial"/>
              </a:rPr>
              <a:t>2Al + </a:t>
            </a:r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Ti</a:t>
            </a:r>
            <a:r>
              <a:rPr lang="en-US" altLang="ru-RU" sz="2000" b="1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ru-RU" sz="2000" b="1" kern="0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altLang="ru-RU" sz="2000" b="1" kern="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ru-RU" sz="2000" b="1" kern="0" dirty="0">
                <a:solidFill>
                  <a:srgbClr val="000000"/>
                </a:solidFill>
                <a:latin typeface="Arial"/>
              </a:rPr>
              <a:t> =? </a:t>
            </a:r>
            <a:endParaRPr lang="ru-RU" sz="900" dirty="0">
              <a:solidFill>
                <a:srgbClr val="000000"/>
              </a:solidFill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445" y="144463"/>
            <a:ext cx="5400005" cy="539750"/>
          </a:xfrm>
          <a:ln/>
        </p:spPr>
        <p:txBody>
          <a:bodyPr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Используя схему, напишите уравнения реакций 1 - 9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755650"/>
            <a:ext cx="5487987" cy="2376488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	                       </a:t>
            </a:r>
            <a:r>
              <a:rPr lang="en-US" altLang="ru-RU" dirty="0" smtClean="0">
                <a:solidFill>
                  <a:srgbClr val="000000"/>
                </a:solidFill>
              </a:rPr>
              <a:t>     </a:t>
            </a:r>
            <a:r>
              <a:rPr lang="ru-RU" altLang="ru-RU" dirty="0" smtClean="0">
                <a:solidFill>
                  <a:srgbClr val="421E3D"/>
                </a:solidFill>
              </a:rPr>
              <a:t>H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</a:t>
            </a:r>
            <a:r>
              <a:rPr lang="ru-RU" altLang="ru-RU" dirty="0" smtClean="0">
                <a:solidFill>
                  <a:srgbClr val="421E3D"/>
                </a:solidFill>
              </a:rPr>
              <a:t>SO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4     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Cl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  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1                                              3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	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1</a:t>
            </a:r>
            <a:endParaRPr lang="ru-RU" altLang="ru-RU" baseline="-20000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</a:t>
            </a:r>
            <a:r>
              <a:rPr lang="en-US" altLang="ru-RU" dirty="0" smtClean="0">
                <a:solidFill>
                  <a:srgbClr val="421E3D"/>
                </a:solidFill>
              </a:rPr>
              <a:t>    </a:t>
            </a:r>
            <a:r>
              <a:rPr lang="ru-RU" altLang="ru-RU" dirty="0" err="1" smtClean="0">
                <a:solidFill>
                  <a:srgbClr val="421E3D"/>
                </a:solidFill>
              </a:rPr>
              <a:t>NaOH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ru-RU" baseline="-20000" dirty="0">
                <a:solidFill>
                  <a:srgbClr val="421E3D"/>
                </a:solidFill>
              </a:rPr>
              <a:t>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ru-RU" baseline="-20000" dirty="0">
                <a:solidFill>
                  <a:srgbClr val="421E3D"/>
                </a:solidFill>
              </a:rPr>
              <a:t>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HNO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 </a:t>
            </a:r>
            <a:r>
              <a:rPr lang="ru-RU" altLang="ru-RU" dirty="0" smtClean="0">
                <a:solidFill>
                  <a:srgbClr val="421E3D"/>
                </a:solidFill>
              </a:rPr>
              <a:t>                      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baseline="6000" dirty="0" smtClean="0">
                <a:solidFill>
                  <a:srgbClr val="421E3D"/>
                </a:solidFill>
              </a:rPr>
              <a:t> </a:t>
            </a:r>
            <a:r>
              <a:rPr lang="ru-RU" altLang="ru-RU" dirty="0" smtClean="0">
                <a:solidFill>
                  <a:srgbClr val="421E3D"/>
                </a:solidFill>
              </a:rPr>
              <a:t> </a:t>
            </a:r>
            <a:r>
              <a:rPr lang="ru-RU" altLang="ru-RU" baseline="6000" dirty="0" smtClean="0">
                <a:solidFill>
                  <a:srgbClr val="421E3D"/>
                </a:solidFill>
              </a:rPr>
              <a:t> </a:t>
            </a:r>
            <a:r>
              <a:rPr lang="en-US" altLang="ru-RU" baseline="6000" dirty="0" smtClean="0">
                <a:solidFill>
                  <a:srgbClr val="421E3D"/>
                </a:solidFill>
              </a:rPr>
              <a:t>                                                             </a:t>
            </a:r>
            <a:r>
              <a:rPr lang="ru-RU" altLang="ru-RU" dirty="0" err="1" smtClean="0">
                <a:solidFill>
                  <a:srgbClr val="421E3D"/>
                </a:solidFill>
              </a:rPr>
              <a:t>NaOH</a:t>
            </a:r>
            <a:r>
              <a:rPr lang="en-US" altLang="ru-RU" dirty="0" smtClean="0">
                <a:solidFill>
                  <a:srgbClr val="421E3D"/>
                </a:solidFill>
              </a:rPr>
              <a:t> </a:t>
            </a:r>
            <a:endParaRPr lang="ru-RU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			</a:t>
            </a:r>
            <a:endParaRPr lang="en-US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421E3D"/>
                </a:solidFill>
              </a:rPr>
              <a:t> </a:t>
            </a:r>
            <a:r>
              <a:rPr lang="en-US" altLang="ru-RU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dirty="0" err="1" smtClean="0">
                <a:solidFill>
                  <a:srgbClr val="421E3D"/>
                </a:solidFill>
              </a:rPr>
              <a:t>HCl</a:t>
            </a:r>
            <a:endParaRPr lang="ru-RU" altLang="ru-RU" baseline="58000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                                      t</a:t>
            </a:r>
            <a:r>
              <a:rPr lang="ru-RU" altLang="ru-RU" dirty="0" smtClean="0">
                <a:solidFill>
                  <a:srgbClr val="421E3D"/>
                </a:solidFill>
                <a:cs typeface="Arial" pitchFamily="34" charset="0"/>
              </a:rPr>
              <a:t>°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              </a:t>
            </a:r>
            <a:endParaRPr lang="en-US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ru-RU" dirty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 smtClean="0">
                <a:solidFill>
                  <a:srgbClr val="421E3D"/>
                </a:solidFill>
              </a:rPr>
              <a:t>          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KOH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471764" y="871524"/>
            <a:ext cx="863918" cy="288008"/>
          </a:xfrm>
          <a:prstGeom prst="ellipse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Al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425768" y="1586294"/>
            <a:ext cx="815922" cy="468013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Al</a:t>
            </a:r>
            <a:r>
              <a:rPr lang="ru-RU" altLang="ru-RU" sz="1600" b="1" baseline="-20000">
                <a:solidFill>
                  <a:srgbClr val="000000"/>
                </a:solidFill>
              </a:rPr>
              <a:t>2</a:t>
            </a:r>
            <a:r>
              <a:rPr lang="ru-RU" altLang="ru-RU" sz="1600" b="1">
                <a:solidFill>
                  <a:srgbClr val="421E3D"/>
                </a:solidFill>
              </a:rPr>
              <a:t>O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2879725" y="1143781"/>
            <a:ext cx="0" cy="432012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143421" y="837773"/>
            <a:ext cx="1058466" cy="360010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21E3D"/>
                </a:solidFill>
              </a:rPr>
              <a:t>Al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2</a:t>
            </a:r>
            <a:r>
              <a:rPr lang="ru-RU" altLang="ru-RU" sz="1600" b="1" dirty="0">
                <a:solidFill>
                  <a:srgbClr val="421E3D"/>
                </a:solidFill>
              </a:rPr>
              <a:t>(SO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4</a:t>
            </a:r>
            <a:r>
              <a:rPr lang="ru-RU" altLang="ru-RU" sz="1600" b="1" dirty="0">
                <a:solidFill>
                  <a:srgbClr val="421E3D"/>
                </a:solidFill>
              </a:rPr>
              <a:t>)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 flipH="1">
            <a:off x="1679840" y="1008027"/>
            <a:ext cx="81592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511570" y="900024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3407675" y="1008027"/>
            <a:ext cx="1103895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           </a:t>
            </a:r>
          </a:p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4467575" y="1586293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4512571" y="1994304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37" name="Rectangle 19"/>
          <p:cNvSpPr>
            <a:spLocks noChangeArrowheads="1"/>
          </p:cNvSpPr>
          <p:nvPr/>
        </p:nvSpPr>
        <p:spPr bwMode="auto">
          <a:xfrm>
            <a:off x="4421579" y="2368564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38" name="Rectangle 20"/>
          <p:cNvSpPr>
            <a:spLocks noChangeArrowheads="1"/>
          </p:cNvSpPr>
          <p:nvPr/>
        </p:nvSpPr>
        <p:spPr bwMode="auto">
          <a:xfrm>
            <a:off x="2879726" y="2952080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39" name="Line 22"/>
          <p:cNvSpPr>
            <a:spLocks noChangeShapeType="1"/>
          </p:cNvSpPr>
          <p:nvPr/>
        </p:nvSpPr>
        <p:spPr bwMode="auto">
          <a:xfrm>
            <a:off x="3287686" y="1722047"/>
            <a:ext cx="123988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>
            <a:off x="3272689" y="1961613"/>
            <a:ext cx="123988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1" name="Rectangle 24"/>
          <p:cNvSpPr>
            <a:spLocks noChangeArrowheads="1"/>
          </p:cNvSpPr>
          <p:nvPr/>
        </p:nvSpPr>
        <p:spPr bwMode="auto">
          <a:xfrm>
            <a:off x="2380774" y="2130058"/>
            <a:ext cx="1103895" cy="432012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Al(OH)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</a:p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H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  <a:r>
              <a:rPr lang="ru-RU" altLang="ru-RU" sz="1600" b="1">
                <a:solidFill>
                  <a:srgbClr val="421E3D"/>
                </a:solidFill>
              </a:rPr>
              <a:t>AlO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>
            <a:off x="3514665" y="2538819"/>
            <a:ext cx="911913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>
            <a:off x="1065898" y="1177532"/>
            <a:ext cx="1391867" cy="972026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4" name="Rectangle 28"/>
          <p:cNvSpPr>
            <a:spLocks noChangeArrowheads="1"/>
          </p:cNvSpPr>
          <p:nvPr/>
        </p:nvSpPr>
        <p:spPr bwMode="auto">
          <a:xfrm>
            <a:off x="911914" y="2160059"/>
            <a:ext cx="383963" cy="216006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?</a:t>
            </a:r>
          </a:p>
        </p:txBody>
      </p:sp>
      <p:sp>
        <p:nvSpPr>
          <p:cNvPr id="26645" name="Line 30"/>
          <p:cNvSpPr>
            <a:spLocks noChangeShapeType="1"/>
          </p:cNvSpPr>
          <p:nvPr/>
        </p:nvSpPr>
        <p:spPr bwMode="auto">
          <a:xfrm flipH="1">
            <a:off x="1201886" y="2266562"/>
            <a:ext cx="1199885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6" name="Line 31"/>
          <p:cNvSpPr>
            <a:spLocks noChangeShapeType="1"/>
          </p:cNvSpPr>
          <p:nvPr/>
        </p:nvSpPr>
        <p:spPr bwMode="auto">
          <a:xfrm>
            <a:off x="3071707" y="2592070"/>
            <a:ext cx="0" cy="36001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7" name="Oval 32"/>
          <p:cNvSpPr>
            <a:spLocks noChangeArrowheads="1"/>
          </p:cNvSpPr>
          <p:nvPr/>
        </p:nvSpPr>
        <p:spPr bwMode="auto">
          <a:xfrm>
            <a:off x="1836826" y="1075530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48" name="Oval 34"/>
          <p:cNvSpPr>
            <a:spLocks noChangeArrowheads="1"/>
          </p:cNvSpPr>
          <p:nvPr/>
        </p:nvSpPr>
        <p:spPr bwMode="auto">
          <a:xfrm>
            <a:off x="3743821" y="1015529"/>
            <a:ext cx="237799" cy="344258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49" name="Oval 36"/>
          <p:cNvSpPr>
            <a:spLocks noChangeArrowheads="1"/>
          </p:cNvSpPr>
          <p:nvPr/>
        </p:nvSpPr>
        <p:spPr bwMode="auto">
          <a:xfrm>
            <a:off x="2924722" y="1314037"/>
            <a:ext cx="316968" cy="233999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0" name="Oval 37"/>
          <p:cNvSpPr>
            <a:spLocks noChangeArrowheads="1"/>
          </p:cNvSpPr>
          <p:nvPr/>
        </p:nvSpPr>
        <p:spPr bwMode="auto">
          <a:xfrm>
            <a:off x="3423674" y="1755798"/>
            <a:ext cx="239977" cy="146254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1" name="Oval 38"/>
          <p:cNvSpPr>
            <a:spLocks noChangeArrowheads="1"/>
          </p:cNvSpPr>
          <p:nvPr/>
        </p:nvSpPr>
        <p:spPr bwMode="auto">
          <a:xfrm>
            <a:off x="1564852" y="1722048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652" name="Oval 39"/>
          <p:cNvSpPr>
            <a:spLocks noChangeArrowheads="1"/>
          </p:cNvSpPr>
          <p:nvPr/>
        </p:nvSpPr>
        <p:spPr bwMode="auto">
          <a:xfrm>
            <a:off x="1518855" y="2300314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6653" name="Oval 40"/>
          <p:cNvSpPr>
            <a:spLocks noChangeArrowheads="1"/>
          </p:cNvSpPr>
          <p:nvPr/>
        </p:nvSpPr>
        <p:spPr bwMode="auto">
          <a:xfrm>
            <a:off x="3922626" y="2028055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4" name="Oval 41"/>
          <p:cNvSpPr>
            <a:spLocks noChangeArrowheads="1"/>
          </p:cNvSpPr>
          <p:nvPr/>
        </p:nvSpPr>
        <p:spPr bwMode="auto">
          <a:xfrm>
            <a:off x="3786639" y="2572570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6655" name="Oval 42"/>
          <p:cNvSpPr>
            <a:spLocks noChangeArrowheads="1"/>
          </p:cNvSpPr>
          <p:nvPr/>
        </p:nvSpPr>
        <p:spPr bwMode="auto">
          <a:xfrm>
            <a:off x="3151700" y="2772076"/>
            <a:ext cx="226979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6656" name="TextBox 33"/>
          <p:cNvSpPr txBox="1">
            <a:spLocks noChangeArrowheads="1"/>
          </p:cNvSpPr>
          <p:nvPr/>
        </p:nvSpPr>
        <p:spPr bwMode="auto">
          <a:xfrm>
            <a:off x="3469669" y="1755799"/>
            <a:ext cx="180983" cy="2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697" y="2862078"/>
            <a:ext cx="69648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162603" y="2839154"/>
            <a:ext cx="1525434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35868"/>
            <a:ext cx="5688054" cy="64834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421" y="55654"/>
            <a:ext cx="5544616" cy="5995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Diagrammadan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foydalanib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 1 - 9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reaksiya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tenglamalarini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itchFamily="34" charset="0"/>
              </a:rPr>
              <a:t>yozing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5" y="1363957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21" y="2043195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43" y="2179666"/>
            <a:ext cx="542160" cy="6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08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445" y="144463"/>
            <a:ext cx="5400005" cy="539750"/>
          </a:xfrm>
          <a:ln/>
        </p:spPr>
        <p:txBody>
          <a:bodyPr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Используя схему, напишите уравнения реакций 1 - 9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755650"/>
            <a:ext cx="5487987" cy="2376488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	                       </a:t>
            </a:r>
            <a:r>
              <a:rPr lang="en-US" altLang="ru-RU" dirty="0" smtClean="0">
                <a:solidFill>
                  <a:srgbClr val="000000"/>
                </a:solidFill>
              </a:rPr>
              <a:t>     </a:t>
            </a:r>
            <a:r>
              <a:rPr lang="ru-RU" altLang="ru-RU" dirty="0" smtClean="0">
                <a:solidFill>
                  <a:srgbClr val="421E3D"/>
                </a:solidFill>
              </a:rPr>
              <a:t>H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</a:t>
            </a:r>
            <a:r>
              <a:rPr lang="ru-RU" altLang="ru-RU" dirty="0" smtClean="0">
                <a:solidFill>
                  <a:srgbClr val="421E3D"/>
                </a:solidFill>
              </a:rPr>
              <a:t>SO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4     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Cl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  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1                                              3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	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2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1</a:t>
            </a:r>
            <a:endParaRPr lang="ru-RU" altLang="ru-RU" baseline="-20000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</a:t>
            </a:r>
            <a:r>
              <a:rPr lang="en-US" altLang="ru-RU" dirty="0" smtClean="0">
                <a:solidFill>
                  <a:srgbClr val="421E3D"/>
                </a:solidFill>
              </a:rPr>
              <a:t>    </a:t>
            </a:r>
            <a:r>
              <a:rPr lang="ru-RU" altLang="ru-RU" dirty="0" err="1" smtClean="0">
                <a:solidFill>
                  <a:srgbClr val="421E3D"/>
                </a:solidFill>
              </a:rPr>
              <a:t>NaOH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ru-RU" baseline="-20000" dirty="0">
                <a:solidFill>
                  <a:srgbClr val="421E3D"/>
                </a:solidFill>
              </a:rPr>
              <a:t>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ru-RU" baseline="-20000" dirty="0">
                <a:solidFill>
                  <a:srgbClr val="421E3D"/>
                </a:solidFill>
              </a:rPr>
              <a:t> </a:t>
            </a:r>
            <a:r>
              <a:rPr lang="en-US" altLang="ru-RU" baseline="-20000" dirty="0" smtClean="0">
                <a:solidFill>
                  <a:srgbClr val="421E3D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HNO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ru-RU" altLang="ru-RU" baseline="-20000" dirty="0" smtClean="0">
                <a:solidFill>
                  <a:srgbClr val="421E3D"/>
                </a:solidFill>
              </a:rPr>
              <a:t> </a:t>
            </a:r>
            <a:r>
              <a:rPr lang="ru-RU" altLang="ru-RU" dirty="0" smtClean="0">
                <a:solidFill>
                  <a:srgbClr val="421E3D"/>
                </a:solidFill>
              </a:rPr>
              <a:t>                      </a:t>
            </a:r>
            <a:r>
              <a:rPr lang="ru-RU" altLang="ru-RU" baseline="-20000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baseline="6000" dirty="0" smtClean="0">
                <a:solidFill>
                  <a:srgbClr val="421E3D"/>
                </a:solidFill>
              </a:rPr>
              <a:t> </a:t>
            </a:r>
            <a:r>
              <a:rPr lang="ru-RU" altLang="ru-RU" dirty="0" smtClean="0">
                <a:solidFill>
                  <a:srgbClr val="421E3D"/>
                </a:solidFill>
              </a:rPr>
              <a:t> </a:t>
            </a:r>
            <a:r>
              <a:rPr lang="ru-RU" altLang="ru-RU" baseline="6000" dirty="0" smtClean="0">
                <a:solidFill>
                  <a:srgbClr val="421E3D"/>
                </a:solidFill>
              </a:rPr>
              <a:t> </a:t>
            </a:r>
            <a:r>
              <a:rPr lang="en-US" altLang="ru-RU" baseline="6000" dirty="0" smtClean="0">
                <a:solidFill>
                  <a:srgbClr val="421E3D"/>
                </a:solidFill>
              </a:rPr>
              <a:t>                                                             </a:t>
            </a:r>
            <a:r>
              <a:rPr lang="ru-RU" altLang="ru-RU" dirty="0" err="1" smtClean="0">
                <a:solidFill>
                  <a:srgbClr val="421E3D"/>
                </a:solidFill>
              </a:rPr>
              <a:t>NaOH</a:t>
            </a:r>
            <a:r>
              <a:rPr lang="en-US" altLang="ru-RU" dirty="0" smtClean="0">
                <a:solidFill>
                  <a:srgbClr val="421E3D"/>
                </a:solidFill>
              </a:rPr>
              <a:t> </a:t>
            </a:r>
            <a:endParaRPr lang="ru-RU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			</a:t>
            </a:r>
            <a:endParaRPr lang="en-US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421E3D"/>
                </a:solidFill>
              </a:rPr>
              <a:t> </a:t>
            </a:r>
            <a:r>
              <a:rPr lang="en-US" altLang="ru-RU" dirty="0" smtClean="0">
                <a:solidFill>
                  <a:srgbClr val="421E3D"/>
                </a:solidFill>
              </a:rPr>
              <a:t>                                                    </a:t>
            </a:r>
            <a:r>
              <a:rPr lang="ru-RU" altLang="ru-RU" dirty="0" err="1" smtClean="0">
                <a:solidFill>
                  <a:srgbClr val="421E3D"/>
                </a:solidFill>
              </a:rPr>
              <a:t>HCl</a:t>
            </a:r>
            <a:endParaRPr lang="ru-RU" altLang="ru-RU" baseline="58000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                                      t</a:t>
            </a:r>
            <a:r>
              <a:rPr lang="ru-RU" altLang="ru-RU" dirty="0" smtClean="0">
                <a:solidFill>
                  <a:srgbClr val="421E3D"/>
                </a:solidFill>
                <a:cs typeface="Arial" pitchFamily="34" charset="0"/>
              </a:rPr>
              <a:t>°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421E3D"/>
                </a:solidFill>
              </a:rPr>
              <a:t>                                         </a:t>
            </a:r>
            <a:endParaRPr lang="en-US" altLang="ru-RU" dirty="0" smtClean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ru-RU" dirty="0">
              <a:solidFill>
                <a:srgbClr val="421E3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 smtClean="0">
                <a:solidFill>
                  <a:srgbClr val="421E3D"/>
                </a:solidFill>
              </a:rPr>
              <a:t>                                                                        </a:t>
            </a:r>
            <a:r>
              <a:rPr lang="ru-RU" altLang="ru-RU" dirty="0" smtClean="0">
                <a:solidFill>
                  <a:srgbClr val="421E3D"/>
                </a:solidFill>
              </a:rPr>
              <a:t>KOH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471764" y="871524"/>
            <a:ext cx="863918" cy="288008"/>
          </a:xfrm>
          <a:prstGeom prst="ellipse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Al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425768" y="1586294"/>
            <a:ext cx="815922" cy="468013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21E3D"/>
                </a:solidFill>
              </a:rPr>
              <a:t>Al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2</a:t>
            </a:r>
            <a:r>
              <a:rPr lang="ru-RU" altLang="ru-RU" sz="1600" b="1" dirty="0">
                <a:solidFill>
                  <a:srgbClr val="421E3D"/>
                </a:solidFill>
              </a:rPr>
              <a:t>O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2879725" y="1143781"/>
            <a:ext cx="0" cy="432012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143421" y="837773"/>
            <a:ext cx="1058466" cy="360010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21E3D"/>
                </a:solidFill>
              </a:rPr>
              <a:t>Al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2</a:t>
            </a:r>
            <a:r>
              <a:rPr lang="ru-RU" altLang="ru-RU" sz="1600" b="1" dirty="0">
                <a:solidFill>
                  <a:srgbClr val="421E3D"/>
                </a:solidFill>
              </a:rPr>
              <a:t>(SO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4</a:t>
            </a:r>
            <a:r>
              <a:rPr lang="ru-RU" altLang="ru-RU" sz="1600" b="1" dirty="0">
                <a:solidFill>
                  <a:srgbClr val="421E3D"/>
                </a:solidFill>
              </a:rPr>
              <a:t>)</a:t>
            </a:r>
            <a:r>
              <a:rPr lang="ru-RU" altLang="ru-RU" sz="1600" b="1" baseline="-20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 flipH="1">
            <a:off x="1679840" y="1008027"/>
            <a:ext cx="81592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511570" y="900024"/>
            <a:ext cx="383963" cy="21600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smtClean="0">
                <a:solidFill>
                  <a:srgbClr val="421E3D"/>
                </a:solidFill>
              </a:rPr>
              <a:t>AlCl</a:t>
            </a:r>
            <a:r>
              <a:rPr lang="en-US" altLang="ru-RU" sz="900" b="1" dirty="0" smtClean="0">
                <a:solidFill>
                  <a:srgbClr val="421E3D"/>
                </a:solidFill>
              </a:rPr>
              <a:t>3</a:t>
            </a:r>
            <a:endParaRPr lang="ru-RU" altLang="ru-RU" sz="900" b="1" dirty="0">
              <a:solidFill>
                <a:srgbClr val="421E3D"/>
              </a:solidFill>
            </a:endParaRP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3407675" y="1008027"/>
            <a:ext cx="1103895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           </a:t>
            </a:r>
          </a:p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4467575" y="1548036"/>
            <a:ext cx="457745" cy="25426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 b="1" dirty="0" err="1">
                <a:solidFill>
                  <a:srgbClr val="000000"/>
                </a:solidFill>
                <a:latin typeface="Arial" pitchFamily="34" charset="0"/>
              </a:rPr>
              <a:t>Al</a:t>
            </a:r>
            <a:r>
              <a:rPr lang="ru-RU" altLang="ru-RU" sz="700" b="1" dirty="0">
                <a:solidFill>
                  <a:srgbClr val="000000"/>
                </a:solidFill>
                <a:latin typeface="Arial" pitchFamily="34" charset="0"/>
              </a:rPr>
              <a:t>(NO</a:t>
            </a:r>
            <a:r>
              <a:rPr lang="ru-RU" altLang="ru-RU" sz="700" b="1" baseline="-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ru-RU" altLang="ru-RU" sz="700" b="1" dirty="0">
                <a:solidFill>
                  <a:srgbClr val="000000"/>
                </a:solidFill>
                <a:latin typeface="Arial" pitchFamily="34" charset="0"/>
              </a:rPr>
              <a:t>)</a:t>
            </a:r>
            <a:r>
              <a:rPr lang="ru-RU" altLang="ru-RU" sz="700" b="1" baseline="-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ru-RU" altLang="ru-RU" sz="700" b="1" dirty="0">
              <a:solidFill>
                <a:srgbClr val="000000"/>
              </a:solidFill>
            </a:endParaRP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4527567" y="1858706"/>
            <a:ext cx="728422" cy="25935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 sz="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en-US" altLang="ru-RU" sz="6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en-US" altLang="ru-RU" sz="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sz="700" b="1" dirty="0" smtClean="0">
                <a:solidFill>
                  <a:srgbClr val="000000"/>
                </a:solidFill>
                <a:latin typeface="Arial" pitchFamily="34" charset="0"/>
              </a:rPr>
              <a:t>2NaAlO</a:t>
            </a:r>
            <a:r>
              <a:rPr lang="ru-RU" altLang="ru-RU" sz="700" b="1" baseline="-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7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700" b="1" dirty="0">
                <a:solidFill>
                  <a:srgbClr val="000000"/>
                </a:solidFill>
                <a:latin typeface="Arial" pitchFamily="34" charset="0"/>
              </a:rPr>
              <a:t>+ H</a:t>
            </a:r>
            <a:r>
              <a:rPr lang="ru-RU" altLang="ru-RU" sz="7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sz="700" b="1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ru-RU" altLang="ru-RU" sz="600" b="1" dirty="0">
                <a:solidFill>
                  <a:srgbClr val="000000"/>
                </a:solidFill>
                <a:latin typeface="Symbol" pitchFamily="18" charset="2"/>
              </a:rPr>
              <a:t>­</a:t>
            </a:r>
          </a:p>
          <a:p>
            <a:pPr eaLnBrk="1" hangingPunct="1"/>
            <a:endParaRPr lang="ru-RU" altLang="ru-RU" sz="600" b="1" dirty="0">
              <a:solidFill>
                <a:srgbClr val="000000"/>
              </a:solidFill>
              <a:latin typeface="Symbol" pitchFamily="18" charset="2"/>
            </a:endParaRPr>
          </a:p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421E3D"/>
              </a:solidFill>
            </a:endParaRPr>
          </a:p>
        </p:txBody>
      </p:sp>
      <p:sp>
        <p:nvSpPr>
          <p:cNvPr id="26637" name="Rectangle 19"/>
          <p:cNvSpPr>
            <a:spLocks noChangeArrowheads="1"/>
          </p:cNvSpPr>
          <p:nvPr/>
        </p:nvSpPr>
        <p:spPr bwMode="auto">
          <a:xfrm>
            <a:off x="4467575" y="2368564"/>
            <a:ext cx="500382" cy="21600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421E3D"/>
                </a:solidFill>
              </a:rPr>
              <a:t>Al</a:t>
            </a:r>
            <a:r>
              <a:rPr lang="ru-RU" altLang="ru-RU" sz="1200" b="1" baseline="-20000" dirty="0">
                <a:solidFill>
                  <a:srgbClr val="000000"/>
                </a:solidFill>
              </a:rPr>
              <a:t>2</a:t>
            </a:r>
            <a:r>
              <a:rPr lang="ru-RU" altLang="ru-RU" sz="1200" b="1" dirty="0">
                <a:solidFill>
                  <a:srgbClr val="421E3D"/>
                </a:solidFill>
              </a:rPr>
              <a:t>O</a:t>
            </a:r>
            <a:r>
              <a:rPr lang="ru-RU" altLang="ru-RU" sz="1200" b="1" baseline="-20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8" name="Rectangle 20"/>
          <p:cNvSpPr>
            <a:spLocks noChangeArrowheads="1"/>
          </p:cNvSpPr>
          <p:nvPr/>
        </p:nvSpPr>
        <p:spPr bwMode="auto">
          <a:xfrm>
            <a:off x="2663701" y="2952080"/>
            <a:ext cx="1258925" cy="21600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/>
              <a:t>KAlO</a:t>
            </a:r>
            <a:r>
              <a:rPr lang="en-US" sz="900" b="1" dirty="0"/>
              <a:t>2</a:t>
            </a:r>
            <a:r>
              <a:rPr lang="en-US" sz="1200" b="1" dirty="0"/>
              <a:t> + 2H</a:t>
            </a:r>
            <a:r>
              <a:rPr lang="en-US" sz="1000" b="1" dirty="0"/>
              <a:t>2</a:t>
            </a:r>
            <a:r>
              <a:rPr lang="en-US" sz="1200" b="1" dirty="0"/>
              <a:t>O</a:t>
            </a:r>
            <a:endParaRPr lang="ru-RU" altLang="ru-RU" sz="1200" b="1" dirty="0">
              <a:solidFill>
                <a:srgbClr val="421E3D"/>
              </a:solidFill>
            </a:endParaRPr>
          </a:p>
        </p:txBody>
      </p:sp>
      <p:sp>
        <p:nvSpPr>
          <p:cNvPr id="26639" name="Line 22"/>
          <p:cNvSpPr>
            <a:spLocks noChangeShapeType="1"/>
          </p:cNvSpPr>
          <p:nvPr/>
        </p:nvSpPr>
        <p:spPr bwMode="auto">
          <a:xfrm>
            <a:off x="3287686" y="1722047"/>
            <a:ext cx="123988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>
            <a:off x="3272689" y="1961613"/>
            <a:ext cx="1239882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1" name="Rectangle 24"/>
          <p:cNvSpPr>
            <a:spLocks noChangeArrowheads="1"/>
          </p:cNvSpPr>
          <p:nvPr/>
        </p:nvSpPr>
        <p:spPr bwMode="auto">
          <a:xfrm>
            <a:off x="2380774" y="2130058"/>
            <a:ext cx="1103895" cy="432012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Al(OH)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</a:p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21E3D"/>
                </a:solidFill>
              </a:rPr>
              <a:t>H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  <a:r>
              <a:rPr lang="ru-RU" altLang="ru-RU" sz="1600" b="1">
                <a:solidFill>
                  <a:srgbClr val="421E3D"/>
                </a:solidFill>
              </a:rPr>
              <a:t>AlO</a:t>
            </a:r>
            <a:r>
              <a:rPr lang="ru-RU" altLang="ru-RU" sz="1600" b="1" baseline="-2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>
            <a:off x="3514665" y="2538819"/>
            <a:ext cx="911913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>
            <a:off x="1065898" y="1177532"/>
            <a:ext cx="1391867" cy="972026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4" name="Rectangle 28"/>
          <p:cNvSpPr>
            <a:spLocks noChangeArrowheads="1"/>
          </p:cNvSpPr>
          <p:nvPr/>
        </p:nvSpPr>
        <p:spPr bwMode="auto">
          <a:xfrm>
            <a:off x="791494" y="2160059"/>
            <a:ext cx="504384" cy="21600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>
                <a:solidFill>
                  <a:srgbClr val="421E3D"/>
                </a:solidFill>
              </a:rPr>
              <a:t>AlCl</a:t>
            </a:r>
            <a:r>
              <a:rPr lang="en-US" altLang="ru-RU" sz="1050" b="1" dirty="0">
                <a:solidFill>
                  <a:srgbClr val="421E3D"/>
                </a:solidFill>
              </a:rPr>
              <a:t>3</a:t>
            </a:r>
            <a:endParaRPr lang="ru-RU" altLang="ru-RU" sz="1050" b="1" dirty="0">
              <a:solidFill>
                <a:srgbClr val="421E3D"/>
              </a:solidFill>
            </a:endParaRPr>
          </a:p>
        </p:txBody>
      </p:sp>
      <p:sp>
        <p:nvSpPr>
          <p:cNvPr id="26645" name="Line 30"/>
          <p:cNvSpPr>
            <a:spLocks noChangeShapeType="1"/>
          </p:cNvSpPr>
          <p:nvPr/>
        </p:nvSpPr>
        <p:spPr bwMode="auto">
          <a:xfrm flipH="1">
            <a:off x="1201886" y="2266562"/>
            <a:ext cx="1199885" cy="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6" name="Line 31"/>
          <p:cNvSpPr>
            <a:spLocks noChangeShapeType="1"/>
          </p:cNvSpPr>
          <p:nvPr/>
        </p:nvSpPr>
        <p:spPr bwMode="auto">
          <a:xfrm>
            <a:off x="3071707" y="2592070"/>
            <a:ext cx="0" cy="360010"/>
          </a:xfrm>
          <a:prstGeom prst="line">
            <a:avLst/>
          </a:prstGeom>
          <a:noFill/>
          <a:ln w="25400">
            <a:solidFill>
              <a:srgbClr val="421E3D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47" name="Oval 32"/>
          <p:cNvSpPr>
            <a:spLocks noChangeArrowheads="1"/>
          </p:cNvSpPr>
          <p:nvPr/>
        </p:nvSpPr>
        <p:spPr bwMode="auto">
          <a:xfrm>
            <a:off x="1836826" y="1075530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48" name="Oval 34"/>
          <p:cNvSpPr>
            <a:spLocks noChangeArrowheads="1"/>
          </p:cNvSpPr>
          <p:nvPr/>
        </p:nvSpPr>
        <p:spPr bwMode="auto">
          <a:xfrm>
            <a:off x="3743821" y="1015529"/>
            <a:ext cx="237799" cy="344258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49" name="Oval 36"/>
          <p:cNvSpPr>
            <a:spLocks noChangeArrowheads="1"/>
          </p:cNvSpPr>
          <p:nvPr/>
        </p:nvSpPr>
        <p:spPr bwMode="auto">
          <a:xfrm>
            <a:off x="2924722" y="1314037"/>
            <a:ext cx="316968" cy="233999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0" name="Oval 37"/>
          <p:cNvSpPr>
            <a:spLocks noChangeArrowheads="1"/>
          </p:cNvSpPr>
          <p:nvPr/>
        </p:nvSpPr>
        <p:spPr bwMode="auto">
          <a:xfrm>
            <a:off x="3423674" y="1755798"/>
            <a:ext cx="239977" cy="146254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1" name="Oval 38"/>
          <p:cNvSpPr>
            <a:spLocks noChangeArrowheads="1"/>
          </p:cNvSpPr>
          <p:nvPr/>
        </p:nvSpPr>
        <p:spPr bwMode="auto">
          <a:xfrm>
            <a:off x="1564852" y="1722048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652" name="Oval 39"/>
          <p:cNvSpPr>
            <a:spLocks noChangeArrowheads="1"/>
          </p:cNvSpPr>
          <p:nvPr/>
        </p:nvSpPr>
        <p:spPr bwMode="auto">
          <a:xfrm>
            <a:off x="1518855" y="2300314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6653" name="Oval 40"/>
          <p:cNvSpPr>
            <a:spLocks noChangeArrowheads="1"/>
          </p:cNvSpPr>
          <p:nvPr/>
        </p:nvSpPr>
        <p:spPr bwMode="auto">
          <a:xfrm>
            <a:off x="3922626" y="2028055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prstClr val="black"/>
              </a:solidFill>
            </a:endParaRPr>
          </a:p>
        </p:txBody>
      </p:sp>
      <p:sp>
        <p:nvSpPr>
          <p:cNvPr id="26654" name="Oval 41"/>
          <p:cNvSpPr>
            <a:spLocks noChangeArrowheads="1"/>
          </p:cNvSpPr>
          <p:nvPr/>
        </p:nvSpPr>
        <p:spPr bwMode="auto">
          <a:xfrm>
            <a:off x="3786639" y="2572570"/>
            <a:ext cx="239977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6655" name="Oval 42"/>
          <p:cNvSpPr>
            <a:spLocks noChangeArrowheads="1"/>
          </p:cNvSpPr>
          <p:nvPr/>
        </p:nvSpPr>
        <p:spPr bwMode="auto">
          <a:xfrm>
            <a:off x="3151700" y="2772076"/>
            <a:ext cx="226979" cy="180005"/>
          </a:xfrm>
          <a:prstGeom prst="ellipse">
            <a:avLst/>
          </a:prstGeom>
          <a:noFill/>
          <a:ln w="19051">
            <a:solidFill>
              <a:srgbClr val="421E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23" tIns="25712" rIns="51423" bIns="25712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6656" name="TextBox 33"/>
          <p:cNvSpPr txBox="1">
            <a:spLocks noChangeArrowheads="1"/>
          </p:cNvSpPr>
          <p:nvPr/>
        </p:nvSpPr>
        <p:spPr bwMode="auto">
          <a:xfrm>
            <a:off x="3469669" y="1755799"/>
            <a:ext cx="180983" cy="2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5142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697" y="2862078"/>
            <a:ext cx="69648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62603" y="2839154"/>
            <a:ext cx="1525434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35868"/>
            <a:ext cx="5688054" cy="64834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421" y="55654"/>
            <a:ext cx="5544616" cy="5995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Diagrammadan</a:t>
            </a:r>
            <a:r>
              <a:rPr lang="ru-RU" altLang="ru-RU" sz="2000" dirty="0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foydalanib</a:t>
            </a:r>
            <a:r>
              <a:rPr lang="ru-RU" altLang="ru-RU" sz="2000" dirty="0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 1 - 9 </a:t>
            </a:r>
            <a:r>
              <a:rPr lang="ru-RU" altLang="ru-RU" sz="2000" dirty="0" err="1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reaksiya</a:t>
            </a:r>
            <a:r>
              <a:rPr lang="ru-RU" altLang="ru-RU" sz="2000" dirty="0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tenglamalarini</a:t>
            </a:r>
            <a:r>
              <a:rPr lang="ru-RU" altLang="ru-RU" sz="2000" dirty="0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prstClr val="white"/>
                </a:solidFill>
                <a:latin typeface="Google Sans"/>
                <a:cs typeface="Arial" pitchFamily="34" charset="0"/>
              </a:rPr>
              <a:t>yozing</a:t>
            </a:r>
            <a:r>
              <a:rPr lang="ru-RU" altLang="ru-RU" sz="5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5" y="1363957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21" y="2043195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43" y="2179666"/>
            <a:ext cx="542160" cy="6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757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kern="1200" spc="0" dirty="0" err="1" smtClean="0">
                <a:solidFill>
                  <a:schemeClr val="bg1"/>
                </a:solidFill>
                <a:ea typeface="+mn-ea"/>
                <a:cs typeface="+mn-cs"/>
              </a:rPr>
              <a:t>Alyuminiy</a:t>
            </a:r>
            <a:r>
              <a:rPr lang="en-US" sz="2400" kern="1200" spc="0" dirty="0" smtClean="0">
                <a:solidFill>
                  <a:schemeClr val="bg1"/>
                </a:solidFill>
                <a:ea typeface="+mn-ea"/>
                <a:cs typeface="+mn-cs"/>
              </a:rPr>
              <a:t> – </a:t>
            </a:r>
            <a:r>
              <a:rPr lang="en-US" sz="2400" kern="1200" spc="0" dirty="0" err="1" smtClean="0">
                <a:solidFill>
                  <a:schemeClr val="bg1"/>
                </a:solidFill>
                <a:ea typeface="+mn-ea"/>
                <a:cs typeface="+mn-cs"/>
              </a:rPr>
              <a:t>qanday</a:t>
            </a:r>
            <a:r>
              <a:rPr lang="en-US" sz="2400" kern="1200" spc="0" dirty="0" smtClean="0">
                <a:solidFill>
                  <a:schemeClr val="bg1"/>
                </a:solidFill>
                <a:ea typeface="+mn-ea"/>
                <a:cs typeface="+mn-cs"/>
              </a:rPr>
              <a:t>  </a:t>
            </a:r>
            <a:r>
              <a:rPr lang="en-US" sz="2400" kern="1200" spc="0" dirty="0" err="1" smtClean="0">
                <a:solidFill>
                  <a:schemeClr val="bg1"/>
                </a:solidFill>
                <a:ea typeface="+mn-ea"/>
                <a:cs typeface="+mn-cs"/>
              </a:rPr>
              <a:t>metall</a:t>
            </a:r>
            <a:r>
              <a:rPr lang="en-US" sz="2400" kern="1200" spc="0" dirty="0" smtClean="0">
                <a:solidFill>
                  <a:schemeClr val="bg1"/>
                </a:solidFill>
                <a:ea typeface="+mn-ea"/>
                <a:cs typeface="+mn-cs"/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31" y="2340614"/>
            <a:ext cx="67471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437" y="611931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Tabiatda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juda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keng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tarqalgan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bo‘lishiga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qaramasdan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biror-bir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tirik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organizmdagi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metaboliz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jarayonlarida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ishtirok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etmaydi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har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holda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ishtirokida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kechuvchi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biror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organik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jarayon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hozircha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aniqlanmagan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ya’ni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o‘lik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metalldir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Garchi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uning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birikmalarining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toksiklik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darajasi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juda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past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bo‘lsa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-da,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lekin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organizmga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uzoq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muddat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davomidagi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ta’siri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natijasida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odam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hayvonlar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tana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to‘qimalariga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zararli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ta’sir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qilishi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ehtimoli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yo‘q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emas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.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" y="2537280"/>
            <a:ext cx="31467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863" y="539925"/>
            <a:ext cx="5272578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Darslikdagi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26-mavzuni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o‘qish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tegishli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atamalar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reaksiya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tenglamalarini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o‘rganish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39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(III)-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oksidni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qaytarish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alyuminiy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Alyuminiy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qotishmasining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ortiqcha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xlorid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kislota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ta’sir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ettirilganda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6,72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l(n.sh.)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qotishmaning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tarkibini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Nemis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olimi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F.Vyoler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1827-yilda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alyuminiyni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quyidagi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olgan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AlCl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+3K=3KCl+Al.     Bu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5,4 kg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alyuminiy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metall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10" y="2590197"/>
            <a:ext cx="459013" cy="570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437" y="7826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97" y="2412132"/>
            <a:ext cx="31467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1" y="2268116"/>
            <a:ext cx="1017473" cy="642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5509" y="3586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277" y="755948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aluminiyni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qiyinligi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chiqarilishi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qo‘yilguniga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57" y="2412132"/>
            <a:ext cx="31467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/>
          <p:cNvSpPr txBox="1"/>
          <p:nvPr/>
        </p:nvSpPr>
        <p:spPr>
          <a:xfrm>
            <a:off x="287437" y="611933"/>
            <a:ext cx="5236246" cy="1491412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indent="266700" algn="just"/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8,8%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biz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solishtirsak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3" y="2140008"/>
            <a:ext cx="1253458" cy="792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2620" y="3586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00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59445" y="755948"/>
            <a:ext cx="5249568" cy="2137742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1113" algn="just"/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rudalari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markazlashgan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Gvineya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Surinam,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Gayana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Venesuela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Yamayka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Ural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mintaqasiga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ko‘lami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48-50 %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ulushini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BAA,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Baxrayn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yetakchilar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hisobda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60" y="69153"/>
            <a:ext cx="864096" cy="5460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9445" y="6915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2603" y="609613"/>
            <a:ext cx="5328592" cy="1355423"/>
          </a:xfrm>
          <a:prstGeom prst="rect">
            <a:avLst/>
          </a:prstGeom>
        </p:spPr>
        <p:txBody>
          <a:bodyPr wrap="square" lIns="91365" tIns="45682" rIns="91365" bIns="45682">
            <a:spAutoFit/>
          </a:bodyPr>
          <a:lstStyle/>
          <a:p>
            <a:pPr marL="748703" marR="38070" algn="ctr">
              <a:lnSpc>
                <a:spcPct val="114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ancha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aktiv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bo‘lsa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-da,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alyuminiydan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kirishmaydi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748703" marR="38070" algn="ctr">
              <a:lnSpc>
                <a:spcPct val="114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81" y="1941003"/>
            <a:ext cx="2880320" cy="11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Fizikaviy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43" y="792126"/>
            <a:ext cx="1587848" cy="16672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" y="567848"/>
            <a:ext cx="1384300" cy="108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" y="1625774"/>
            <a:ext cx="1034083" cy="944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99282" y="2700164"/>
            <a:ext cx="335650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umushsimon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yen­gil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3781" y="1244937"/>
            <a:ext cx="2191716" cy="1434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Bolg‘alanadi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Alyuminiydan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qalin­ligi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mm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­.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4891" y="607514"/>
            <a:ext cx="2492614" cy="580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tokini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issiqlikni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altLang="ru-RU" sz="1200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t°.= </a:t>
            </a:r>
            <a:r>
              <a:rPr lang="ru-RU" altLang="ru-RU" sz="1200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660°C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Fizikaviy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" y="567848"/>
            <a:ext cx="1599624" cy="14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" y="1980084"/>
            <a:ext cx="13948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9605" y="755949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deyarli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barcha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qotishmalar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hosil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qiladi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Uning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mis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magniy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qotishmasi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dyuralyuminiy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</a:rPr>
              <a:t>hamda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kremniy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qotishmasi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silumin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ko‘proq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tarqalgan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Fizikaviy</a:t>
            </a:r>
            <a:r>
              <a:rPr lang="en-US" dirty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" y="567848"/>
            <a:ext cx="1815648" cy="14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" y="1980084"/>
            <a:ext cx="13948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43621" y="567849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Alyuminiyning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elektr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o‘tkazuvchanligi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misnikidan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1,7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marta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past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xolos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Lekin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tannarxi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misnikidan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4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barobar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arzon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yuradi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. Shu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sababli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elektrotexnikada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elektron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mikrosxemalarda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hamda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elektr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energetikasi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tizimida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keng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qo‘llaniladi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154462</TotalTime>
  <Words>1004</Words>
  <Application>Microsoft Office PowerPoint</Application>
  <PresentationFormat>Произвольный</PresentationFormat>
  <Paragraphs>173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Arial</vt:lpstr>
      <vt:lpstr>Arial Black</vt:lpstr>
      <vt:lpstr>Calibri</vt:lpstr>
      <vt:lpstr>Google Sans</vt:lpstr>
      <vt:lpstr>Open Sans</vt:lpstr>
      <vt:lpstr>Open Sans Light</vt:lpstr>
      <vt:lpstr>Symbol</vt:lpstr>
      <vt:lpstr>Tahoma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Alyuminiy olinishi</vt:lpstr>
      <vt:lpstr>Презентация PowerPoint</vt:lpstr>
      <vt:lpstr>Презентация PowerPoint</vt:lpstr>
      <vt:lpstr>Презентация PowerPoint</vt:lpstr>
      <vt:lpstr>Savol</vt:lpstr>
      <vt:lpstr>Fizikaviy xossalari </vt:lpstr>
      <vt:lpstr>Fizikaviy xossalari </vt:lpstr>
      <vt:lpstr>Fizikaviy xossalari </vt:lpstr>
      <vt:lpstr>Kimyoviy xossalari </vt:lpstr>
      <vt:lpstr>Alyuminiy suv bilan oson reaksiyaga kirishadi </vt:lpstr>
      <vt:lpstr>Laboratoriya ishi № 8</vt:lpstr>
      <vt:lpstr>Konsentrlangan nitrat kislota bilan odatdagi haroratda ta’­sirlash­maydi­ </vt:lpstr>
      <vt:lpstr>Laboratoriya ishi № 8 </vt:lpstr>
      <vt:lpstr> Alyuminiy metallmaslar bilan reaksiyaga kirishadi </vt:lpstr>
      <vt:lpstr>Alyuminiy metalmaslar bilan reaksiyaga kirishadi</vt:lpstr>
      <vt:lpstr>Презентация PowerPoint</vt:lpstr>
      <vt:lpstr>Alyuminiy metalmaslar bilan reaksiyaga kirishadi</vt:lpstr>
      <vt:lpstr>Alyuminiy metallmaslar bilan reaksiyaga kirishadi</vt:lpstr>
      <vt:lpstr>Презентация PowerPoint</vt:lpstr>
      <vt:lpstr>Презентация PowerPoint</vt:lpstr>
      <vt:lpstr>Alyuminotermiya</vt:lpstr>
      <vt:lpstr>Aluminotermiyani kim ochgan?</vt:lpstr>
      <vt:lpstr>Используя схему, напишите уравнения реакций 1 - 9</vt:lpstr>
      <vt:lpstr>Используя схему, напишите уравнения реакций 1 - 9</vt:lpstr>
      <vt:lpstr>Alyuminiy – qanday  metall?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1877</cp:revision>
  <dcterms:created xsi:type="dcterms:W3CDTF">2014-10-08T23:03:32Z</dcterms:created>
  <dcterms:modified xsi:type="dcterms:W3CDTF">2021-02-02T13:36:50Z</dcterms:modified>
</cp:coreProperties>
</file>