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7"/>
  </p:notesMasterIdLst>
  <p:sldIdLst>
    <p:sldId id="1435" r:id="rId10"/>
    <p:sldId id="1644" r:id="rId11"/>
    <p:sldId id="1636" r:id="rId12"/>
    <p:sldId id="1621" r:id="rId13"/>
    <p:sldId id="1647" r:id="rId14"/>
    <p:sldId id="1634" r:id="rId15"/>
    <p:sldId id="1648" r:id="rId16"/>
    <p:sldId id="1640" r:id="rId17"/>
    <p:sldId id="1642" r:id="rId18"/>
    <p:sldId id="1643" r:id="rId19"/>
    <p:sldId id="1690" r:id="rId20"/>
    <p:sldId id="1656" r:id="rId21"/>
    <p:sldId id="1651" r:id="rId22"/>
    <p:sldId id="1650" r:id="rId23"/>
    <p:sldId id="1620" r:id="rId24"/>
    <p:sldId id="1658" r:id="rId25"/>
    <p:sldId id="1657" r:id="rId26"/>
    <p:sldId id="1691" r:id="rId27"/>
    <p:sldId id="1695" r:id="rId28"/>
    <p:sldId id="1696" r:id="rId29"/>
    <p:sldId id="1627" r:id="rId30"/>
    <p:sldId id="1689" r:id="rId31"/>
    <p:sldId id="1675" r:id="rId32"/>
    <p:sldId id="1692" r:id="rId33"/>
    <p:sldId id="1693" r:id="rId34"/>
    <p:sldId id="1694" r:id="rId35"/>
    <p:sldId id="1660" r:id="rId36"/>
  </p:sldIdLst>
  <p:sldSz cx="5759450" cy="3240088"/>
  <p:notesSz cx="6858000" cy="9144000"/>
  <p:defaultTextStyle>
    <a:defPPr>
      <a:defRPr lang="en-US"/>
    </a:defPPr>
    <a:lvl1pPr marL="0" algn="l" defTabSz="5751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573" algn="l" defTabSz="5751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5134" algn="l" defTabSz="5751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2714" algn="l" defTabSz="5751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0266" algn="l" defTabSz="5751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7837" algn="l" defTabSz="5751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5409" algn="l" defTabSz="5751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2979" algn="l" defTabSz="5751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0538" algn="l" defTabSz="5751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644"/>
            <p14:sldId id="1636"/>
            <p14:sldId id="1621"/>
            <p14:sldId id="1647"/>
            <p14:sldId id="1634"/>
            <p14:sldId id="1648"/>
            <p14:sldId id="1640"/>
            <p14:sldId id="1642"/>
            <p14:sldId id="1643"/>
            <p14:sldId id="1690"/>
            <p14:sldId id="1656"/>
            <p14:sldId id="1651"/>
            <p14:sldId id="1650"/>
            <p14:sldId id="1620"/>
            <p14:sldId id="1658"/>
            <p14:sldId id="1657"/>
            <p14:sldId id="1691"/>
            <p14:sldId id="1695"/>
            <p14:sldId id="1696"/>
            <p14:sldId id="1627"/>
            <p14:sldId id="1689"/>
            <p14:sldId id="1675"/>
            <p14:sldId id="1692"/>
            <p14:sldId id="1693"/>
            <p14:sldId id="1694"/>
            <p14:sldId id="1660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328682"/>
    <a:srgbClr val="660066"/>
    <a:srgbClr val="C0C0C0"/>
    <a:srgbClr val="FFFFFF"/>
    <a:srgbClr val="B2B2B2"/>
    <a:srgbClr val="808080"/>
    <a:srgbClr val="5F5F5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63" d="100"/>
          <a:sy n="163" d="100"/>
        </p:scale>
        <p:origin x="264" y="13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57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7573" algn="l" defTabSz="28757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5134" algn="l" defTabSz="28757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2714" algn="l" defTabSz="28757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50266" algn="l" defTabSz="28757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37837" algn="l" defTabSz="28757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25409" algn="l" defTabSz="28757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12979" algn="l" defTabSz="28757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300538" algn="l" defTabSz="28757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5" y="1006554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1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1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1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1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1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1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1441658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1441658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1441658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1441658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0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7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0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7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0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7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0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7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5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5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5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44" indent="-71144">
              <a:defRPr sz="700"/>
            </a:lvl3pPr>
            <a:lvl4pPr marL="189484" indent="-98117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5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44" indent="-71144">
              <a:defRPr sz="700"/>
            </a:lvl3pPr>
            <a:lvl4pPr marL="189484" indent="-98117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12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12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4" y="1006553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4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675" indent="-11683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4" y="686201"/>
            <a:ext cx="4895533" cy="2186310"/>
          </a:xfrm>
        </p:spPr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693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6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6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6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6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6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6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6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6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6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6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2208000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2208000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2208000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2208000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2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2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2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2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2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2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2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2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1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1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1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1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1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1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3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3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3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3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1441658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1441658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1441658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1441658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0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7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0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7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0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7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0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7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3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3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3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3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5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5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5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44" indent="-71144">
              <a:defRPr sz="700"/>
            </a:lvl3pPr>
            <a:lvl4pPr marL="189484" indent="-98117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5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44" indent="-71144">
              <a:defRPr sz="700"/>
            </a:lvl3pPr>
            <a:lvl4pPr marL="189484" indent="-98117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12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12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4" y="1006553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4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675" indent="-11683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4" y="686201"/>
            <a:ext cx="4895533" cy="2186310"/>
          </a:xfrm>
        </p:spPr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693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3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3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3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3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3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3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13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3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13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3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2208000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2208000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2208000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2208000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2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2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2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2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2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2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2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2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1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1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1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1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1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1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1441658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1441658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1441658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1441658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5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5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5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5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0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7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0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7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0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7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0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7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5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5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5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5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5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5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5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44" indent="-71144">
              <a:defRPr sz="700"/>
            </a:lvl3pPr>
            <a:lvl4pPr marL="189484" indent="-98117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5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44" indent="-71144">
              <a:defRPr sz="700"/>
            </a:lvl3pPr>
            <a:lvl4pPr marL="189484" indent="-98117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12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12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4" y="1006553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4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675" indent="-11683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4" y="686201"/>
            <a:ext cx="4895533" cy="2186310"/>
          </a:xfrm>
        </p:spPr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693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5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5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5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5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5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5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5" y="1443505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6" y="1443505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5" y="1443505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6" y="1443505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2208000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2208000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2208000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2208000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2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2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2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2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2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2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2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2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1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1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1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1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1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1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1441658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1441658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1441658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1441658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0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7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0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7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0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7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0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7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5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5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5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44" indent="-71144">
              <a:defRPr sz="700"/>
            </a:lvl3pPr>
            <a:lvl4pPr marL="189484" indent="-98117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5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44" indent="-71144">
              <a:defRPr sz="700"/>
            </a:lvl3pPr>
            <a:lvl4pPr marL="189484" indent="-98117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12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12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4" y="1006553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4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675" indent="-11683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4" y="686201"/>
            <a:ext cx="4895533" cy="2186310"/>
          </a:xfrm>
        </p:spPr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693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5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2208000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2208000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2208000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2208000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6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2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2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2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2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2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2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2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2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1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1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1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1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1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1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1441658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1441658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1441658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1441658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0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7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0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7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0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7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0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7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5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5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5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44" indent="-71144">
              <a:defRPr sz="700"/>
            </a:lvl3pPr>
            <a:lvl4pPr marL="189484" indent="-98117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5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44" indent="-71144">
              <a:defRPr sz="700"/>
            </a:lvl3pPr>
            <a:lvl4pPr marL="189484" indent="-98117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12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12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4" y="1006553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4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675" indent="-11683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4" y="686201"/>
            <a:ext cx="4895533" cy="2186310"/>
          </a:xfrm>
        </p:spPr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693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5" y="2208001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6" y="2208001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2208000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2208000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2208000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2208000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2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2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2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2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2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2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2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2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5" y="2208001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6" y="2208001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1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1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1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1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1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1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1441658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1441658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1441658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1441658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675" indent="-11683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3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3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3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3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0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7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0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7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0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7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0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7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5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5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5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44" indent="-71144">
              <a:defRPr sz="700"/>
            </a:lvl3pPr>
            <a:lvl4pPr marL="189484" indent="-98117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5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44" indent="-71144">
              <a:defRPr sz="700"/>
            </a:lvl3pPr>
            <a:lvl4pPr marL="189484" indent="-98117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12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12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4" y="1006553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4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3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3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3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3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675" indent="-11683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4" y="686201"/>
            <a:ext cx="4895533" cy="2186310"/>
          </a:xfrm>
        </p:spPr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693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3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3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3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3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3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3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5" y="1441662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6" y="1441662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2208000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2208000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2208000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2208000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2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2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2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2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2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2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2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2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1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1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1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1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1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1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5" y="1441662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6" y="1441662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6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1441658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1441658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1441658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1441658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0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7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0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7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0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7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0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7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5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5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5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44" indent="-71144">
              <a:defRPr sz="700"/>
            </a:lvl3pPr>
            <a:lvl4pPr marL="189484" indent="-98117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5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44" indent="-71144">
              <a:defRPr sz="700"/>
            </a:lvl3pPr>
            <a:lvl4pPr marL="189484" indent="-98117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12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12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4" y="1006553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4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675" indent="-11683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4" y="686201"/>
            <a:ext cx="4895533" cy="2186310"/>
          </a:xfrm>
        </p:spPr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693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1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3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3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1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1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3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3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1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11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5" y="686201"/>
            <a:ext cx="4895533" cy="2186310"/>
          </a:xfrm>
        </p:spPr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693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5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5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2208000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2208000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2208000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2208000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2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2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2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2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2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2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2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2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1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1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1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71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71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71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1441658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1441658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1441658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1441658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5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5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1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1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5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0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7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0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7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0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7" y="7747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0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7" y="183625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1" y="7747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8" y="7747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1" y="183625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8" y="183625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5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5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5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44" indent="-71144">
              <a:defRPr sz="700"/>
            </a:lvl3pPr>
            <a:lvl4pPr marL="189484" indent="-98117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5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44" indent="-71144">
              <a:defRPr sz="700"/>
            </a:lvl3pPr>
            <a:lvl4pPr marL="189484" indent="-98117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12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12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51" y="7747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8" y="7747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51" y="183625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8" y="183625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3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54" indent="-8088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4" y="1006553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4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675" indent="-11683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4" y="686201"/>
            <a:ext cx="4895533" cy="2186310"/>
          </a:xfrm>
        </p:spPr>
        <p:txBody>
          <a:bodyPr numCol="2" spcCol="273960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693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39" indent="-107839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377" indent="-107839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5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4"/>
            <a:ext cx="1153330" cy="1084349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55" tIns="91315" rIns="182655" bIns="9131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92" indent="-71892">
              <a:buFont typeface="Arial" panose="020B0604020202020204" pitchFamily="34" charset="0"/>
              <a:buChar char="•"/>
              <a:defRPr sz="700"/>
            </a:lvl2pPr>
            <a:lvl3pPr marL="143792" indent="-71892">
              <a:defRPr sz="700"/>
            </a:lvl3pPr>
            <a:lvl4pPr marL="251637" indent="-107839">
              <a:defRPr sz="700"/>
            </a:lvl4pPr>
            <a:lvl5pPr marL="359485" indent="-107839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144350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593" indent="0">
              <a:buNone/>
              <a:defRPr sz="1200" b="1"/>
            </a:lvl2pPr>
            <a:lvl3pPr marL="575174" indent="0">
              <a:buNone/>
              <a:defRPr sz="1100" b="1"/>
            </a:lvl3pPr>
            <a:lvl4pPr marL="862777" indent="0">
              <a:buNone/>
              <a:defRPr sz="1000" b="1"/>
            </a:lvl4pPr>
            <a:lvl5pPr marL="1150346" indent="0">
              <a:buNone/>
              <a:defRPr sz="1000" b="1"/>
            </a:lvl5pPr>
            <a:lvl6pPr marL="1437939" indent="0">
              <a:buNone/>
              <a:defRPr sz="1000" b="1"/>
            </a:lvl6pPr>
            <a:lvl7pPr marL="1725532" indent="0">
              <a:buNone/>
              <a:defRPr sz="1000" b="1"/>
            </a:lvl7pPr>
            <a:lvl8pPr marL="2013121" indent="0">
              <a:buNone/>
              <a:defRPr sz="1000" b="1"/>
            </a:lvl8pPr>
            <a:lvl9pPr marL="230070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5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220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220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220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220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109"/>
            <a:ext cx="1572330" cy="621456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109"/>
            <a:ext cx="1572330" cy="621456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109"/>
            <a:ext cx="1572330" cy="621456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2208000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2208000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4" y="2208000"/>
            <a:ext cx="2401691" cy="467568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5" y="2208000"/>
            <a:ext cx="2401691" cy="467568"/>
          </a:xfrm>
          <a:solidFill>
            <a:schemeClr val="accent4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2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2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2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2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82"/>
            <a:ext cx="1153330" cy="775344"/>
          </a:xfrm>
          <a:solidFill>
            <a:schemeClr val="accent1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82"/>
            <a:ext cx="1153330" cy="775344"/>
          </a:xfrm>
          <a:solidFill>
            <a:schemeClr val="accent3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82"/>
            <a:ext cx="1153330" cy="775344"/>
          </a:xfrm>
          <a:solidFill>
            <a:schemeClr val="accent5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82"/>
            <a:ext cx="1153330" cy="775344"/>
          </a:xfrm>
          <a:solidFill>
            <a:schemeClr val="bg2">
              <a:alpha val="80000"/>
            </a:schemeClr>
          </a:solidFill>
        </p:spPr>
        <p:txBody>
          <a:bodyPr lIns="182655" tIns="91315" rIns="182655" bIns="9131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61" indent="-80881">
              <a:defRPr sz="700">
                <a:solidFill>
                  <a:srgbClr val="FFFFFF"/>
                </a:solidFill>
              </a:defRPr>
            </a:lvl3pPr>
            <a:lvl4pPr marL="242654" indent="-80881">
              <a:defRPr sz="700">
                <a:solidFill>
                  <a:srgbClr val="FFFFFF"/>
                </a:solidFill>
              </a:defRPr>
            </a:lvl4pPr>
            <a:lvl5pPr marL="350520" indent="-107842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81" indent="-80881">
              <a:buFont typeface="Arial" panose="020B0604020202020204" pitchFamily="34" charset="0"/>
              <a:buChar char="•"/>
              <a:defRPr sz="700"/>
            </a:lvl2pPr>
            <a:lvl3pPr marL="161761" indent="-80881">
              <a:defRPr sz="700"/>
            </a:lvl3pPr>
            <a:lvl4pPr marL="242654" indent="-8088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5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9"/>
            <a:ext cx="1020978" cy="242758"/>
          </a:xfrm>
          <a:prstGeom prst="rect">
            <a:avLst/>
          </a:prstGeom>
        </p:spPr>
        <p:txBody>
          <a:bodyPr vert="horz" wrap="square" lIns="57520" tIns="28765" rIns="57520" bIns="2876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11" y="2973193"/>
            <a:ext cx="65863" cy="155104"/>
          </a:xfrm>
          <a:prstGeom prst="rect">
            <a:avLst/>
          </a:prstGeom>
        </p:spPr>
        <p:txBody>
          <a:bodyPr vert="horz" wrap="none" lIns="57520" tIns="28765" rIns="57520" bIns="2876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/>
              <a:pPr algn="ctr"/>
              <a:t>‹#›</a:t>
            </a:fld>
            <a:endParaRPr lang="en-US" sz="600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algn="ctr"/>
            <a:endParaRPr lang="en-US" sz="60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algn="ctr"/>
            <a:endParaRPr lang="en-US" sz="60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algn="ctr"/>
            <a:endParaRPr lang="en-US" sz="60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algn="ctr"/>
            <a:endParaRPr lang="en-US" sz="600"/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algn="ctr"/>
            <a:endParaRPr lang="en-US" sz="6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52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algn="ctr"/>
            <a:endParaRPr lang="en-US" sz="50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algn="ctr"/>
            <a:endParaRPr lang="en-US" sz="5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algn="ctr"/>
            <a:endParaRPr lang="en-US" sz="5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algn="ctr"/>
            <a:endParaRPr lang="en-US" sz="6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algn="ctr"/>
            <a:endParaRPr lang="en-US" sz="6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algn="ctr"/>
            <a:endParaRPr lang="en-US" sz="6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lvl="0" algn="ctr"/>
            <a:endParaRPr lang="en-US" sz="6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lvl="0" algn="ctr"/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517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690" indent="-108838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37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22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734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316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6909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501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593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174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777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346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939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532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12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070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4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9"/>
            <a:ext cx="1020978" cy="242758"/>
          </a:xfrm>
          <a:prstGeom prst="rect">
            <a:avLst/>
          </a:prstGeom>
        </p:spPr>
        <p:txBody>
          <a:bodyPr vert="horz" wrap="square" lIns="57520" tIns="28765" rIns="57520" bIns="2876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10" y="2973193"/>
            <a:ext cx="65863" cy="155104"/>
          </a:xfrm>
          <a:prstGeom prst="rect">
            <a:avLst/>
          </a:prstGeom>
        </p:spPr>
        <p:txBody>
          <a:bodyPr vert="horz" wrap="none" lIns="57520" tIns="28765" rIns="57520" bIns="2876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51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17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690" indent="-108838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37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22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734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316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6909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501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593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174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777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346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939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532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12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070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4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9"/>
            <a:ext cx="1020978" cy="242758"/>
          </a:xfrm>
          <a:prstGeom prst="rect">
            <a:avLst/>
          </a:prstGeom>
        </p:spPr>
        <p:txBody>
          <a:bodyPr vert="horz" wrap="square" lIns="57520" tIns="28765" rIns="57520" bIns="2876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10" y="2973193"/>
            <a:ext cx="65863" cy="155104"/>
          </a:xfrm>
          <a:prstGeom prst="rect">
            <a:avLst/>
          </a:prstGeom>
        </p:spPr>
        <p:txBody>
          <a:bodyPr vert="horz" wrap="none" lIns="57520" tIns="28765" rIns="57520" bIns="2876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51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17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690" indent="-108838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37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22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734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316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6909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501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593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174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777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346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939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532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12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070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4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9"/>
            <a:ext cx="1020978" cy="242758"/>
          </a:xfrm>
          <a:prstGeom prst="rect">
            <a:avLst/>
          </a:prstGeom>
        </p:spPr>
        <p:txBody>
          <a:bodyPr vert="horz" wrap="square" lIns="57520" tIns="28765" rIns="57520" bIns="2876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10" y="2973193"/>
            <a:ext cx="65863" cy="155104"/>
          </a:xfrm>
          <a:prstGeom prst="rect">
            <a:avLst/>
          </a:prstGeom>
        </p:spPr>
        <p:txBody>
          <a:bodyPr vert="horz" wrap="none" lIns="57520" tIns="28765" rIns="57520" bIns="2876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51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17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690" indent="-108838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37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22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734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316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6909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501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593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174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777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346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939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532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12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070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4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9"/>
            <a:ext cx="1020978" cy="242758"/>
          </a:xfrm>
          <a:prstGeom prst="rect">
            <a:avLst/>
          </a:prstGeom>
        </p:spPr>
        <p:txBody>
          <a:bodyPr vert="horz" wrap="square" lIns="57520" tIns="28765" rIns="57520" bIns="2876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10" y="2973193"/>
            <a:ext cx="65863" cy="155104"/>
          </a:xfrm>
          <a:prstGeom prst="rect">
            <a:avLst/>
          </a:prstGeom>
        </p:spPr>
        <p:txBody>
          <a:bodyPr vert="horz" wrap="none" lIns="57520" tIns="28765" rIns="57520" bIns="2876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51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17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690" indent="-108838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37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22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734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316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6909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501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593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174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777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346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939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532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12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070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4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9"/>
            <a:ext cx="1020978" cy="242758"/>
          </a:xfrm>
          <a:prstGeom prst="rect">
            <a:avLst/>
          </a:prstGeom>
        </p:spPr>
        <p:txBody>
          <a:bodyPr vert="horz" wrap="square" lIns="57520" tIns="28765" rIns="57520" bIns="2876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10" y="2973193"/>
            <a:ext cx="65863" cy="155104"/>
          </a:xfrm>
          <a:prstGeom prst="rect">
            <a:avLst/>
          </a:prstGeom>
        </p:spPr>
        <p:txBody>
          <a:bodyPr vert="horz" wrap="none" lIns="57520" tIns="28765" rIns="57520" bIns="2876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51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17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690" indent="-108838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37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22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734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316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6909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501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593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174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777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346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939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532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12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070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4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9"/>
            <a:ext cx="1020978" cy="242758"/>
          </a:xfrm>
          <a:prstGeom prst="rect">
            <a:avLst/>
          </a:prstGeom>
        </p:spPr>
        <p:txBody>
          <a:bodyPr vert="horz" wrap="square" lIns="57520" tIns="28765" rIns="57520" bIns="2876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10" y="2973193"/>
            <a:ext cx="65863" cy="155104"/>
          </a:xfrm>
          <a:prstGeom prst="rect">
            <a:avLst/>
          </a:prstGeom>
        </p:spPr>
        <p:txBody>
          <a:bodyPr vert="horz" wrap="none" lIns="57520" tIns="28765" rIns="57520" bIns="2876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51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17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690" indent="-108838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37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22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734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316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6909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501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593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174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777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346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939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532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12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070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4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9"/>
            <a:ext cx="1020978" cy="242758"/>
          </a:xfrm>
          <a:prstGeom prst="rect">
            <a:avLst/>
          </a:prstGeom>
        </p:spPr>
        <p:txBody>
          <a:bodyPr vert="horz" wrap="square" lIns="57520" tIns="28765" rIns="57520" bIns="2876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10" y="2973193"/>
            <a:ext cx="65863" cy="155104"/>
          </a:xfrm>
          <a:prstGeom prst="rect">
            <a:avLst/>
          </a:prstGeom>
        </p:spPr>
        <p:txBody>
          <a:bodyPr vert="horz" wrap="none" lIns="57520" tIns="28765" rIns="57520" bIns="2876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51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17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690" indent="-108838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37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22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734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316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6909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501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593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174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777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346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939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532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12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070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4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4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9"/>
            <a:ext cx="1020978" cy="242758"/>
          </a:xfrm>
          <a:prstGeom prst="rect">
            <a:avLst/>
          </a:prstGeom>
        </p:spPr>
        <p:txBody>
          <a:bodyPr vert="horz" wrap="square" lIns="57520" tIns="28765" rIns="57520" bIns="2876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10" y="2973193"/>
            <a:ext cx="65863" cy="155104"/>
          </a:xfrm>
          <a:prstGeom prst="rect">
            <a:avLst/>
          </a:prstGeom>
        </p:spPr>
        <p:txBody>
          <a:bodyPr vert="horz" wrap="none" lIns="57520" tIns="28765" rIns="57520" bIns="2876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51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0" tIns="28765" rIns="57520" bIns="2876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5" tIns="45660" rIns="91315" bIns="45660" rtlCol="0" anchor="ctr"/>
          <a:lstStyle/>
          <a:p>
            <a:pPr marL="0" marR="0" lvl="0" indent="0" algn="ctr" defTabSz="575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174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690" indent="-108838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39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37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227" indent="-107839" algn="l" defTabSz="575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734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316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6909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501" indent="-143792" algn="l" defTabSz="575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593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174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777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346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939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532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12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0701" algn="l" defTabSz="57517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z.wikipedia.org/wiki/Mendeleyev_davriy_sistemas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2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6" y="112886"/>
            <a:ext cx="3054716" cy="753366"/>
          </a:xfrm>
          <a:prstGeom prst="rect">
            <a:avLst/>
          </a:prstGeom>
        </p:spPr>
        <p:txBody>
          <a:bodyPr vert="horz" wrap="square" lIns="0" tIns="14560" rIns="0" bIns="0" rtlCol="0">
            <a:spAutoFit/>
          </a:bodyPr>
          <a:lstStyle/>
          <a:p>
            <a:pPr marL="12682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8" y="1188903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8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696821" y="228551"/>
            <a:ext cx="847200" cy="507693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63859" y="256286"/>
            <a:ext cx="898855" cy="385315"/>
          </a:xfrm>
          <a:prstGeom prst="rect">
            <a:avLst/>
          </a:prstGeom>
        </p:spPr>
        <p:txBody>
          <a:bodyPr vert="horz" wrap="square" lIns="0" tIns="15829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9-sinf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1042866" y="1021115"/>
            <a:ext cx="3870499" cy="1306746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2673" algn="ctr">
              <a:spcAft>
                <a:spcPts val="1200"/>
              </a:spcAft>
            </a:pPr>
            <a:r>
              <a:rPr lang="en-US" sz="2400" b="1" spc="5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b="1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Aluminiy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№-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qotishmalari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tanishish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83" y="1996904"/>
            <a:ext cx="1198831" cy="1154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1" y="2296641"/>
            <a:ext cx="1152128" cy="910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453" y="115914"/>
            <a:ext cx="4895533" cy="386260"/>
          </a:xfrm>
        </p:spPr>
        <p:txBody>
          <a:bodyPr/>
          <a:lstStyle/>
          <a:p>
            <a:r>
              <a:rPr lang="en-US" dirty="0" err="1"/>
              <a:t>Tabiatda</a:t>
            </a:r>
            <a:r>
              <a:rPr lang="en-US" dirty="0"/>
              <a:t> </a:t>
            </a:r>
            <a:r>
              <a:rPr lang="en-US" dirty="0" err="1"/>
              <a:t>tarqalishi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09611"/>
            <a:ext cx="4176464" cy="258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288290" algn="ctr">
              <a:lnSpc>
                <a:spcPct val="95000"/>
              </a:lnSpc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Odatda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gillar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qo‘shimchalar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tutadi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38100" indent="288290" algn="ctr">
              <a:lnSpc>
                <a:spcPct val="95000"/>
              </a:lnSpc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Korund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mineralida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Al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shaklida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38100" indent="288290" algn="ctr">
              <a:lnSpc>
                <a:spcPct val="95000"/>
              </a:lnSpc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Boksitlar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— Al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nH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tog‘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jinslari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tutadi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38100" indent="288290" algn="ctr">
              <a:lnSpc>
                <a:spcPct val="95000"/>
              </a:lnSpc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Ular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tarkibida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qo‘shimcha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sifatida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temir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marganes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kremniy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oksidlar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38100" indent="288290" algn="ctr">
              <a:lnSpc>
                <a:spcPct val="95000"/>
              </a:lnSpc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boksitlar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nefelin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Na,K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6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Al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2SiO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85" y="827956"/>
            <a:ext cx="129614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Izotoplari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13" y="518530"/>
            <a:ext cx="5616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1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Tabiatda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tarqalgan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alyuminiy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amalda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99,99%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yagona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barqaror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izotop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tashkil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topgan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Juda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kam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miqdorda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ham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faqat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izi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aniqlangan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 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izotopi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yuqori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energiyali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kosmik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nurlar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ta’sirida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 argon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yadrolarining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parchalanishi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natijasida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atmosferada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vujudga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keladi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 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izotopining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yarim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yemirilish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davri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≈720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yil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Alyuminiyning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ushbu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izotopini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fanda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shuningdek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kosmogen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alyuminiy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”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ham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deyiladi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Kosmogen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alyuminiy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birinchi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marotaba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Oy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toshlarini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meteoiritlarni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o‘rganish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asnosida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aniqlangan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5515" y="2078664"/>
            <a:ext cx="624644" cy="15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2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Olinishi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1932"/>
            <a:ext cx="5472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02122"/>
                </a:solidFill>
                <a:latin typeface="Arial"/>
              </a:rPr>
              <a:t> 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O‘zbekistonda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kaolin 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(Toshkent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viloyati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va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boksit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Navoiy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va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Farg‘ona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viloyatlari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topilgan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algn="ctr"/>
            <a:endParaRPr lang="en-US" sz="1600" b="1" dirty="0" smtClean="0">
              <a:solidFill>
                <a:srgbClr val="000000"/>
              </a:solidFill>
              <a:latin typeface="Arial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Aluminiy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giltuproq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(A12O,)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ni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kriolit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(Na3AlF6)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bilan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suyuqlantirib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elektroliz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qilish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yo‘li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bilan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olinadi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algn="ctr"/>
            <a:endParaRPr lang="en-US" sz="1600" b="1" dirty="0" smtClean="0">
              <a:solidFill>
                <a:srgbClr val="000000"/>
              </a:solidFill>
              <a:latin typeface="Arial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Giltuproq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esa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asosan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boksitdan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olinadi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algn="ctr"/>
            <a:endParaRPr lang="en-US" sz="1600" b="1" dirty="0" smtClean="0">
              <a:solidFill>
                <a:srgbClr val="000000"/>
              </a:solidFill>
              <a:latin typeface="Arial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O‘zbekistonda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Angren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kaolinidan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ham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giltuproq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olish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mumkinligi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</a:rPr>
              <a:t>aniqlangan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13" y="611932"/>
            <a:ext cx="5616624" cy="2642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38100" indent="288290">
              <a:lnSpc>
                <a:spcPct val="111000"/>
              </a:lnSpc>
              <a:spcAft>
                <a:spcPts val="0"/>
              </a:spcAft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elektrotermik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usulda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400" marR="38100" indent="288290">
              <a:lnSpc>
                <a:spcPct val="111000"/>
              </a:lnSpc>
              <a:spcAft>
                <a:spcPts val="0"/>
              </a:spcAft>
            </a:pP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Bun­da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suyuqlantirilgan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kriolitda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(Na</a:t>
            </a:r>
            <a:r>
              <a:rPr lang="en-US" sz="12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AlF </a:t>
            </a:r>
            <a:r>
              <a:rPr lang="en-US" sz="12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erigan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elekrolit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400" marR="38100" indent="288290">
              <a:lnSpc>
                <a:spcPct val="111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suyuqlanmaga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biroz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miqdor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ftorid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qo‘shiladi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25400" marR="38100" indent="288290">
              <a:lnSpc>
                <a:spcPct val="111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Bunday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elektrolit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tokini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yaxshi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o‘tkazadi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­. 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400" marR="38100" indent="288290">
              <a:lnSpc>
                <a:spcPct val="111000"/>
              </a:lnSpc>
              <a:spcAft>
                <a:spcPts val="0"/>
              </a:spcAft>
            </a:pP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Elektroliz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800–1000 °C da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boriladi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400" marR="38100" indent="288290">
              <a:lnSpc>
                <a:spcPct val="111000"/>
              </a:lnSpc>
              <a:spcAft>
                <a:spcPts val="0"/>
              </a:spcAft>
            </a:pP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Suyuqlan­madan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5—8 volt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kuchlanishdagi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80 000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ampergacha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tok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kuchiga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doimiy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tok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o‘tkaziladi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41300">
              <a:spcAft>
                <a:spcPts val="0"/>
              </a:spcAft>
              <a:tabLst>
                <a:tab pos="1397000" algn="l"/>
                <a:tab pos="252730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Bunda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katod­da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,­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anodda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kislo­rod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ajraladi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kislorod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ugleroddan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tayyor­langan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anod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ta’sir­lashadi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  <a:p>
            <a:pPr marL="241300">
              <a:spcAft>
                <a:spcPts val="0"/>
              </a:spcAft>
              <a:tabLst>
                <a:tab pos="1397000" algn="l"/>
                <a:tab pos="252730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“+”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Katotda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	Al+3  +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3ē______Al0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190"/>
              </a:lnSpc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41300">
              <a:spcAft>
                <a:spcPts val="0"/>
              </a:spcAft>
              <a:tabLst>
                <a:tab pos="1384300" algn="l"/>
                <a:tab pos="2501900" algn="l"/>
                <a:tab pos="3086100" algn="l"/>
                <a:tab pos="4089400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“–”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Anodda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	2O</a:t>
            </a:r>
            <a:r>
              <a:rPr lang="en-US" sz="12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–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4ē____O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	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O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2C=CO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marR="38100" indent="288290">
              <a:lnSpc>
                <a:spcPct val="111000"/>
              </a:lnSpc>
              <a:spcAft>
                <a:spcPts val="0"/>
              </a:spcAft>
            </a:pPr>
            <a:endParaRPr lang="ru-RU" sz="900" dirty="0">
              <a:solidFill>
                <a:srgbClr val="0070C0"/>
              </a:solidFill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01" y="1043981"/>
            <a:ext cx="125571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443" y="523188"/>
            <a:ext cx="554461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Sanoatda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ishlatiladigan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elektrolizyor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po‘latdan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tayyorlangan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bo‘lib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uning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ichi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ko‘mir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qoplangan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ko‘mir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qatlami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manfiy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qutbga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ulanib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katod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vazifasini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bajaradi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Suyuqlanmaga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tepadan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tushiriladigan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qalin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ko‘mir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plastinkalari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anod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vazi­fasini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bajaradi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yemirilib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vaqti-vaqti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almashtirib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turiladi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­.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Elektrolizyor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uzluksiz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ishlaydi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7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elektrolizyorga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uzluksiz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47" y="601020"/>
            <a:ext cx="3343945" cy="2526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288290" algn="just">
              <a:lnSpc>
                <a:spcPct val="113000"/>
              </a:lnSpc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2—3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sutkadan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so‘ng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alyu­miniyni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vakuum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yordamida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kovshga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quyib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temir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kremniy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boshqa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tabiatga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bo‘lmagan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gazsimon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qo‘shimchalar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ifloslangan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holda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keyingi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bosqichda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u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qayta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suyuqlantirilib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elektroliz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yo‘li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tozalab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400" indent="288290" algn="just">
              <a:lnSpc>
                <a:spcPct val="113000"/>
              </a:lnSpc>
            </a:pPr>
            <a:endParaRPr lang="en-US" sz="1400" dirty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81" y="601020"/>
            <a:ext cx="2304256" cy="239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29" y="2454376"/>
            <a:ext cx="1255713" cy="67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83940"/>
            <a:ext cx="5184576" cy="9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288290" algn="ctr"/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ko‘p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energiyasini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talab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1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tonna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13—17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ming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kW</a:t>
            </a:r>
            <a:r>
              <a:rPr lang="en-US" sz="3200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soat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energiya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sarf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qilinadi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ts val="520"/>
              </a:lnSpc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28" y="1613908"/>
            <a:ext cx="1913789" cy="145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9" y="1633082"/>
            <a:ext cx="2088231" cy="143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6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5184044" cy="386260"/>
          </a:xfrm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olishning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atrof-muhitga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zarari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1932"/>
            <a:ext cx="5472608" cy="1629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288290" algn="ctr">
              <a:lnSpc>
                <a:spcPct val="111000"/>
              </a:lnSpc>
            </a:pP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oksidning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kriolit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(Na</a:t>
            </a:r>
            <a:r>
              <a:rPr lang="en-US" sz="20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AlF</a:t>
            </a:r>
            <a:r>
              <a:rPr lang="en-US" sz="20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suyuqlanmasidagi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eritmasi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elektroliz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qilinsa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chiqindi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sifatida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ftor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uning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ajralib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chiqadi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Bu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atrof-muhitni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zaharli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ftor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ifloslantiradi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26" y="2196108"/>
            <a:ext cx="1512168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15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Alyuminiy</a:t>
            </a:r>
            <a:r>
              <a:rPr lang="en-US" dirty="0"/>
              <a:t> </a:t>
            </a:r>
            <a:r>
              <a:rPr lang="en-US" dirty="0" err="1"/>
              <a:t>olish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1932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5751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tonna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alyuminiy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ishlab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chiqarish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uchun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1,92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tonna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alyuminiy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oksidi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talab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etiladi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 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Shuningdek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jarayonda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65 kg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kriolit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35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alyuminiy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ftoridi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600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grafit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anod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elektrodlari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sarf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etiladi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Energiya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sarfi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tonna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alyuminiy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uchun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17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MVt·soat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345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Alyuminiy</a:t>
            </a:r>
            <a:r>
              <a:rPr lang="en-US" dirty="0"/>
              <a:t> </a:t>
            </a:r>
            <a:r>
              <a:rPr lang="en-US" dirty="0" err="1"/>
              <a:t>olish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445" y="755948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1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Rossiya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Kanada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BAA,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Avstraliya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Hindiston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Norvergiya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Baxrayn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Tojikiston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davlatlari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ham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alyuminiy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ishlab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chiqarish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qayta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ishlash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bo‘yicha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yetakchilar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sanaladi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O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rta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hisobda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kunda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butun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dunyoda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130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tonna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alyuminiy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ishlab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chiqariladi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08" y="2196108"/>
            <a:ext cx="11033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2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132269"/>
            <a:ext cx="5184097" cy="386260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Aluminiyni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birinchi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marta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kashf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etgan</a:t>
            </a:r>
            <a:r>
              <a:rPr lang="en-US" sz="2000" dirty="0" smtClean="0">
                <a:solidFill>
                  <a:schemeClr val="bg1"/>
                </a:solidFill>
              </a:rPr>
              <a:t>?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97" y="68394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421" y="611932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Metall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holidagi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a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</a:rPr>
              <a:t>luminiyni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birinchi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marta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endParaRPr lang="en-US" sz="1600" b="1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1825-yil 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Hans Christian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</a:rPr>
              <a:t>Ersted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topgan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. </a:t>
            </a:r>
            <a:endParaRPr lang="en-US" sz="1600" b="1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1600" b="1" dirty="0" err="1" smtClean="0">
                <a:solidFill>
                  <a:srgbClr val="000000"/>
                </a:solidFill>
                <a:latin typeface="Arial"/>
              </a:rPr>
              <a:t>Aluminiy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tabiatda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sof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holda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</a:rPr>
              <a:t>uchramaydi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. </a:t>
            </a:r>
            <a:endParaRPr lang="ru-RU" sz="1600" b="1" dirty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5" y="2181592"/>
            <a:ext cx="3240360" cy="9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7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sz="2800" dirty="0">
                <a:solidFill>
                  <a:schemeClr val="bg1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9-laboratoriya </a:t>
            </a:r>
            <a:r>
              <a:rPr lang="uz-Latn-UZ" sz="2800" dirty="0" smtClean="0">
                <a:solidFill>
                  <a:schemeClr val="bg1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ishi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9" y="576423"/>
            <a:ext cx="5616624" cy="40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z-Latn-UZ" sz="1600" b="1" dirty="0" smtClean="0">
                <a:solidFill>
                  <a:srgbClr val="202124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Al</a:t>
            </a:r>
            <a:r>
              <a:rPr lang="en-US" sz="1600" b="1" dirty="0" smtClean="0">
                <a:solidFill>
                  <a:srgbClr val="202124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uz-Latn-UZ" sz="1600" b="1" dirty="0" smtClean="0">
                <a:solidFill>
                  <a:srgbClr val="202124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uminiy </a:t>
            </a:r>
            <a:r>
              <a:rPr lang="uz-Latn-UZ" sz="1600" b="1" dirty="0">
                <a:solidFill>
                  <a:srgbClr val="202124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va uning qotishmalari bilan tanishish.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571" y="980957"/>
            <a:ext cx="5472634" cy="1312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Duralyuminiy-tarkibi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taxminan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94%Al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4%Cu, 0,5%Mg, 0,5%Mn, 0,5%Si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Mustahkamligi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po‘latdan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qolishmaydi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Qattiq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yengil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bo‘lganligi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uchun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aviatsiya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avtomobil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mashinasozlikda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muhim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ahamiyatga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38" y="2340124"/>
            <a:ext cx="936104" cy="720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557" y="2340124"/>
            <a:ext cx="864096" cy="6786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876" y="2376369"/>
            <a:ext cx="1012024" cy="660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797" y="2376369"/>
            <a:ext cx="1008112" cy="6838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7917" y="2376368"/>
            <a:ext cx="936104" cy="71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Biologik</a:t>
            </a:r>
            <a:r>
              <a:rPr lang="en-US" dirty="0" smtClean="0"/>
              <a:t> </a:t>
            </a:r>
            <a:r>
              <a:rPr lang="en-US" dirty="0" err="1" smtClean="0"/>
              <a:t>ahamiyati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611932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288290" algn="just">
              <a:spcAft>
                <a:spcPts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muskul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to‘qimasida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0,07–2,8</a:t>
            </a:r>
            <a:r>
              <a:rPr lang="en-US" sz="14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10–4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%,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ilikda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(4–27)</a:t>
            </a:r>
            <a:r>
              <a:rPr lang="en-US" sz="14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 – 4 %, 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0,39 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 /l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miqdorda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Har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kuni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ovqat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2,45 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iste’mol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qilinishi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kerak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Inson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organizmida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(70 kg)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o‘rtacha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61 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miqdorda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597" y="1881986"/>
            <a:ext cx="1656184" cy="100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Biologik</a:t>
            </a:r>
            <a:r>
              <a:rPr lang="en-US" dirty="0"/>
              <a:t> </a:t>
            </a:r>
            <a:r>
              <a:rPr lang="en-US" dirty="0" err="1"/>
              <a:t>ahamiyati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692" y="2389732"/>
            <a:ext cx="1255826" cy="61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429" y="611932"/>
            <a:ext cx="52077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5751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Garchi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alyuminiy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birikmalarining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toksiklik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darajasi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past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bo‘lsada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lekin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organizmga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uzoq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muddat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davomidagi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ta’siri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natijasida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hayvonlar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to‘qimalariga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zararli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ta’sir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qilishi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ehtimoli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yo‘q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Organizmga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alyuminiy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asosan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ichimlik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suvi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orqali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kiradi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653" y="2377140"/>
            <a:ext cx="1176044" cy="71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429" y="1539742"/>
            <a:ext cx="5760640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40" b="1" dirty="0" smtClean="0">
                <a:solidFill>
                  <a:srgbClr val="000000"/>
                </a:solidFill>
                <a:latin typeface="Century Gothic" panose="020B0502020202020204"/>
              </a:rPr>
              <a:t>А3 </a:t>
            </a:r>
            <a:r>
              <a:rPr lang="ru-RU" altLang="ru-RU" sz="1050" b="1" dirty="0">
                <a:solidFill>
                  <a:srgbClr val="000000"/>
                </a:solidFill>
              </a:rPr>
              <a:t>А00 – 99,7% </a:t>
            </a:r>
            <a:r>
              <a:rPr lang="en-US" altLang="ru-RU" sz="1050" b="1" dirty="0" err="1" smtClean="0">
                <a:solidFill>
                  <a:srgbClr val="000000"/>
                </a:solidFill>
              </a:rPr>
              <a:t>alyuminiy</a:t>
            </a:r>
            <a:r>
              <a:rPr lang="ru-RU" altLang="ru-RU" sz="1050" b="1" dirty="0" smtClean="0">
                <a:solidFill>
                  <a:srgbClr val="000000"/>
                </a:solidFill>
              </a:rPr>
              <a:t>           </a:t>
            </a:r>
            <a:r>
              <a:rPr lang="en-US" altLang="ru-RU" sz="1050" b="1" dirty="0" err="1" smtClean="0">
                <a:solidFill>
                  <a:srgbClr val="000000"/>
                </a:solidFill>
              </a:rPr>
              <a:t>folga</a:t>
            </a:r>
            <a:endParaRPr lang="ru-RU" altLang="ru-RU" sz="1050" b="1" dirty="0">
              <a:solidFill>
                <a:srgbClr val="000000"/>
              </a:solidFill>
            </a:endParaRPr>
          </a:p>
          <a:p>
            <a:r>
              <a:rPr lang="ru-RU" altLang="ru-RU" sz="1050" b="1" dirty="0">
                <a:solidFill>
                  <a:srgbClr val="000000"/>
                </a:solidFill>
              </a:rPr>
              <a:t>А0 – 99,6 % </a:t>
            </a:r>
            <a:r>
              <a:rPr lang="en-US" altLang="ru-RU" sz="1050" b="1" dirty="0" err="1" smtClean="0">
                <a:solidFill>
                  <a:srgbClr val="000000"/>
                </a:solidFill>
              </a:rPr>
              <a:t>alyuminiy</a:t>
            </a:r>
            <a:r>
              <a:rPr lang="ru-RU" altLang="ru-RU" sz="1050" b="1" dirty="0" smtClean="0">
                <a:solidFill>
                  <a:srgbClr val="000000"/>
                </a:solidFill>
              </a:rPr>
              <a:t>       </a:t>
            </a:r>
            <a:r>
              <a:rPr lang="en-US" altLang="ru-RU" sz="1050" b="1" dirty="0" smtClean="0">
                <a:solidFill>
                  <a:srgbClr val="000000"/>
                </a:solidFill>
              </a:rPr>
              <a:t>          </a:t>
            </a:r>
            <a:r>
              <a:rPr lang="ru-RU" altLang="ru-RU" sz="1050" b="1" dirty="0" smtClean="0">
                <a:solidFill>
                  <a:srgbClr val="000000"/>
                </a:solidFill>
              </a:rPr>
              <a:t> </a:t>
            </a:r>
            <a:r>
              <a:rPr lang="en-US" altLang="ru-RU" sz="1050" b="1" dirty="0" err="1" smtClean="0">
                <a:solidFill>
                  <a:srgbClr val="000000"/>
                </a:solidFill>
              </a:rPr>
              <a:t>yopiq</a:t>
            </a:r>
            <a:endParaRPr lang="ru-RU" altLang="ru-RU" sz="1050" b="1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1050" b="1" dirty="0">
              <a:solidFill>
                <a:srgbClr val="000000"/>
              </a:solidFill>
            </a:endParaRPr>
          </a:p>
          <a:p>
            <a:r>
              <a:rPr lang="ru-RU" altLang="ru-RU" sz="1050" b="1" dirty="0">
                <a:solidFill>
                  <a:srgbClr val="000000"/>
                </a:solidFill>
              </a:rPr>
              <a:t>А1 – 99,5 % </a:t>
            </a:r>
            <a:r>
              <a:rPr lang="en-US" altLang="ru-RU" sz="1050" b="1" dirty="0" err="1" smtClean="0">
                <a:solidFill>
                  <a:srgbClr val="000000"/>
                </a:solidFill>
              </a:rPr>
              <a:t>alyuminiy</a:t>
            </a:r>
            <a:r>
              <a:rPr lang="ru-RU" altLang="ru-RU" sz="1050" b="1" dirty="0" smtClean="0">
                <a:solidFill>
                  <a:srgbClr val="000000"/>
                </a:solidFill>
              </a:rPr>
              <a:t>           </a:t>
            </a:r>
            <a:endParaRPr lang="ru-RU" altLang="ru-RU" sz="1050" b="1" dirty="0">
              <a:solidFill>
                <a:srgbClr val="000000"/>
              </a:solidFill>
            </a:endParaRPr>
          </a:p>
          <a:p>
            <a:r>
              <a:rPr lang="ru-RU" altLang="ru-RU" sz="1050" b="1" dirty="0">
                <a:solidFill>
                  <a:srgbClr val="000000"/>
                </a:solidFill>
              </a:rPr>
              <a:t>А2 – 99,0 % </a:t>
            </a:r>
            <a:r>
              <a:rPr lang="en-US" altLang="ru-RU" sz="1050" b="1" dirty="0" err="1" smtClean="0">
                <a:solidFill>
                  <a:srgbClr val="000000"/>
                </a:solidFill>
              </a:rPr>
              <a:t>alyuminiy</a:t>
            </a:r>
            <a:r>
              <a:rPr lang="ru-RU" altLang="ru-RU" sz="1050" b="1" dirty="0" smtClean="0">
                <a:solidFill>
                  <a:srgbClr val="000000"/>
                </a:solidFill>
              </a:rPr>
              <a:t>          </a:t>
            </a:r>
            <a:endParaRPr lang="ru-RU" altLang="ru-RU" sz="1050" b="1" dirty="0">
              <a:solidFill>
                <a:srgbClr val="000000"/>
              </a:solidFill>
            </a:endParaRPr>
          </a:p>
          <a:p>
            <a:pPr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altLang="ru-RU" sz="1050" b="1" dirty="0">
                <a:solidFill>
                  <a:srgbClr val="000000"/>
                </a:solidFill>
              </a:rPr>
              <a:t>А3 – 98,0 % </a:t>
            </a:r>
            <a:r>
              <a:rPr lang="en-US" altLang="ru-RU" sz="1050" b="1" dirty="0" err="1" smtClean="0">
                <a:solidFill>
                  <a:srgbClr val="000000"/>
                </a:solidFill>
              </a:rPr>
              <a:t>alyuminiy</a:t>
            </a:r>
            <a:r>
              <a:rPr lang="ru-RU" altLang="ru-RU" sz="1050" b="1" dirty="0" smtClean="0">
                <a:solidFill>
                  <a:srgbClr val="000000"/>
                </a:solidFill>
              </a:rPr>
              <a:t>         </a:t>
            </a:r>
            <a:r>
              <a:rPr lang="uz-Latn-UZ" sz="1050" b="1" dirty="0" smtClean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ishlab </a:t>
            </a:r>
            <a:r>
              <a:rPr lang="uz-Latn-UZ" sz="105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chiqarish uchun bir martalik material</a:t>
            </a:r>
            <a:endParaRPr lang="ru-RU" sz="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1050" b="1" dirty="0">
              <a:solidFill>
                <a:srgbClr val="000000"/>
              </a:solidFill>
            </a:endParaRPr>
          </a:p>
        </p:txBody>
      </p:sp>
      <p:pic>
        <p:nvPicPr>
          <p:cNvPr id="5" name="Рисунок 7" descr="http://www.rosellastudios.com/i/projectTwo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0" y="611932"/>
            <a:ext cx="1440160" cy="84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589" y="611065"/>
            <a:ext cx="1296144" cy="870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749" y="611932"/>
            <a:ext cx="1176630" cy="846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893" y="611932"/>
            <a:ext cx="1176630" cy="8465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91493" y="107876"/>
            <a:ext cx="45365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1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Aluminiy va uning qotishmalari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5" y="132269"/>
            <a:ext cx="5184044" cy="386260"/>
          </a:xfrm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olishning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atrof-muhitga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zarari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11932"/>
            <a:ext cx="5472608" cy="1629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marR="0" lvl="0" indent="288290" algn="ctr" defTabSz="575134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oksidning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kriolit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(Na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AlF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suyuqlanmasidagi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eritmasi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elektroliz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qilinsa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olishda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chiqindi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sifatida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ftor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ajralib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chiqadi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Bu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atrof-muhitni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zaharli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ftor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ifloslantiradi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61" y="2124100"/>
            <a:ext cx="936104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29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83940"/>
            <a:ext cx="5184576" cy="9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marR="0" lvl="0" indent="288290" algn="ctr" defTabSz="5751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juda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energiyasini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talab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1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tonna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13—17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kW</a:t>
            </a:r>
            <a:r>
              <a:rPr kumimoji="0" lang="en-US" sz="32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soat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energiya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sarf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qilinadi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ctr" defTabSz="575134" rtl="0" eaLnBrk="1" fontAlgn="auto" latinLnBrk="0" hangingPunct="1">
              <a:lnSpc>
                <a:spcPts val="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</a:rPr>
              <a:t> 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3" y="1764060"/>
            <a:ext cx="1872208" cy="117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2" y="1764060"/>
            <a:ext cx="1584176" cy="108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4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Alyuminiy</a:t>
            </a:r>
            <a:r>
              <a:rPr lang="en-US" dirty="0"/>
              <a:t> </a:t>
            </a:r>
            <a:r>
              <a:rPr lang="en-US" dirty="0" err="1"/>
              <a:t>olish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518529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1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Alyuminiy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qazib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olish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qayta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ishlash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ko‘lami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bo‘yicha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jahonda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Xitoy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davlati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yetakchilik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qiladi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5751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mamlakat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dunyo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alyuminiy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ishlab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chiqarish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hajmining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taxminan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5751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48-50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ulushini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yetkazib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beradi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00" y="2340124"/>
            <a:ext cx="1101278" cy="83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799188"/>
            <a:ext cx="5472608" cy="1468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Aluminiy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tabiatda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qanday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ko‘rinishda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uchraydi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Aluminiy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ishlab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chiqarish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zavodlarida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ekologik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muhitni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yaratish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qanday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chora-tadbirlarni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qo‘llash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maqsadga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muvofiq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deb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o‘ylaysiz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Xo‘jalikda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uchraydigan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aluminiydan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tayyorlangan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buyumlarni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bilasiz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qanday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maqsadlarda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ishlatiladi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012" y="2268116"/>
            <a:ext cx="1615580" cy="804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37" y="2268116"/>
            <a:ext cx="627942" cy="780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240" y="3586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6619" y="13252"/>
            <a:ext cx="6192156" cy="386260"/>
          </a:xfrm>
        </p:spPr>
        <p:txBody>
          <a:bodyPr>
            <a:noAutofit/>
          </a:bodyPr>
          <a:lstStyle/>
          <a:p>
            <a:r>
              <a:rPr lang="en-US" sz="2000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 err="1"/>
              <a:t>Elementlar</a:t>
            </a:r>
            <a:r>
              <a:rPr lang="en-US" sz="2000" dirty="0"/>
              <a:t> </a:t>
            </a:r>
            <a:r>
              <a:rPr lang="en-US" sz="2000" dirty="0" err="1"/>
              <a:t>davriy</a:t>
            </a:r>
            <a:r>
              <a:rPr lang="en-US" sz="2000" dirty="0"/>
              <a:t> </a:t>
            </a:r>
            <a:r>
              <a:rPr lang="en-US" sz="2000" dirty="0" err="1"/>
              <a:t>sistemasida</a:t>
            </a:r>
            <a:r>
              <a:rPr lang="en-US" sz="2000" dirty="0"/>
              <a:t> </a:t>
            </a:r>
            <a:r>
              <a:rPr lang="en-US" sz="2000" dirty="0" err="1"/>
              <a:t>joylashgan</a:t>
            </a:r>
            <a:r>
              <a:rPr lang="en-US" sz="2000" dirty="0"/>
              <a:t> </a:t>
            </a:r>
            <a:r>
              <a:rPr lang="en-US" sz="2000" dirty="0" err="1" smtClean="0"/>
              <a:t>o‘rni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13" y="679698"/>
            <a:ext cx="1911444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13" y="679698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6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Mendeleyev </a:t>
            </a:r>
            <a:r>
              <a:rPr lang="en-US" sz="16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davriy</a:t>
            </a:r>
            <a:r>
              <a:rPr lang="en-US" sz="1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16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sistemasining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III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guruhiga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element.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26,9815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p-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oilasiga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28859" y="971972"/>
            <a:ext cx="3892566" cy="619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" y="496862"/>
            <a:ext cx="5632409" cy="270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3" y="132269"/>
            <a:ext cx="5544616" cy="386260"/>
          </a:xfrm>
        </p:spPr>
        <p:txBody>
          <a:bodyPr>
            <a:no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Alyuminiyning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tashqi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pog‘onasida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uchta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bor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25" y="553681"/>
            <a:ext cx="1027911" cy="6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2693" y="538723"/>
            <a:ext cx="4590251" cy="63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1150" lvl="0" indent="-285750" algn="ctr">
              <a:buFont typeface="Wingdings" panose="05000000000000000000" pitchFamily="2" charset="2"/>
              <a:buChar char="Ø"/>
            </a:pP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Barcha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barqaror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birikmalarida</a:t>
            </a:r>
            <a:r>
              <a:rPr lang="en-US" sz="105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+3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oksidlanish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darajasini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namoyon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05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3731332" y="1173038"/>
            <a:ext cx="1976503" cy="4183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92944" y="2591883"/>
            <a:ext cx="1133431" cy="60868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83581" y="2876951"/>
            <a:ext cx="2216473" cy="287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17" y="1173038"/>
            <a:ext cx="1182519" cy="9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5079" y="683352"/>
            <a:ext cx="316835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0550" indent="-285750" algn="ctr"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Kimyoviy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reaksiyalarda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uchta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elektronini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berib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alyuminiy+3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zaryadlangan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ionga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aylanadi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304800"/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9" y="564303"/>
            <a:ext cx="2736304" cy="220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101" y="132269"/>
            <a:ext cx="4975810" cy="38626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Tabiatda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tarqalishi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689" y="595652"/>
            <a:ext cx="556234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Tabiatda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bitta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barqaror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izotop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holida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(AG‘ 100%)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uchraydi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bir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necha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sun’iy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/>
              </a:rPr>
              <a:t>radiaktiv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izotoplari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bor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ular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orasida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eng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ahamiyatlisi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A12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,</a:t>
            </a:r>
            <a:endParaRPr lang="en-US" sz="1200" b="1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yarim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yemirilish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/>
              </a:rPr>
              <a:t>davri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7,4-105 </a:t>
            </a: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yil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)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899" y="1241983"/>
            <a:ext cx="556234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Erkin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holda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uchramaydi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Tarkibida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tutgan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250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ortiq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minerallar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ma’lum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31" y="1754274"/>
            <a:ext cx="5562348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Alyuminiyning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asosiy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qismi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alyumosilikatlar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shaklida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uchraydi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15" y="2210758"/>
            <a:ext cx="1157303" cy="84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07" y="2235226"/>
            <a:ext cx="950914" cy="87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3232" y="2556148"/>
            <a:ext cx="782200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890" y="2268116"/>
            <a:ext cx="795419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KORUNT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Alyumosilikatlar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611932"/>
            <a:ext cx="5328592" cy="91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0" algn="just">
              <a:lnSpc>
                <a:spcPct val="112000"/>
              </a:lnSpc>
              <a:tabLst>
                <a:tab pos="228600" algn="l"/>
                <a:tab pos="5842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Alyumosilikatlar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anion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sifatida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tarkibiga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kremniy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kationlar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sifatida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tarkibiga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ishqoriy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ishqoriy-yer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kiradigan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tuzlardir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29" y="1499743"/>
            <a:ext cx="2176196" cy="156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4" y="1531607"/>
            <a:ext cx="2877559" cy="142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tarqalishi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74" y="2137468"/>
            <a:ext cx="1261441" cy="84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4" y="2144981"/>
            <a:ext cx="1261441" cy="87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91563" y="1775350"/>
            <a:ext cx="775692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437" y="1775350"/>
            <a:ext cx="936104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KORUNT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3" y="971972"/>
            <a:ext cx="16764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45" y="971972"/>
            <a:ext cx="1639789" cy="64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55" y="971972"/>
            <a:ext cx="1639789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59" y="2141209"/>
            <a:ext cx="1285875" cy="86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89" y="2144981"/>
            <a:ext cx="1261441" cy="86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55543" y="1836068"/>
            <a:ext cx="736150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RUBIN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535906" y="1836068"/>
            <a:ext cx="791612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SAPFIR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437" y="611932"/>
            <a:ext cx="1568106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Alyumosilikat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3661" y="611932"/>
            <a:ext cx="956067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KORUNT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7877" y="611932"/>
            <a:ext cx="864096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GILLAR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Tabiatda</a:t>
            </a:r>
            <a:r>
              <a:rPr lang="en-US" dirty="0"/>
              <a:t> </a:t>
            </a:r>
            <a:r>
              <a:rPr lang="en-US" dirty="0" err="1"/>
              <a:t>tarqalishi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13" y="518529"/>
            <a:ext cx="5472608" cy="254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288290" algn="just"/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Alyumosili­katlarga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dala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shpatlari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K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24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24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6SiO 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</a:p>
          <a:p>
            <a:pPr marL="25400" marR="12700" indent="288290" algn="just"/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Slyu­dalar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K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24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2H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24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3Al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6SiO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US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400" marR="12700" indent="288290" algn="just"/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Alyumosilikatlarning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nurashi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natijasida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gillar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</a:p>
          <a:p>
            <a:pPr marL="25400" marR="12700" indent="288290" algn="just"/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masalan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oq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gil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— kaolin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Al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2SiO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24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2H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O.</a:t>
            </a:r>
          </a:p>
          <a:p>
            <a:pPr marL="38100" indent="288290" algn="just">
              <a:lnSpc>
                <a:spcPct val="95000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Odatda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gillar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qo‘shimchalar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tutadi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38100" indent="288290" algn="just">
              <a:lnSpc>
                <a:spcPct val="950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Korund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mineralida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Al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shaklida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38100" indent="288290" algn="just">
              <a:lnSpc>
                <a:spcPct val="950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Boksitlar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— Al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24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tog‘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jinslari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tutadi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38100" indent="288290" algn="just">
              <a:lnSpc>
                <a:spcPct val="950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tarkibida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qo‘shimcha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sifatida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temir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marganes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kremniy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38100" indent="288290" algn="just">
              <a:lnSpc>
                <a:spcPct val="950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alyuminiy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boksitlar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nefelin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Na,K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2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Al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2400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2SiO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marR="12700" indent="288290" algn="just"/>
            <a:endParaRPr lang="ru-RU" sz="1200" b="1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33" y="611932"/>
            <a:ext cx="91827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154615</TotalTime>
  <Words>947</Words>
  <Application>Microsoft Office PowerPoint</Application>
  <PresentationFormat>Произвольный</PresentationFormat>
  <Paragraphs>111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46" baseType="lpstr">
      <vt:lpstr>Arial</vt:lpstr>
      <vt:lpstr>Arial Black</vt:lpstr>
      <vt:lpstr>Calibri</vt:lpstr>
      <vt:lpstr>Century Gothic</vt:lpstr>
      <vt:lpstr>Courier New</vt:lpstr>
      <vt:lpstr>inherit</vt:lpstr>
      <vt:lpstr>Open Sans</vt:lpstr>
      <vt:lpstr>Open Sans Light</vt:lpstr>
      <vt:lpstr>Times New Roman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KIMYO </vt:lpstr>
      <vt:lpstr>Aluminiyni birinchi marta kim kashf etgan?</vt:lpstr>
      <vt:lpstr>  Elementlar davriy sistemasida joylashgan o‘rni </vt:lpstr>
      <vt:lpstr>Alyuminiyning tashqi elektron pog‘onasida uchta elektron bor</vt:lpstr>
      <vt:lpstr>Презентация PowerPoint</vt:lpstr>
      <vt:lpstr>Tabiatda tarqalishi</vt:lpstr>
      <vt:lpstr>Alyumosilikatlar</vt:lpstr>
      <vt:lpstr>Tabiatda tarqalishi</vt:lpstr>
      <vt:lpstr>Tabiatda tarqalishi</vt:lpstr>
      <vt:lpstr>Tabiatda tarqalishi</vt:lpstr>
      <vt:lpstr> Izotoplari </vt:lpstr>
      <vt:lpstr>Olinishi</vt:lpstr>
      <vt:lpstr>Alyuminiy olish</vt:lpstr>
      <vt:lpstr>Alyuminiy olish</vt:lpstr>
      <vt:lpstr>Alyuminiy olish</vt:lpstr>
      <vt:lpstr>Alyuminiy olish</vt:lpstr>
      <vt:lpstr>Alyuminiy olishning atrof-muhitga zarari</vt:lpstr>
      <vt:lpstr>Alyuminiy olish</vt:lpstr>
      <vt:lpstr>Alyuminiy olish</vt:lpstr>
      <vt:lpstr>9-laboratoriya ishi</vt:lpstr>
      <vt:lpstr>Biologik ahamiyati</vt:lpstr>
      <vt:lpstr>Biologik ahamiyati</vt:lpstr>
      <vt:lpstr>Презентация PowerPoint</vt:lpstr>
      <vt:lpstr>Alyuminiy olishning atrof-muhitga zarari </vt:lpstr>
      <vt:lpstr>Alyuminiy olish</vt:lpstr>
      <vt:lpstr>Alyuminiy olish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1889</cp:revision>
  <dcterms:created xsi:type="dcterms:W3CDTF">2014-10-08T23:03:32Z</dcterms:created>
  <dcterms:modified xsi:type="dcterms:W3CDTF">2021-02-02T09:55:46Z</dcterms:modified>
</cp:coreProperties>
</file>