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2"/>
  </p:notesMasterIdLst>
  <p:sldIdLst>
    <p:sldId id="1380" r:id="rId2"/>
    <p:sldId id="1564" r:id="rId3"/>
    <p:sldId id="1566" r:id="rId4"/>
    <p:sldId id="1567" r:id="rId5"/>
    <p:sldId id="1568" r:id="rId6"/>
    <p:sldId id="1580" r:id="rId7"/>
    <p:sldId id="1581" r:id="rId8"/>
    <p:sldId id="1582" r:id="rId9"/>
    <p:sldId id="1569" r:id="rId10"/>
    <p:sldId id="1571" r:id="rId11"/>
    <p:sldId id="1572" r:id="rId12"/>
    <p:sldId id="1583" r:id="rId13"/>
    <p:sldId id="1584" r:id="rId14"/>
    <p:sldId id="1574" r:id="rId15"/>
    <p:sldId id="1575" r:id="rId16"/>
    <p:sldId id="1576" r:id="rId17"/>
    <p:sldId id="1585" r:id="rId18"/>
    <p:sldId id="1587" r:id="rId19"/>
    <p:sldId id="1577" r:id="rId20"/>
    <p:sldId id="1586" r:id="rId2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80"/>
            <p14:sldId id="1564"/>
            <p14:sldId id="1566"/>
            <p14:sldId id="1567"/>
            <p14:sldId id="1568"/>
            <p14:sldId id="1580"/>
            <p14:sldId id="1581"/>
            <p14:sldId id="1582"/>
            <p14:sldId id="1569"/>
            <p14:sldId id="1571"/>
            <p14:sldId id="1572"/>
            <p14:sldId id="1583"/>
            <p14:sldId id="1584"/>
            <p14:sldId id="1574"/>
            <p14:sldId id="1575"/>
            <p14:sldId id="1576"/>
            <p14:sldId id="1585"/>
            <p14:sldId id="1587"/>
            <p14:sldId id="1577"/>
            <p14:sldId id="158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552" autoAdjust="0"/>
  </p:normalViewPr>
  <p:slideViewPr>
    <p:cSldViewPr snapToObjects="1">
      <p:cViewPr>
        <p:scale>
          <a:sx n="98" d="100"/>
          <a:sy n="98" d="100"/>
        </p:scale>
        <p:origin x="-1530" y="-528"/>
      </p:cViewPr>
      <p:guideLst>
        <p:guide orient="horz" pos="742"/>
        <p:guide orient="horz" pos="517"/>
        <p:guide pos="1882"/>
        <p:guide pos="1568"/>
      </p:guideLst>
    </p:cSldViewPr>
  </p:slideViewPr>
  <p:outlineViewPr>
    <p:cViewPr>
      <p:scale>
        <a:sx n="33" d="100"/>
        <a:sy n="33" d="100"/>
      </p:scale>
      <p:origin x="0" y="34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fld id="{01A269AD-1112-440C-B9DC-0585A9B10F11}" type="datetime1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fld id="{DE304F37-7900-4C04-8906-0086934DE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08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44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48883" y="1151992"/>
            <a:ext cx="3329848" cy="164530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Aft>
                <a:spcPts val="1200"/>
              </a:spcAft>
            </a:pPr>
            <a:r>
              <a:rPr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8387">
              <a:spcAft>
                <a:spcPts val="1200"/>
              </a:spcAft>
            </a:pP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urushining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boshlanishi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borishi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492749" y="323900"/>
            <a:ext cx="835248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691D16DB-CD23-42A8-9834-6C7C5E7B8D28}"/>
              </a:ext>
            </a:extLst>
          </p:cNvPr>
          <p:cNvSpPr txBox="1">
            <a:spLocks/>
          </p:cNvSpPr>
          <p:nvPr/>
        </p:nvSpPr>
        <p:spPr>
          <a:xfrm>
            <a:off x="848883" y="215318"/>
            <a:ext cx="3393729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3400" b="1" i="0" u="none" strike="noStrike" kern="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en-US" sz="3400" b="1" i="0" u="none" strike="noStrike" kern="0" cap="none" spc="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Jahon</a:t>
            </a:r>
            <a:r>
              <a:rPr kumimoji="0" lang="en-US" sz="3400" b="1" i="0" u="none" strike="noStrike" kern="0" cap="none" spc="-7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xmlns="" id="{54730B04-F79F-453A-988A-79409D59897E}"/>
              </a:ext>
            </a:extLst>
          </p:cNvPr>
          <p:cNvSpPr/>
          <p:nvPr/>
        </p:nvSpPr>
        <p:spPr>
          <a:xfrm>
            <a:off x="523857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xmlns="" id="{A7C546DE-F6CD-4AE3-9566-933DCB1703A7}"/>
              </a:ext>
            </a:extLst>
          </p:cNvPr>
          <p:cNvSpPr/>
          <p:nvPr/>
        </p:nvSpPr>
        <p:spPr>
          <a:xfrm>
            <a:off x="437795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xmlns="" id="{946BC88D-A2E8-4B3B-896A-D3DDDDFA1F1F}"/>
              </a:ext>
            </a:extLst>
          </p:cNvPr>
          <p:cNvSpPr/>
          <p:nvPr/>
        </p:nvSpPr>
        <p:spPr>
          <a:xfrm>
            <a:off x="501036" y="345625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xusni\Desktop\Jahon Ta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31" y="1148576"/>
            <a:ext cx="1391674" cy="17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3" y="1007976"/>
            <a:ext cx="3023771" cy="12866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11-oktabr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miqdorda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taklif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qarzni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zahotiyoq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va’da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Картинки по запросу &quot;В октябре 1914 года турки-османы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1" b="25834"/>
          <a:stretch/>
        </p:blipFill>
        <p:spPr bwMode="auto">
          <a:xfrm>
            <a:off x="3167757" y="971972"/>
            <a:ext cx="2495762" cy="13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Turkiyaning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urushga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kirishi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987" y="431912"/>
            <a:ext cx="5519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1914-yilning 2-avgustida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yashirin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sharoitda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shartnomasini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imzoladi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13" y="2260565"/>
            <a:ext cx="5688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Germanparast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vazir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Bosh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qo‘mondon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Anvar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poshsho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29-oktabr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flotiga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nemis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admirali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Sushan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qo‘mondonligida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Qora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dengizga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chiqishga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Rossiyaning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hududlarini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o‘qqa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tutishga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buyruq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berdi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Дата 3"/>
          <p:cNvSpPr txBox="1">
            <a:spLocks/>
          </p:cNvSpPr>
          <p:nvPr/>
        </p:nvSpPr>
        <p:spPr>
          <a:xfrm>
            <a:off x="-478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Turkiyaning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urushga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kirishi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В 1914 году Россия объявила войну Турции в ответ на турецкое вторжение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1"/>
          <a:stretch/>
        </p:blipFill>
        <p:spPr bwMode="auto">
          <a:xfrm>
            <a:off x="2416488" y="827956"/>
            <a:ext cx="3246971" cy="13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872" y="863960"/>
            <a:ext cx="2207789" cy="12892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7589" tIns="28794" rIns="57589" bIns="28794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5-6-noyabr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986" y="7250"/>
            <a:ext cx="5519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2-noyabr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hujumiga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javoban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uzunligi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350 km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Kavkaz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frontini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vujudga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keltirdi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872" y="2188557"/>
            <a:ext cx="55675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1915-yilning 19-yanvarida </a:t>
            </a:r>
            <a:r>
              <a:rPr lang="en-US" sz="1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Antanta</a:t>
            </a:r>
            <a:r>
              <a:rPr lang="en-US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dengiz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kuchlari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Dardanell</a:t>
            </a:r>
            <a:r>
              <a:rPr lang="en-US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bo‘g‘ozida</a:t>
            </a: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arbiy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operatsiyalarni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boshlab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yubordi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imkoniyatlardan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foydalanib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yordam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ko‘rsatdi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60" y="1216741"/>
            <a:ext cx="2718658" cy="11924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1915-yilning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bahori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yozida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armiyasi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qonli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mudofaa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janglari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borishga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Картинки по запросу &quot;Начало Первой мировой войны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t="14051" r="16774" b="12000"/>
          <a:stretch/>
        </p:blipFill>
        <p:spPr bwMode="auto">
          <a:xfrm>
            <a:off x="3023741" y="1187996"/>
            <a:ext cx="2626286" cy="12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 txBox="1">
            <a:spLocks/>
          </p:cNvSpPr>
          <p:nvPr/>
        </p:nvSpPr>
        <p:spPr>
          <a:xfrm>
            <a:off x="-478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chekinish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787" y="431912"/>
            <a:ext cx="55892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Sharqiy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front 1915-yilda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harakatlari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maydoniga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aylandi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Ittifoqchilarning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qo‘shinlari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1915-yilning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bahorida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hujum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harakatlarini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Galitsiyadan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g‘arbiy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Ukraina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boshladilar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787" y="2439425"/>
            <a:ext cx="5551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armiyasidan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850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ming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soldat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ofitser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halok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900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ming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nafari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asirga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tushib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3" y="1454984"/>
            <a:ext cx="3240358" cy="16903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1915-yilning 7-may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suvosti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kemalari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Angliyaning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Luzitaniya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deb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ataluvchi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ulkan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yo‘lovchilar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tashish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kemasini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cho‘ktirib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yubordi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bortida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2000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yo‘lovchi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jumladan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126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nafar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AQSH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fuqarosi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Картинки по запросу &quot;19 января 1915 года ВМС Антанты начали военную операцию против Дарданелл в Турции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r="3572" b="13530"/>
          <a:stretch/>
        </p:blipFill>
        <p:spPr bwMode="auto">
          <a:xfrm>
            <a:off x="3347776" y="1404020"/>
            <a:ext cx="2340261" cy="17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3"/>
          <p:cNvSpPr txBox="1">
            <a:spLocks/>
          </p:cNvSpPr>
          <p:nvPr/>
        </p:nvSpPr>
        <p:spPr>
          <a:xfrm>
            <a:off x="-478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G‘arbiy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frontdagi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ahvol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17" y="439321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Sharqiy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frontdagi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dastlabki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muvaffaqiyatlardan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ruhlangan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g‘arbiy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frontdagi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ahvolini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o‘zgartirib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olmoqchi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Nemislar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mutlaqo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qurol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suvosti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kemalariga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umid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bog‘ladi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2" y="107876"/>
            <a:ext cx="5472608" cy="5760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1195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nafari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halok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yuzlab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yuk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kemalari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tashlandi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suvosti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kemalaridangina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qolmadi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04" y="2371402"/>
            <a:ext cx="5688037" cy="7968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7589" tIns="28794" rIns="57589" bIns="28794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1915-yilning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25-aprelida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Ipr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jangida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marotaba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kimyoviy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qurol-zaharli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xlor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natijasida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15000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zaharlandi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minggi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vafot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Картинки по запросу &quot;25 апреля 1915 года впервые в истории войн в битве при Ипре В химическом оружии используется токсичный газ (хлор)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06" y="791952"/>
            <a:ext cx="2150195" cy="153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25 апреля 1915 года впервые в истории войн в битве при Ипре В химическом оружии используется токсичный газ (хлор)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457" y="768078"/>
            <a:ext cx="2446176" cy="153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575928"/>
            <a:ext cx="3528392" cy="24500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Antanta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so‘ragan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hududlarning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barchasini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rozi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1915-yilning </a:t>
            </a:r>
            <a:b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26-aprelida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Antanta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Londonda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shartnoma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imzolandi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Shartnomaga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o‘tgach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sobiq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ittifoqdoshlariga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zarur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>
                <a:solidFill>
                  <a:srgbClr val="000000"/>
                </a:solidFill>
              </a:rPr>
              <a:t>Bu </a:t>
            </a:r>
            <a:r>
              <a:rPr lang="en-US" sz="1600" dirty="0" err="1">
                <a:solidFill>
                  <a:srgbClr val="000000"/>
                </a:solidFill>
              </a:rPr>
              <a:t>majburiyat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Angliyaning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Italiyaga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50 </a:t>
            </a:r>
            <a:r>
              <a:rPr lang="en-US" sz="1600" b="1" dirty="0" err="1">
                <a:solidFill>
                  <a:srgbClr val="000000"/>
                </a:solidFill>
              </a:rPr>
              <a:t>mln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funt</a:t>
            </a:r>
            <a:r>
              <a:rPr lang="en-US" sz="1600" dirty="0">
                <a:solidFill>
                  <a:srgbClr val="000000"/>
                </a:solidFill>
              </a:rPr>
              <a:t>-sterling </a:t>
            </a:r>
            <a:r>
              <a:rPr lang="en-US" sz="1600" dirty="0" err="1">
                <a:solidFill>
                  <a:srgbClr val="000000"/>
                </a:solidFill>
              </a:rPr>
              <a:t>hajmda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qarz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berishi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bilan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mustahkamlandi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Картинки по запросу &quot;В 1915 году в Лондоне был подписан договор между Антантой и Италией.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25" y="575928"/>
            <a:ext cx="1859698" cy="24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 txBox="1">
            <a:spLocks/>
          </p:cNvSpPr>
          <p:nvPr/>
        </p:nvSpPr>
        <p:spPr>
          <a:xfrm>
            <a:off x="-478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Italiyaning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urushga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kirishi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85" y="1968460"/>
            <a:ext cx="5519473" cy="11277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3-may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Uchlar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to‘g‘risidagi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shartnomadan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chiqqanligini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bildirdi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23-may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Avstriya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Vengriyaga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Antanta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og‘dirilishi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diplomatiyasining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mag‘lubiyati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Картинки по запросу &quot;1914 объявил войну Австро-Венгрии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41" y="35868"/>
            <a:ext cx="3400050" cy="191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&quot;Вторжение в Сербию в Первой мировой войне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77" y="2254789"/>
            <a:ext cx="2793646" cy="163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3" y="503920"/>
            <a:ext cx="5615464" cy="255628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Shandun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viloyatini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ta’sir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doirasidan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ta’sir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doirasiga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o‘tkazish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Sharqiy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Ichki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Mo‘g‘iliston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Janubiy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Manjuriyada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mavqeyini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mustahkamlashga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imkon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Port-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Artur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Janubiy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Manjuriya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Andun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-Mukde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temiryo‘llarining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ijara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muddatini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99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yillik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muddatga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uzaytirish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600" dirty="0" err="1" smtClean="0">
                <a:solidFill>
                  <a:srgbClr val="000000"/>
                </a:solidFill>
              </a:rPr>
              <a:t>Yaponiya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fuqarolarining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Janubiy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Manjuriya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Sharqiy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Ichki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Mo‘g‘ilistonda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yer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maydonlariga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bo‘lishi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boshqa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talablarni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qo‘ydi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350"/>
            <a:ext cx="5759450" cy="3231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</a:t>
            </a:r>
            <a:r>
              <a:rPr lang="en-US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1915-yilning 18-yanvarida </a:t>
            </a:r>
            <a:r>
              <a:rPr lang="en-US" sz="1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</a:t>
            </a:r>
            <a:r>
              <a:rPr lang="en-US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</a:t>
            </a:r>
            <a:r>
              <a:rPr lang="en-US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oldiga</a:t>
            </a:r>
            <a:endParaRPr lang="ru-RU" sz="15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758" y="2340124"/>
            <a:ext cx="5650283" cy="790592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Dardanell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operatsiyasining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muvaffaqiyatsizlikka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uchrashi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armiyasining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1915-yilgi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chekinishi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Bolgariyani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kimning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tarafida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masalasini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425" y="-36140"/>
            <a:ext cx="547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paytda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voqeaga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AQSHning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aralashuvi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mumkinligidan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tashvishga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tushib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tufayli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qo‘ygan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talablaridan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kechdi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425" y="1007976"/>
            <a:ext cx="262829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8-may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yumshatilgan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talablarini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qabul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Картинки по запросу &quot;Немецкая армия в 1916 году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30" y="755948"/>
            <a:ext cx="2159675" cy="1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Австро-венгерские и болгарские договоры были подписаны в 1914 году, а Болгария и Турция подписаны 15 сентября 1914 года.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8" r="16164"/>
          <a:stretch/>
        </p:blipFill>
        <p:spPr bwMode="auto">
          <a:xfrm>
            <a:off x="2735709" y="1187997"/>
            <a:ext cx="2931835" cy="17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136"/>
            <a:ext cx="5759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1915-yilning 6-sentabr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Avstriya-Vengriya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Bolgariya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15-sentabr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Bolgariya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ittifoqchilik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shartnomalari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imzolandi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tariqa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To‘rtlar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vujudga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7700" y="1284020"/>
            <a:ext cx="2513993" cy="1656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14-oktabr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Bolgariya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Avstriya-Vengriya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Serbiyaga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hujum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Shu tariqa,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Serbiya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26" y="611932"/>
            <a:ext cx="5472607" cy="198022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uz-Latn-UZ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 chekinish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rus armiyasining 1915-yil bahor va yozida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ir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talafotlar bilan chekinishi.</a:t>
            </a:r>
            <a:r>
              <a:rPr lang="ru-RU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To‘rtlar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1915-yil 15-sentyabrda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Bolgariyaning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Avstriya-Vengriya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ittifoqiga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qo‘shilishi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natijasida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vujudga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36139"/>
            <a:ext cx="5759450" cy="43204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Atamalar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mazmuni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1" y="647936"/>
            <a:ext cx="5508612" cy="2293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nimalarni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oldingiz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tariqa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boshlanib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tezligida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g‘alabaga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erishish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rejasi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tariqa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barbod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shartnomasidan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Yevropadagi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harakatlaridan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tariqa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" y="0"/>
            <a:ext cx="5759450" cy="503920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706" y="944016"/>
            <a:ext cx="2767482" cy="1720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7589" tIns="28794" rIns="57589" bIns="28794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urushining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bosh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harbiy-siyosiy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guruh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bo‘lingan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qayta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boshlangan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Картинки по запросу &quot;Начало Первой мировой войны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39" y="798092"/>
            <a:ext cx="2747098" cy="19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Urushning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boshlanishi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-136"/>
            <a:ext cx="5508612" cy="7440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1914-yilning </a:t>
            </a:r>
            <a:r>
              <a:rPr lang="sv-SE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28-iyulida </a:t>
            </a:r>
            <a:r>
              <a:rPr lang="sv-S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serbiyalik millatchi </a:t>
            </a:r>
            <a:r>
              <a:rPr lang="sv-S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Prinsip</a:t>
            </a:r>
            <a:r>
              <a:rPr lang="sv-SE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tomonidan </a:t>
            </a:r>
            <a:r>
              <a:rPr lang="sv-S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Sarayevoda</a:t>
            </a:r>
            <a:r>
              <a:rPr lang="sv-SE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Avstriya-Vengriya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vorisi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Ferdinand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o‘ldirildi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артинки по запросу &quot;Франц Фердинанд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380" y="744120"/>
            <a:ext cx="1628649" cy="19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87380" y="2736168"/>
            <a:ext cx="1628649" cy="273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7589" tIns="28794" rIns="57589" bIns="28794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Ferdinand 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17" y="754061"/>
            <a:ext cx="3780420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Serbiya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ultimatumning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birgina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talabiga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ya’ni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suiqasd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o‘tkaziladigan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tergov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ishlarini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Avstriya-Vengriya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huquqiy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idoralari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borishiga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rozilik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bermagan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Avstriya-Vengriyaning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28-iyulda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Serbiyaga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qilishiga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bahona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Serbiya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ittifoqchisi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javoban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29-iyul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safarbarlik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" y="1115988"/>
            <a:ext cx="2699705" cy="18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Belgiyaga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hujumiga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javoban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Belgiyani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himoya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bahonasi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4-avgust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Картинки по запросу &quot;4 августа 1915 года Великобритания объявила войну Германии под предлогом защиты Бельгии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42" y="1079984"/>
            <a:ext cx="2902895" cy="200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711" y="28317"/>
            <a:ext cx="5552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Bundan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hukmron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doiralari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1-avgustda </a:t>
            </a:r>
            <a:r>
              <a:rPr lang="en-US" sz="1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3-avgustda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ittifoqchisi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Fransiyaga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bahona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foydalandi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Belgiyaning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betarflik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maqomini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buzib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davlatga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hujum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В ноябре 1878 года началась военная кампания против Афганистана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01" y="611932"/>
            <a:ext cx="2906846" cy="14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425" y="47481"/>
            <a:ext cx="54726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15-avgust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hududlarini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talabi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417" y="2232112"/>
            <a:ext cx="554461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1914-yilning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oktabr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Usmonli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imperiyasini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keyinchalik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Bolgariyani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tarafida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qatnashtirishga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muvaffaq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041" y="791952"/>
            <a:ext cx="223224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javobini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olgach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23-avgustda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-136"/>
            <a:ext cx="5472608" cy="70782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armiyasi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Shliffen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yashin</a:t>
            </a:r>
            <a:r>
              <a:rPr lang="en-U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tezligida</a:t>
            </a:r>
            <a:r>
              <a:rPr lang="en-U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g‘alabaga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erishish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rejasini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chiqqan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785" y="719944"/>
            <a:ext cx="2588932" cy="10983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Rejaga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armiyasi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betaraf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Belgiya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hududi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hujum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Картинки по запросу &quot;Сын Шерали Хана Аюб Хан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9" y="683941"/>
            <a:ext cx="2694282" cy="113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442" y="1872072"/>
            <a:ext cx="546659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chegarasida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to‘plangan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armiyasini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qurshab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kuzgacha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tor-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taslim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bo‘lishiga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erishishi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So‘ngra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qisqa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tor-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keltirish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mo‘ljallangan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10439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Shliffen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rejasi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amalga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oshmay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hu-kumatining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iltimosiga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17-avgust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Avstriya-Vengriyaga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hujumi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Картинки по запросу &quot;сражения Вердена и Соммы в Первой мировой войне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2"/>
          <a:stretch/>
        </p:blipFill>
        <p:spPr bwMode="auto">
          <a:xfrm>
            <a:off x="2771713" y="1069606"/>
            <a:ext cx="2915542" cy="127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13" y="2376128"/>
            <a:ext cx="5613698" cy="796814"/>
          </a:xfrm>
          <a:prstGeom prst="rect">
            <a:avLst/>
          </a:prstGeom>
        </p:spPr>
        <p:txBody>
          <a:bodyPr wrap="square" lIns="57589" tIns="28794" rIns="57589" bIns="28794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armiyasini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Sharqiy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Prussiyadan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siqib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-da,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armiyasi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Avstriya-Vengriyaga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hujumini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ettirdi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57" y="1151992"/>
            <a:ext cx="2603774" cy="10430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7589" tIns="28794" rIns="57589" bIns="28794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G‘arbiy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frontda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qudratining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ma’lum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darajada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kuchsizlanishi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saqlab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7" y="1256747"/>
            <a:ext cx="2376264" cy="17688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Og‘ir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ahvolga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tushib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nemis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qo‘mondonligi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9-sentabrda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butun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g‘arbiy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front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bo‘ylab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chekinishga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buyruq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Картинки по запросу &quot;В сентябре 1914 года британские войска атаковали немецкую армию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/>
          <a:stretch/>
        </p:blipFill>
        <p:spPr bwMode="auto">
          <a:xfrm>
            <a:off x="2568101" y="1256746"/>
            <a:ext cx="3173355" cy="17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417" y="35704"/>
            <a:ext cx="5508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daryosi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birlashgan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1914-yilning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sentabrida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hujumga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jangida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mln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jangchi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qatnashdi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156458</TotalTime>
  <Words>870</Words>
  <Application>Microsoft Office PowerPoint</Application>
  <PresentationFormat>Произвольный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1_Office Theme</vt:lpstr>
      <vt:lpstr>Презентация PowerPoint</vt:lpstr>
      <vt:lpstr>Buyuk chekinish – rus armiyasining 1915-yil bahor va yozida og‘ir talafotlar bilan chekinishi.  To‘rtlar ittifoqi – 1915-yil 15-sentyabrda  Bolgariyaning Germaniya, Avstriya-Vengriya va Turkiya ittifoqiga qo‘shilishi natijasida vujudga kelgan ittifoq. </vt:lpstr>
      <vt:lpstr>Презентация PowerPoint</vt:lpstr>
      <vt:lpstr>1914-yilning 28-iyulida serbiyalik millatchi Prinsip tomonidan Sarayevoda Avstriya-Vengriya taxti vorisi Frans Ferdinand o‘ldirildi.</vt:lpstr>
      <vt:lpstr>Germaniyaning Belgiyaga hujumiga javoban Buyuk Britaniya Belgiyani himoya qilish bahonasi bilan 4-avgust kuni Germaniyaga urush  e’lon qildi. </vt:lpstr>
      <vt:lpstr>15-avgust kuni Yaponiya Germaniyadan Xitoydagi mustamlaka hududlarini Yaponiyaga berish talabi bilan chiqdi.</vt:lpstr>
      <vt:lpstr>Germaniya armiyasi generali fon Shliffen yashin tezligida g‘alabaga erishish rejasini tuzib chiqqan edi.</vt:lpstr>
      <vt:lpstr>Biroq, Shliffen rejasi amalga oshmay qoldi. Bunga Fransiya hu-kumatining iltimosiga ko‘ra 17-avgust kuni Rossiyaning Germaniya va Avstriya-Vengriyaga qarshi boshlagan hujumi sabab bo‘ldi.</vt:lpstr>
      <vt:lpstr>Og‘ir ahvolga tushib  qolgan nemis qo‘mondonligi 9-sentabrda butun g‘arbiy front bo‘ylab chekinishga buyruq berishga majbur bo‘ldi. </vt:lpstr>
      <vt:lpstr>11-oktabr kuni Germaniya Turkiyaga katta miqdorda qarz taklif etdi. Turkiyadan shu qarzni olgan zahotiyoq urushga kirishga va’da oldi. </vt:lpstr>
      <vt:lpstr>Презентация PowerPoint</vt:lpstr>
      <vt:lpstr>1915-yilning bahori va yozida rus armiyasi qonli mudofaa janglari olib   borishga majbur bo‘ldi. </vt:lpstr>
      <vt:lpstr>1915-yilning 7-may kuni Germaniya suvosti kemalari Angliyaning “Luzitaniya” deb ataluvchi ulkan yo‘lovchilar tashish kemasini cho‘ktirib yubordi. Uning bortida jami 2000 ga yaqin yo‘lovchi (shu jumladan           126 nafar AQSH fuqarosi) bor edi.</vt:lpstr>
      <vt:lpstr>Ulardan 1195 nafari halok bo‘ldi. Germaniya tomonidan yuzlab yuk kemalari yo‘q qilinib tashlandi. Germaniya faqat suvosti kemalaridangina foydalanib qolmadi. </vt:lpstr>
      <vt:lpstr>Antanta Italiyaga u so‘ragan hududlarning barchasini berishga rozi bo‘ldi. 1915-yilning  26-aprelida Antanta bilan Italiya o‘rtasida Londonda shartnoma imzolandi. Shartnomaga ko‘ra, Italiya bir oy o‘tgach o‘zining sobiq ittifoqdoshlariga qarshi urushga kirishi zarur edi. Bu majburiyat Angliyaning Italiyaga 50 mln. funt-sterling hajmda qarz berishi bilan mustahkamlandi.</vt:lpstr>
      <vt:lpstr>3-may kuni Italiya hukumati “Uchlar ittifoqi” to‘g‘risidagi shartnomadan chiqqanligini bildirdi. 23-may kuni esa Avstriya- Vengriyaga qarshi urush e’lon qildi. Italiyaning Antanta tomoniga og‘dirilishi Germaniya diplomatiyasining katta mag‘lubiyati edi.</vt:lpstr>
      <vt:lpstr>1. Shandun viloyatini Germaniya ta’sir doirasidan Yaponiya ta’sir doirasiga o‘tkazish;  2. Sharqiy Ichki Mo‘g‘iliston va Janubiy Manjuriyada Yaponiyaning mavqeyini yanada mustahkamlashga imkon berish;  3. Port-Artur, Janubiy Manjuriya va Andun-Mukden temiryo‘llarining ijara muddatini yana 99 yillik muddatga uzaytirish;  4. Yaponiya fuqarolarining Janubiy Manjuriya va Sharqiy Ichki Mo‘g‘ilistonda yer maydonlariga ega bo‘lishi va boshqa talablarni qo‘ydi. </vt:lpstr>
      <vt:lpstr>Презентация PowerPoint</vt:lpstr>
      <vt:lpstr>14-oktabr kuni Bolgariya, Germaniya, Avstriya-Vengriya qo‘shinlari Serbiyaga hujum qildilar. Shu tariqa, Serbiya bosib olindi.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xusni</cp:lastModifiedBy>
  <cp:revision>1601</cp:revision>
  <dcterms:created xsi:type="dcterms:W3CDTF">2014-10-08T23:03:32Z</dcterms:created>
  <dcterms:modified xsi:type="dcterms:W3CDTF">2021-02-26T08:43:07Z</dcterms:modified>
</cp:coreProperties>
</file>