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2"/>
  </p:notesMasterIdLst>
  <p:sldIdLst>
    <p:sldId id="1380" r:id="rId2"/>
    <p:sldId id="1564" r:id="rId3"/>
    <p:sldId id="1545" r:id="rId4"/>
    <p:sldId id="1547" r:id="rId5"/>
    <p:sldId id="1548" r:id="rId6"/>
    <p:sldId id="1549" r:id="rId7"/>
    <p:sldId id="1550" r:id="rId8"/>
    <p:sldId id="1551" r:id="rId9"/>
    <p:sldId id="1559" r:id="rId10"/>
    <p:sldId id="1552" r:id="rId11"/>
    <p:sldId id="1560" r:id="rId12"/>
    <p:sldId id="1553" r:id="rId13"/>
    <p:sldId id="1554" r:id="rId14"/>
    <p:sldId id="1555" r:id="rId15"/>
    <p:sldId id="1556" r:id="rId16"/>
    <p:sldId id="1557" r:id="rId17"/>
    <p:sldId id="1561" r:id="rId18"/>
    <p:sldId id="1562" r:id="rId19"/>
    <p:sldId id="1563" r:id="rId20"/>
    <p:sldId id="1470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80"/>
            <p14:sldId id="1564"/>
            <p14:sldId id="1545"/>
            <p14:sldId id="1547"/>
            <p14:sldId id="1548"/>
            <p14:sldId id="1549"/>
            <p14:sldId id="1550"/>
            <p14:sldId id="1551"/>
            <p14:sldId id="1559"/>
            <p14:sldId id="1552"/>
            <p14:sldId id="1560"/>
            <p14:sldId id="1553"/>
            <p14:sldId id="1554"/>
            <p14:sldId id="1555"/>
            <p14:sldId id="1556"/>
            <p14:sldId id="1557"/>
            <p14:sldId id="1561"/>
            <p14:sldId id="1562"/>
            <p14:sldId id="1563"/>
            <p14:sldId id="147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552" autoAdjust="0"/>
  </p:normalViewPr>
  <p:slideViewPr>
    <p:cSldViewPr snapToObjects="1">
      <p:cViewPr>
        <p:scale>
          <a:sx n="98" d="100"/>
          <a:sy n="98" d="100"/>
        </p:scale>
        <p:origin x="-1554" y="-528"/>
      </p:cViewPr>
      <p:guideLst>
        <p:guide orient="horz" pos="742"/>
        <p:guide orient="horz" pos="517"/>
        <p:guide pos="1882"/>
        <p:guide pos="1568"/>
      </p:guideLst>
    </p:cSldViewPr>
  </p:slideViewPr>
  <p:outlineViewPr>
    <p:cViewPr>
      <p:scale>
        <a:sx n="33" d="100"/>
        <a:sy n="33" d="100"/>
      </p:scale>
      <p:origin x="18" y="24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fld id="{01A269AD-1112-440C-B9DC-0585A9B10F11}" type="datetime1">
              <a:rPr lang="ru-RU"/>
              <a:pPr>
                <a:defRPr/>
              </a:pPr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>
            <a:lvl1pPr>
              <a:defRPr/>
            </a:lvl1pPr>
          </a:lstStyle>
          <a:p>
            <a:fld id="{DE304F37-7900-4C04-8906-0086934DE4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308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8883" y="1254266"/>
            <a:ext cx="3329848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>
              <a:spcAft>
                <a:spcPts val="1200"/>
              </a:spcAft>
            </a:pPr>
            <a:r>
              <a:rPr lang="pt-BR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pt-BR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asr </a:t>
            </a:r>
            <a:r>
              <a:rPr lang="pt-BR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oxiri - XX </a:t>
            </a:r>
            <a:r>
              <a:rPr lang="pt-BR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asr boshlarida Afg‘oniston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27897" y="227770"/>
            <a:ext cx="871253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492749" y="323900"/>
            <a:ext cx="835248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8883" y="215318"/>
            <a:ext cx="3393729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Cyrl-UZ" sz="3400" b="1" i="0" u="none" strike="noStrike" kern="0" cap="none" spc="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Jahon</a:t>
            </a:r>
            <a:r>
              <a:rPr kumimoji="0" lang="en-US" sz="3400" b="1" i="0" u="none" strike="noStrike" kern="0" cap="none" spc="-7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523857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437795" y="426445"/>
            <a:ext cx="61594" cy="174625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501036" y="345625"/>
            <a:ext cx="20955" cy="1841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xusni\Desktop\Jahon Tari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731" y="1148576"/>
            <a:ext cx="1391674" cy="171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68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33532"/>
            <a:ext cx="5472608" cy="70782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taxtining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qonuniy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vorisi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Sheralixonning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Ayubxon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Qandahorga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8785" y="800125"/>
            <a:ext cx="2588932" cy="1359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1880-yilda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brigadasi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yanchib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tashlandi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chaqirishga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Картинки по запросу &quot;Сын Шерали Хана Аюб Хан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29" y="800125"/>
            <a:ext cx="2694282" cy="135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8786" y="2265211"/>
            <a:ext cx="5391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Ayubxonni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Hirotga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chekinishga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aholining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Qandahorni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72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Картинки по запросу Афганистан в конце 19 и начале 20 ве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1388870"/>
            <a:ext cx="2714260" cy="163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nizolar</a:t>
            </a:r>
            <a:endParaRPr lang="ru-RU" sz="2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417" y="465011"/>
            <a:ext cx="55945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1880-yili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Ayubxon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talafotga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Ayubxon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qochishga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to‘liq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434" y="1376725"/>
            <a:ext cx="2412267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(1880-1901-yillar)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qiyin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iqtisodiy-ijtimoiy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28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95" y="35868"/>
            <a:ext cx="5372315" cy="58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yopiq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Chet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elliklar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yevropaliklarning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taqiqlandi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Picture 4" descr="Картинки по запросу &quot;Афганская политика в истории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93" y="719944"/>
            <a:ext cx="3016917" cy="162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3421" y="748152"/>
            <a:ext cx="2376264" cy="1529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</a:rPr>
              <a:t>Ma’muriy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politsiya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apparati</a:t>
            </a:r>
            <a:r>
              <a:rPr lang="en-US" sz="1600" dirty="0">
                <a:solidFill>
                  <a:srgbClr val="000000"/>
                </a:solidFill>
              </a:rPr>
              <a:t> (</a:t>
            </a:r>
            <a:r>
              <a:rPr lang="en-US" sz="1600" dirty="0" err="1">
                <a:solidFill>
                  <a:srgbClr val="000000"/>
                </a:solidFill>
              </a:rPr>
              <a:t>boshqarmasi</a:t>
            </a:r>
            <a:r>
              <a:rPr lang="en-US" sz="1600" dirty="0">
                <a:solidFill>
                  <a:srgbClr val="000000"/>
                </a:solidFill>
              </a:rPr>
              <a:t>) </a:t>
            </a:r>
            <a:r>
              <a:rPr lang="en-US" sz="1600" dirty="0" err="1">
                <a:solidFill>
                  <a:srgbClr val="000000"/>
                </a:solidFill>
              </a:rPr>
              <a:t>tuzildi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2848" y="2340124"/>
            <a:ext cx="54651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ulamolarni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maosh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Yagona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birligi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tosh-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tarozi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uzunlik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o‘lchovlari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72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6663" y="431912"/>
            <a:ext cx="5455370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XIX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XX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o‘zaro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Картинки по запросу &quot;Соглашение Дюрана конца 19 и 20 веков в Афганистане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9"/>
          <a:stretch/>
        </p:blipFill>
        <p:spPr bwMode="auto">
          <a:xfrm>
            <a:off x="2879725" y="1224000"/>
            <a:ext cx="2789560" cy="135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Dyurand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bitimi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252" y="1239871"/>
            <a:ext cx="270746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sharoitda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ulkan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mustamlakachi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kelishmovchiliklaridan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ustalik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В 1849 году афганские племена покорились англичанам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65" y="960691"/>
            <a:ext cx="2448272" cy="177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090" y="960691"/>
            <a:ext cx="3019659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Hind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daryosi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bo‘ylarida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1849-yilda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8967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Amudaryogacha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kengaytirib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1887-yilda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turkmanlar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joylarda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afg‘on-rus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qat’iy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41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В 1849 году афганские племена покорились англичанам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854" y="791952"/>
            <a:ext cx="2709637" cy="157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9426" y="2340124"/>
            <a:ext cx="5445066" cy="790592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janubidagi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hududlari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qaramog‘ida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qolaveradigan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kelishilgan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Dyurand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chizig‘iga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-136"/>
            <a:ext cx="5470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diniy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homiy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jihodga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chorladi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xavfini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tug‘dirdi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425" y="1007976"/>
            <a:ext cx="262829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cho‘chigan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1893-yilda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" y="473657"/>
            <a:ext cx="5759448" cy="544371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1901-yili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taxtini 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 Habibullo egalladi.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Картинки по запросу &quot;Эра Хабибулла Хана в Афганистане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007976"/>
            <a:ext cx="2560730" cy="152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418" y="1018028"/>
            <a:ext cx="2880320" cy="1529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 otasi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qabilalarini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birlashtirish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aloqalarini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o‘rnatishga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Habibulloxon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418" y="2700164"/>
            <a:ext cx="5549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paytda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taklif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04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Иран 20 век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1187996"/>
            <a:ext cx="2512053" cy="19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433" y="1151992"/>
            <a:ext cx="2628292" cy="19293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1907-yili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masalalarda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imzolandi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manfaatlari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mintaqasi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Rossiya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uchun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esa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savdo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huquqlari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berildi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en-US" sz="1800" dirty="0" err="1">
                <a:solidFill>
                  <a:srgbClr val="000000"/>
                </a:solidFill>
              </a:rPr>
              <a:t>xolos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425" y="0"/>
            <a:ext cx="5428377" cy="11519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savdo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bo‘lmog‘i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temiryo‘l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qurishiga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fuqarolarining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kirib-chiqishiga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ruxsat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61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5" y="72002"/>
            <a:ext cx="5388043" cy="86396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sharoitga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qaramay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uzilib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7" y="1043980"/>
            <a:ext cx="2844316" cy="173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426" y="1043980"/>
            <a:ext cx="2556284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tarafdorlari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afg‘onlar</a:t>
            </a:r>
            <a:r>
              <a:rPr lang="en-US" sz="16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maktab-maorif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madaniyat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fan,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texnika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tarmoqlarini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rivojlantirish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g‘oyalarini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54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Iran in the late 19th and early 20th centuries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4208"/>
          <a:stretch/>
        </p:blipFill>
        <p:spPr bwMode="auto">
          <a:xfrm>
            <a:off x="2591693" y="1133387"/>
            <a:ext cx="2988332" cy="183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7747" y="38770"/>
            <a:ext cx="5508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afg‘onlar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Siroj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ul-axbori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afg‘oniya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(“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xabarlari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chirog‘I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muharriri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16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Tarziy</a:t>
            </a: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rahbarlik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Habibulloxonning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uchinchi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Omonulloxonning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qaynotasi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022" y="1151992"/>
            <a:ext cx="217764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</a:rPr>
              <a:t>Islohotchilarning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butun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umidi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shu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Omonulloxonga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qaratildi</a:t>
            </a:r>
            <a:r>
              <a:rPr lang="en-US" sz="1600" smtClean="0">
                <a:solidFill>
                  <a:srgbClr val="000000"/>
                </a:solidFill>
              </a:rPr>
              <a:t>. Chunki</a:t>
            </a:r>
            <a:r>
              <a:rPr lang="en-US" sz="1600" dirty="0">
                <a:solidFill>
                  <a:srgbClr val="000000"/>
                </a:solidFill>
              </a:rPr>
              <a:t>, u </a:t>
            </a:r>
            <a:r>
              <a:rPr lang="en-US" sz="1600" b="1" i="1" dirty="0" smtClean="0">
                <a:solidFill>
                  <a:srgbClr val="000000"/>
                </a:solidFill>
              </a:rPr>
              <a:t>“</a:t>
            </a:r>
            <a:r>
              <a:rPr lang="en-US" sz="1600" b="1" i="1" dirty="0" err="1" smtClean="0">
                <a:solidFill>
                  <a:srgbClr val="000000"/>
                </a:solidFill>
              </a:rPr>
              <a:t>Yosh</a:t>
            </a:r>
            <a:r>
              <a:rPr lang="en-US" sz="1600" b="1" i="1" dirty="0" smtClean="0">
                <a:solidFill>
                  <a:srgbClr val="000000"/>
                </a:solidFill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</a:rPr>
              <a:t>afg‘onlar</a:t>
            </a:r>
            <a:r>
              <a:rPr lang="en-US" sz="1600" b="1" i="1" dirty="0" smtClean="0">
                <a:solidFill>
                  <a:srgbClr val="000000"/>
                </a:solidFill>
              </a:rPr>
              <a:t>”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ruhida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tarbiyalangan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>
                <a:solidFill>
                  <a:srgbClr val="000000"/>
                </a:solidFill>
              </a:rPr>
              <a:t>edi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48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26" y="611932"/>
            <a:ext cx="5472607" cy="198022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uz-Latn-UZ" sz="1800" b="1" dirty="0">
                <a:solidFill>
                  <a:srgbClr val="000000"/>
                </a:solidFill>
              </a:rPr>
              <a:t>Missiya</a:t>
            </a:r>
            <a:r>
              <a:rPr lang="uz-Latn-UZ" sz="1800" dirty="0">
                <a:solidFill>
                  <a:srgbClr val="000000"/>
                </a:solidFill>
              </a:rPr>
              <a:t> – (lotincha) yuksak burch, </a:t>
            </a:r>
            <a:r>
              <a:rPr lang="uz-Latn-UZ" sz="1800" dirty="0" smtClean="0">
                <a:solidFill>
                  <a:srgbClr val="000000"/>
                </a:solidFill>
              </a:rPr>
              <a:t>mas</a:t>
            </a:r>
            <a:r>
              <a:rPr lang="en-US" sz="1800" dirty="0" smtClean="0">
                <a:solidFill>
                  <a:srgbClr val="000000"/>
                </a:solidFill>
              </a:rPr>
              <a:t>’</a:t>
            </a:r>
            <a:r>
              <a:rPr lang="uz-Latn-UZ" sz="1800" dirty="0" smtClean="0">
                <a:solidFill>
                  <a:srgbClr val="000000"/>
                </a:solidFill>
              </a:rPr>
              <a:t>uliyatli </a:t>
            </a:r>
            <a:r>
              <a:rPr lang="uz-Latn-UZ" sz="1800" dirty="0">
                <a:solidFill>
                  <a:srgbClr val="000000"/>
                </a:solidFill>
              </a:rPr>
              <a:t>vazifa</a:t>
            </a:r>
            <a:r>
              <a:rPr lang="uz-Latn-UZ" sz="1800" dirty="0" smtClean="0">
                <a:solidFill>
                  <a:srgbClr val="000000"/>
                </a:solidFill>
              </a:rPr>
              <a:t>;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uz-Latn-UZ" sz="1800" dirty="0" smtClean="0">
                <a:solidFill>
                  <a:srgbClr val="000000"/>
                </a:solidFill>
              </a:rPr>
              <a:t> </a:t>
            </a:r>
            <a:r>
              <a:rPr lang="uz-Latn-UZ" sz="1800" dirty="0">
                <a:solidFill>
                  <a:srgbClr val="000000"/>
                </a:solidFill>
              </a:rPr>
              <a:t>bir davlatning ikkinchi davlatga maxsus topshiriq bilan yuborgan </a:t>
            </a:r>
            <a:r>
              <a:rPr lang="uz-Latn-UZ" sz="1800" dirty="0" smtClean="0">
                <a:solidFill>
                  <a:srgbClr val="000000"/>
                </a:solidFill>
              </a:rPr>
              <a:t>vakillari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br>
              <a:rPr lang="en-US" sz="1800" dirty="0" smtClean="0">
                <a:solidFill>
                  <a:srgbClr val="000000"/>
                </a:solidFill>
              </a:rPr>
            </a:br>
            <a:r>
              <a:rPr lang="en-US" sz="1800" dirty="0" smtClean="0">
                <a:solidFill>
                  <a:srgbClr val="000000"/>
                </a:solidFill>
              </a:rPr>
              <a:t/>
            </a:r>
            <a:br>
              <a:rPr lang="en-US" sz="1800" dirty="0" smtClean="0">
                <a:solidFill>
                  <a:srgbClr val="000000"/>
                </a:solidFill>
              </a:rPr>
            </a:br>
            <a:r>
              <a:rPr lang="uz-Latn-UZ" sz="1800" b="1" dirty="0" smtClean="0">
                <a:solidFill>
                  <a:srgbClr val="000000"/>
                </a:solidFill>
              </a:rPr>
              <a:t>Rezidensiya</a:t>
            </a:r>
            <a:r>
              <a:rPr lang="uz-Latn-UZ" sz="1800" dirty="0" smtClean="0">
                <a:solidFill>
                  <a:srgbClr val="000000"/>
                </a:solidFill>
              </a:rPr>
              <a:t> </a:t>
            </a:r>
            <a:r>
              <a:rPr lang="uz-Latn-UZ" sz="1800" dirty="0">
                <a:solidFill>
                  <a:srgbClr val="000000"/>
                </a:solidFill>
              </a:rPr>
              <a:t>(lotincha) – chet davlat diplomatik vakillari qarorgohi</a:t>
            </a:r>
            <a:r>
              <a:rPr lang="uz-Latn-UZ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-36139"/>
            <a:ext cx="5759450" cy="432047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Atamalar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mazmuni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18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21" y="586537"/>
            <a:ext cx="5508612" cy="22936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2-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oqibatlari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oldingiz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XIX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yarmida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talash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Britaniyaning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kurashi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uzoq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" y="0"/>
            <a:ext cx="5759450" cy="503920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3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989" y="431912"/>
            <a:ext cx="5472608" cy="57514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70-yillarda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700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17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bahsga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sabab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&quot;Афганистан в 1870-х годах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316" y="1096103"/>
            <a:ext cx="2203701" cy="200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Britaniya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to‘qnashuvi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1136600"/>
            <a:ext cx="2879725" cy="1923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1873-yili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u="sng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700" u="sng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700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to‘play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Sheralixon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Rossiyadan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so‘rab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elchi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90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29" y="71872"/>
            <a:ext cx="5364595" cy="6801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harbiy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chegaraga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joylashtirdi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Картинки по запросу &quot;В 1873 году в Кабул было отправлено посольство во главе с генералом Столетовым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711" y="791952"/>
            <a:ext cx="2983322" cy="154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2487" y="791952"/>
            <a:ext cx="2479206" cy="1529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Kobulga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general </a:t>
            </a:r>
            <a:r>
              <a:rPr lang="en-US" sz="16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Stoletov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boshchiligida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missiyasi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jur’at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073" y="2376128"/>
            <a:ext cx="5539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o‘rta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to‘la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bo‘ysundirish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yaqinlashib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Rossiya-Turkiya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muammolari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imkon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bermadi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47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421" y="431912"/>
            <a:ext cx="5518806" cy="57514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1878-yili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Sheralixon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missiyasini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Kobul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qilishdan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 descr="Картинки по запросу &quot;Вторая англо-афганская война&quot;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" t="5009" r="4886" b="8278"/>
          <a:stretch/>
        </p:blipFill>
        <p:spPr bwMode="auto">
          <a:xfrm>
            <a:off x="3167757" y="1079985"/>
            <a:ext cx="249337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4900" y="1062896"/>
            <a:ext cx="2858840" cy="17754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Buyuk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Britaniyaga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ochishga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bahona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1878-yil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20-noyabrda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boshlandi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Дата 3"/>
          <p:cNvSpPr txBox="1">
            <a:spLocks/>
          </p:cNvSpPr>
          <p:nvPr/>
        </p:nvSpPr>
        <p:spPr>
          <a:xfrm>
            <a:off x="0" y="0"/>
            <a:ext cx="5759449" cy="431912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1426" tIns="25713" rIns="51426" bIns="25713" anchor="ctr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ingliz-afg‘on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urushi</a:t>
            </a:r>
            <a:endParaRPr lang="ru-RU" sz="22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45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В ноябре 1878 года началась военная кампания против Афганистана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01" y="757220"/>
            <a:ext cx="2906846" cy="148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425" y="57934"/>
            <a:ext cx="547260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Sheralixon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Yoqubxon</a:t>
            </a:r>
            <a:r>
              <a:rPr lang="en-US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1879-yilda </a:t>
            </a:r>
            <a:r>
              <a:rPr lang="en-US" sz="1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Gandamak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imzoladi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417" y="2232112"/>
            <a:ext cx="55446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vazifasi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xatti-harakatlari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yuboriladigan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qarzlar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sarflanayotgani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nazorat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041" y="791952"/>
            <a:ext cx="2232248" cy="14003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mustaqilligini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yo‘qotdi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Kobulda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rezidensiyasi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ochildi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8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72623"/>
            <a:ext cx="5472608" cy="7913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Yoqubxonning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taslimchilik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siyosati</a:t>
            </a:r>
            <a:r>
              <a:rPr lang="en-US" sz="17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qarshilikka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uchradi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Kobulda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Картинки по запросу &quot;В ноябре 1878 года началась военная кампания против Афганистана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935968"/>
            <a:ext cx="2592288" cy="184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1" y="956290"/>
            <a:ext cx="277230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Shaharliklar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rezidensiyasiga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bostirib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egalladilar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Gandamak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bitimidan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qaytarib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qo‘shinlarini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tashladi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10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001542"/>
            <a:ext cx="2412267" cy="14105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1880-yilning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Afg‘onistonda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hokimiyatini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o‘rnatdi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артинки по запросу &quot;Абдурахман - бунтарь в Афганистане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362" y="935968"/>
            <a:ext cx="2910663" cy="19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1" y="35868"/>
            <a:ext cx="550861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Afg‘onistonning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sobiq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amiri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Afzalxonning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qo‘zg‘olonchi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qo‘shini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Kobulni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o‘rab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tang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79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43421" y="0"/>
            <a:ext cx="5508612" cy="8578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muzokaralar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boshlashga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bo‘ldilar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Abdurahmonga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Kobul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topshirildi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Qandahor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doirasida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Картинки по запросу &quot;В 1873 году Британия начала набирать военную мощь на границе между Индией и Афганистаном.&quot;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45" y="899964"/>
            <a:ext cx="2525177" cy="157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421" y="2520144"/>
            <a:ext cx="5441501" cy="575148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/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Abdurahmon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ichki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siyosatdagina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nisbatan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mustaqillikni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saqlab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qolishga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erishdi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899964"/>
            <a:ext cx="280831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evaziga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Afg‘oniston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ingliz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Hindistonidan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chet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el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diplomatik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aloqa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qilmaslik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majburiyatini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52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156264</TotalTime>
  <Words>797</Words>
  <Application>Microsoft Office PowerPoint</Application>
  <PresentationFormat>Произвольный</PresentationFormat>
  <Paragraphs>58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1_Office Theme</vt:lpstr>
      <vt:lpstr>Презентация PowerPoint</vt:lpstr>
      <vt:lpstr>Missiya – (lotincha) yuksak burch, mas’uliyatli vazifa;  bir davlatning ikkinchi davlatga maxsus topshiriq bilan yuborgan vakillari.  Rezidensiya (lotincha) – chet davlat diplomatik vakillari qarorgohi.</vt:lpstr>
      <vt:lpstr>Презентация PowerPoint</vt:lpstr>
      <vt:lpstr>Rossiya bunga javoban kichik harbiy qismini chegaraga yaqin joylashtirdi. </vt:lpstr>
      <vt:lpstr>Презентация PowerPoint</vt:lpstr>
      <vt:lpstr>Vafot etgan Sheralixon o‘rniga taxtga o‘tirgan o‘g‘li Yoqubxon 1879-yilda Gandamak bitimini imzoladi.</vt:lpstr>
      <vt:lpstr>Amir Yoqubxonning taslimchilik siyosati mamlakatda keskin qarshilikka uchradi va Kobulda unga qarshi qo‘zg‘olon ko‘tarildi.</vt:lpstr>
      <vt:lpstr>1880-yilning boshida Abdurahmon Shimoliy Afg‘onistonda o‘z hokimiyatini o‘rnatdi.</vt:lpstr>
      <vt:lpstr>Inglizlar Abdurahmon bilan muzokaralar boshlashga majbur bo‘ldilar. Abdurahmonga Kobul topshirildi. Qandahor Angliya ta’sir doirasida qoldi. </vt:lpstr>
      <vt:lpstr>Afg‘oniston taxtining qonuniy vorisi amir Sheralixonning o‘g‘li Ayubxon Qandahorga yurish boshladi. </vt:lpstr>
      <vt:lpstr>Презентация PowerPoint</vt:lpstr>
      <vt:lpstr>Amir mamlakatda yopiq siyosat olib bordi. Chet elliklar, ayniqsa, yevropaliklarning bu mamlakatga kirishi taqiqlandi. </vt:lpstr>
      <vt:lpstr>Презентация PowerPoint</vt:lpstr>
      <vt:lpstr>Презентация PowerPoint</vt:lpstr>
      <vt:lpstr>Презентация PowerPoint</vt:lpstr>
      <vt:lpstr>Презентация PowerPoint</vt:lpstr>
      <vt:lpstr>Unda tashqi savdo Angliya nazoratida bo‘lmog‘i, mamlakatda inglizlarning temiryo‘l qurishiga rozilik berish, ingliz fuqarolarining Afg‘onistonga erkin kirib-chiqishiga ruxsat berish talab qilingan edi. </vt:lpstr>
      <vt:lpstr>Og‘ir sharoitga qaramay, Afg‘oniston tashqi dunyodan uzilib qolgani yo‘q. Afg‘onistonda ham respublikachilik harakati paydo bo‘ldi.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xusni</cp:lastModifiedBy>
  <cp:revision>1585</cp:revision>
  <dcterms:created xsi:type="dcterms:W3CDTF">2014-10-08T23:03:32Z</dcterms:created>
  <dcterms:modified xsi:type="dcterms:W3CDTF">2020-12-22T04:33:38Z</dcterms:modified>
</cp:coreProperties>
</file>