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20"/>
  </p:notesMasterIdLst>
  <p:sldIdLst>
    <p:sldId id="1380" r:id="rId2"/>
    <p:sldId id="1507" r:id="rId3"/>
    <p:sldId id="1512" r:id="rId4"/>
    <p:sldId id="1513" r:id="rId5"/>
    <p:sldId id="1514" r:id="rId6"/>
    <p:sldId id="1515" r:id="rId7"/>
    <p:sldId id="1516" r:id="rId8"/>
    <p:sldId id="1517" r:id="rId9"/>
    <p:sldId id="1518" r:id="rId10"/>
    <p:sldId id="1526" r:id="rId11"/>
    <p:sldId id="1521" r:id="rId12"/>
    <p:sldId id="1522" r:id="rId13"/>
    <p:sldId id="1527" r:id="rId14"/>
    <p:sldId id="1523" r:id="rId15"/>
    <p:sldId id="1528" r:id="rId16"/>
    <p:sldId id="1529" r:id="rId17"/>
    <p:sldId id="1524" r:id="rId18"/>
    <p:sldId id="1470" r:id="rId19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80"/>
            <p14:sldId id="1507"/>
            <p14:sldId id="1512"/>
            <p14:sldId id="1513"/>
            <p14:sldId id="1514"/>
            <p14:sldId id="1515"/>
            <p14:sldId id="1516"/>
            <p14:sldId id="1517"/>
            <p14:sldId id="1518"/>
            <p14:sldId id="1526"/>
            <p14:sldId id="1521"/>
            <p14:sldId id="1522"/>
            <p14:sldId id="1527"/>
            <p14:sldId id="1523"/>
            <p14:sldId id="1528"/>
            <p14:sldId id="1529"/>
            <p14:sldId id="1524"/>
            <p14:sldId id="147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=""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DDDDDD"/>
    <a:srgbClr val="B2B2B2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5552" autoAdjust="0"/>
  </p:normalViewPr>
  <p:slideViewPr>
    <p:cSldViewPr snapToObjects="1">
      <p:cViewPr>
        <p:scale>
          <a:sx n="98" d="100"/>
          <a:sy n="98" d="100"/>
        </p:scale>
        <p:origin x="-1554" y="-528"/>
      </p:cViewPr>
      <p:guideLst>
        <p:guide orient="horz" pos="742"/>
        <p:guide orient="horz" pos="517"/>
        <p:guide pos="1882"/>
        <p:guide pos="1568"/>
      </p:guideLst>
    </p:cSldViewPr>
  </p:slideViewPr>
  <p:outlineViewPr>
    <p:cViewPr>
      <p:scale>
        <a:sx n="33" d="100"/>
        <a:sy n="33" d="100"/>
      </p:scale>
      <p:origin x="0" y="8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7972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defRPr/>
            </a:lvl1pPr>
          </a:lstStyle>
          <a:p>
            <a:pPr>
              <a:defRPr/>
            </a:pPr>
            <a:fld id="{01A269AD-1112-440C-B9DC-0585A9B10F11}" type="datetime1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7812" y="3003082"/>
            <a:ext cx="1823826" cy="172505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27606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defRPr/>
            </a:lvl1pPr>
          </a:lstStyle>
          <a:p>
            <a:fld id="{DE304F37-7900-4C04-8906-0086934DE4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308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3844" r:id="rId58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03391" y="1254266"/>
            <a:ext cx="3128462" cy="1491413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spcAft>
                <a:spcPts val="1200"/>
              </a:spcAft>
            </a:pPr>
            <a:r>
              <a:rPr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XX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asr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boshlarida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Xitoyning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ijtimoiy-iqtisodiy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siyosiy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ahvoli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3820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427897" y="227770"/>
            <a:ext cx="871253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427897" y="227770"/>
            <a:ext cx="871253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492749" y="323900"/>
            <a:ext cx="835248" cy="372198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en-US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2247" b="1" spc="10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691D16DB-CD23-42A8-9834-6C7C5E7B8D28}"/>
              </a:ext>
            </a:extLst>
          </p:cNvPr>
          <p:cNvSpPr txBox="1">
            <a:spLocks/>
          </p:cNvSpPr>
          <p:nvPr/>
        </p:nvSpPr>
        <p:spPr>
          <a:xfrm>
            <a:off x="848883" y="215318"/>
            <a:ext cx="3393729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Cyrl-UZ" sz="3400" b="1" i="0" u="none" strike="noStrike" kern="0" cap="none" spc="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</a:t>
            </a:r>
            <a:r>
              <a:rPr kumimoji="0" lang="en-US" sz="3400" b="1" i="0" u="none" strike="noStrike" kern="0" cap="none" spc="1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Jahon</a:t>
            </a:r>
            <a:r>
              <a:rPr kumimoji="0" lang="en-US" sz="3400" b="1" i="0" u="none" strike="noStrike" kern="0" cap="none" spc="-7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400" b="1" i="0" u="none" strike="noStrike" kern="0" cap="none" spc="5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tarixi</a:t>
            </a:r>
            <a:endParaRPr kumimoji="0" lang="en-US" sz="3400" b="1" i="0" u="none" strike="noStrike" kern="0" cap="none" spc="5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5" name="object 11">
            <a:extLst>
              <a:ext uri="{FF2B5EF4-FFF2-40B4-BE49-F238E27FC236}">
                <a16:creationId xmlns="" xmlns:a16="http://schemas.microsoft.com/office/drawing/2014/main" id="{54730B04-F79F-453A-988A-79409D59897E}"/>
              </a:ext>
            </a:extLst>
          </p:cNvPr>
          <p:cNvSpPr/>
          <p:nvPr/>
        </p:nvSpPr>
        <p:spPr>
          <a:xfrm>
            <a:off x="523857" y="426445"/>
            <a:ext cx="61594" cy="174625"/>
          </a:xfrm>
          <a:custGeom>
            <a:avLst/>
            <a:gdLst/>
            <a:ahLst/>
            <a:cxnLst/>
            <a:rect l="l" t="t" r="r" b="b"/>
            <a:pathLst>
              <a:path w="61595" h="174625">
                <a:moveTo>
                  <a:pt x="30553" y="0"/>
                </a:moveTo>
                <a:lnTo>
                  <a:pt x="18673" y="2110"/>
                </a:lnTo>
                <a:lnTo>
                  <a:pt x="8960" y="7860"/>
                </a:lnTo>
                <a:lnTo>
                  <a:pt x="2405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7" y="166467"/>
                </a:lnTo>
                <a:lnTo>
                  <a:pt x="18670" y="172224"/>
                </a:lnTo>
                <a:lnTo>
                  <a:pt x="30553" y="174336"/>
                </a:lnTo>
                <a:lnTo>
                  <a:pt x="42434" y="172224"/>
                </a:lnTo>
                <a:lnTo>
                  <a:pt x="52146" y="166467"/>
                </a:lnTo>
                <a:lnTo>
                  <a:pt x="58699" y="157936"/>
                </a:lnTo>
                <a:lnTo>
                  <a:pt x="59065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5002" y="17984"/>
                </a:lnTo>
                <a:lnTo>
                  <a:pt x="59068" y="17984"/>
                </a:lnTo>
                <a:lnTo>
                  <a:pt x="58699" y="16382"/>
                </a:lnTo>
                <a:lnTo>
                  <a:pt x="52146" y="7860"/>
                </a:lnTo>
                <a:lnTo>
                  <a:pt x="42434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68" y="17984"/>
                </a:moveTo>
                <a:lnTo>
                  <a:pt x="36104" y="17984"/>
                </a:lnTo>
                <a:lnTo>
                  <a:pt x="40622" y="21941"/>
                </a:lnTo>
                <a:lnTo>
                  <a:pt x="40622" y="152383"/>
                </a:lnTo>
                <a:lnTo>
                  <a:pt x="36104" y="156347"/>
                </a:lnTo>
                <a:lnTo>
                  <a:pt x="59065" y="156347"/>
                </a:lnTo>
                <a:lnTo>
                  <a:pt x="61103" y="147501"/>
                </a:lnTo>
                <a:lnTo>
                  <a:pt x="61103" y="26804"/>
                </a:lnTo>
                <a:lnTo>
                  <a:pt x="59068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12">
            <a:extLst>
              <a:ext uri="{FF2B5EF4-FFF2-40B4-BE49-F238E27FC236}">
                <a16:creationId xmlns="" xmlns:a16="http://schemas.microsoft.com/office/drawing/2014/main" id="{A7C546DE-F6CD-4AE3-9566-933DCB1703A7}"/>
              </a:ext>
            </a:extLst>
          </p:cNvPr>
          <p:cNvSpPr/>
          <p:nvPr/>
        </p:nvSpPr>
        <p:spPr>
          <a:xfrm>
            <a:off x="437795" y="426445"/>
            <a:ext cx="61594" cy="174625"/>
          </a:xfrm>
          <a:custGeom>
            <a:avLst/>
            <a:gdLst/>
            <a:ahLst/>
            <a:cxnLst/>
            <a:rect l="l" t="t" r="r" b="b"/>
            <a:pathLst>
              <a:path w="61595" h="174625">
                <a:moveTo>
                  <a:pt x="30553" y="0"/>
                </a:moveTo>
                <a:lnTo>
                  <a:pt x="18671" y="2110"/>
                </a:lnTo>
                <a:lnTo>
                  <a:pt x="8958" y="7860"/>
                </a:lnTo>
                <a:lnTo>
                  <a:pt x="2404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8" y="166467"/>
                </a:lnTo>
                <a:lnTo>
                  <a:pt x="18671" y="172224"/>
                </a:lnTo>
                <a:lnTo>
                  <a:pt x="30553" y="174336"/>
                </a:lnTo>
                <a:lnTo>
                  <a:pt x="42445" y="172224"/>
                </a:lnTo>
                <a:lnTo>
                  <a:pt x="52167" y="166467"/>
                </a:lnTo>
                <a:lnTo>
                  <a:pt x="58728" y="157936"/>
                </a:lnTo>
                <a:lnTo>
                  <a:pt x="59094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4998" y="17984"/>
                </a:lnTo>
                <a:lnTo>
                  <a:pt x="59098" y="17984"/>
                </a:lnTo>
                <a:lnTo>
                  <a:pt x="58728" y="16382"/>
                </a:lnTo>
                <a:lnTo>
                  <a:pt x="52167" y="7860"/>
                </a:lnTo>
                <a:lnTo>
                  <a:pt x="42445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98" y="17984"/>
                </a:moveTo>
                <a:lnTo>
                  <a:pt x="36122" y="17984"/>
                </a:lnTo>
                <a:lnTo>
                  <a:pt x="40651" y="21941"/>
                </a:lnTo>
                <a:lnTo>
                  <a:pt x="40651" y="152383"/>
                </a:lnTo>
                <a:lnTo>
                  <a:pt x="36122" y="156347"/>
                </a:lnTo>
                <a:lnTo>
                  <a:pt x="59094" y="156347"/>
                </a:lnTo>
                <a:lnTo>
                  <a:pt x="61135" y="147501"/>
                </a:lnTo>
                <a:lnTo>
                  <a:pt x="61135" y="26804"/>
                </a:lnTo>
                <a:lnTo>
                  <a:pt x="59098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328183" y="260176"/>
            <a:ext cx="366395" cy="457200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4">
            <a:extLst>
              <a:ext uri="{FF2B5EF4-FFF2-40B4-BE49-F238E27FC236}">
                <a16:creationId xmlns="" xmlns:a16="http://schemas.microsoft.com/office/drawing/2014/main" id="{946BC88D-A2E8-4B3B-896A-D3DDDDFA1F1F}"/>
              </a:ext>
            </a:extLst>
          </p:cNvPr>
          <p:cNvSpPr/>
          <p:nvPr/>
        </p:nvSpPr>
        <p:spPr>
          <a:xfrm>
            <a:off x="501036" y="345625"/>
            <a:ext cx="20955" cy="18415"/>
          </a:xfrm>
          <a:custGeom>
            <a:avLst/>
            <a:gdLst/>
            <a:ahLst/>
            <a:cxnLst/>
            <a:rect l="l" t="t" r="r" b="b"/>
            <a:pathLst>
              <a:path w="20954" h="18414">
                <a:moveTo>
                  <a:pt x="16099" y="0"/>
                </a:moveTo>
                <a:lnTo>
                  <a:pt x="4587" y="0"/>
                </a:lnTo>
                <a:lnTo>
                  <a:pt x="0" y="4028"/>
                </a:lnTo>
                <a:lnTo>
                  <a:pt x="0" y="14112"/>
                </a:lnTo>
                <a:lnTo>
                  <a:pt x="4587" y="18136"/>
                </a:lnTo>
                <a:lnTo>
                  <a:pt x="16099" y="18136"/>
                </a:lnTo>
                <a:lnTo>
                  <a:pt x="20685" y="14112"/>
                </a:lnTo>
                <a:lnTo>
                  <a:pt x="20685" y="4028"/>
                </a:lnTo>
                <a:lnTo>
                  <a:pt x="16099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C:\Users\xusni\Desktop\Jahon Tar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731" y="1148576"/>
            <a:ext cx="1391674" cy="171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68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935" y="35868"/>
            <a:ext cx="5508612" cy="104411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Xitoy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tarixiga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Sinxay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inqilobi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nomi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kirgan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Shunday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Sinxay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inqilobi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qurolli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qo‘zg‘olon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yo‘li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Xitoyda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XVII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asrdan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surgan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manjurlar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hokimiyatini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ag‘darib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tashladi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Картинки по запросу Китайская революц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01" y="1151992"/>
            <a:ext cx="402818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07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49" y="108000"/>
            <a:ext cx="5478571" cy="6479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29-dekabrda </a:t>
            </a:r>
            <a:r>
              <a:rPr lang="uz-Latn-UZ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Nankinda</a:t>
            </a:r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inqilobiy viloyatlar vakillaridan iborat </a:t>
            </a:r>
            <a:r>
              <a:rPr lang="uz-Latn-UZ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Millat Majlisi 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plandi</a:t>
            </a:r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Millat </a:t>
            </a:r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Majlisi Xitoyni Respublika deb 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lon 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qildi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596" y="899964"/>
            <a:ext cx="2591753" cy="14369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Muhojirlikdan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qaytib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kelgan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Sun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Yat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Senni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Xitoy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Respublikasining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vaqtincha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prezidenti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etib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sayladi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4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29" y="899964"/>
            <a:ext cx="2718819" cy="133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2322" y="2343026"/>
            <a:ext cx="54603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ehqonlarning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orzu-tilaklarini ifoda etuvchi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z-Latn-UZ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yerga </a:t>
            </a:r>
            <a:r>
              <a:rPr lang="uz-Latn-UZ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egalik qilishda teng huquqli </a:t>
            </a:r>
            <a:r>
              <a:rPr lang="uz-Latn-UZ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lish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uz-Latn-UZ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shiori konstitutsiyada ham, Millat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Majlisining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rejalarida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ham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aksini topmadi.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92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Юань Шика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21" y="1047464"/>
            <a:ext cx="1711738" cy="18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433" y="1332012"/>
            <a:ext cx="3071707" cy="1359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7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ikkinchisi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Shimolda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saqlanib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qolgan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imperator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hokimiyati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Pekindagi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imperator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hukumatining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boshlig‘i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Yuan </a:t>
            </a:r>
            <a:r>
              <a:rPr lang="en-US" sz="1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Shikay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43822" y="2880184"/>
            <a:ext cx="1711738" cy="2519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3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Yuan </a:t>
            </a:r>
            <a:r>
              <a:rPr lang="en-US" sz="13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Shikay</a:t>
            </a:r>
            <a:endParaRPr lang="ru-RU" sz="13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Дата 3"/>
          <p:cNvSpPr txBox="1">
            <a:spLocks/>
          </p:cNvSpPr>
          <p:nvPr/>
        </p:nvSpPr>
        <p:spPr>
          <a:xfrm>
            <a:off x="0" y="0"/>
            <a:ext cx="5759449" cy="43191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1426" tIns="25713" rIns="51426" bIns="25713" anchor="ctr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387" algn="ctr">
              <a:spcAft>
                <a:spcPts val="120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Yuan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Shikay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diktaturasi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431912"/>
            <a:ext cx="554461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Inqilob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natijasida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Xitoyda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ikki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hokimiyatchilik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vujudga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keldi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Ularning</a:t>
            </a:r>
            <a:r>
              <a:rPr lang="en-US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biri</a:t>
            </a:r>
            <a:r>
              <a:rPr lang="en-US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Xitoy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Respublikasi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hokimiyati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89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21" y="323948"/>
            <a:ext cx="5472043" cy="57601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uz-Latn-UZ" sz="1800" dirty="0">
                <a:solidFill>
                  <a:srgbClr val="000000"/>
                </a:solidFill>
              </a:rPr>
              <a:t>Chet el monopolistlarini Xitoydagi mavqelarining qay ahvolda qolishi tashvishga solib </a:t>
            </a:r>
            <a:r>
              <a:rPr lang="uz-Latn-UZ" sz="1800" dirty="0" smtClean="0">
                <a:solidFill>
                  <a:srgbClr val="000000"/>
                </a:solidFill>
              </a:rPr>
              <a:t>qo</a:t>
            </a:r>
            <a:r>
              <a:rPr lang="en-US" sz="1800" dirty="0" smtClean="0">
                <a:solidFill>
                  <a:srgbClr val="000000"/>
                </a:solidFill>
              </a:rPr>
              <a:t>‘</a:t>
            </a:r>
            <a:r>
              <a:rPr lang="uz-Latn-UZ" sz="1800" dirty="0" smtClean="0">
                <a:solidFill>
                  <a:srgbClr val="000000"/>
                </a:solidFill>
              </a:rPr>
              <a:t>ydi</a:t>
            </a:r>
            <a:r>
              <a:rPr lang="uz-Latn-UZ" sz="1800" dirty="0">
                <a:solidFill>
                  <a:srgbClr val="000000"/>
                </a:solidFill>
              </a:rPr>
              <a:t>. Shu sababli, ular turli bahonalar bilan Xitoyning ichki ishlariga tobora </a:t>
            </a:r>
            <a:r>
              <a:rPr lang="uz-Latn-UZ" sz="1800" dirty="0" smtClean="0">
                <a:solidFill>
                  <a:srgbClr val="000000"/>
                </a:solidFill>
              </a:rPr>
              <a:t>ko</a:t>
            </a:r>
            <a:r>
              <a:rPr lang="en-US" sz="1800" dirty="0" smtClean="0">
                <a:solidFill>
                  <a:srgbClr val="000000"/>
                </a:solidFill>
              </a:rPr>
              <a:t>‘</a:t>
            </a:r>
            <a:r>
              <a:rPr lang="uz-Latn-UZ" sz="1800" dirty="0" smtClean="0">
                <a:solidFill>
                  <a:srgbClr val="000000"/>
                </a:solidFill>
              </a:rPr>
              <a:t>proq </a:t>
            </a:r>
            <a:r>
              <a:rPr lang="uz-Latn-UZ" sz="1800" dirty="0">
                <a:solidFill>
                  <a:srgbClr val="000000"/>
                </a:solidFill>
              </a:rPr>
              <a:t>aralasha boshladilar. </a:t>
            </a: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8"/>
          <a:stretch/>
        </p:blipFill>
        <p:spPr bwMode="auto">
          <a:xfrm>
            <a:off x="2626459" y="1264186"/>
            <a:ext cx="2989005" cy="161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3046" y="1296008"/>
            <a:ext cx="2392643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Xorijlik bosqinchilar Xitoydagi inqilobni qurol kuchi bilan bostirish maqsadida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kuchlarini birlashtirishga erishdilar.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65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56" y="2376128"/>
            <a:ext cx="5519473" cy="7920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Yuan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Shikay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inqilobiy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harakatning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tazyiqi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1912-yil 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12-fevral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kuni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Sin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sulolasini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taxtdan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voz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kechishga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majbur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etdi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Картинки по запросу Юань Шикай под давлением революционного движения заставил династию Грехов занять трон 12 февраля 1912 года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4"/>
          <a:stretch/>
        </p:blipFill>
        <p:spPr bwMode="auto">
          <a:xfrm>
            <a:off x="1439565" y="755948"/>
            <a:ext cx="3095541" cy="15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1456" y="-36140"/>
            <a:ext cx="54125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Respublikaga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qarshi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kuchlar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vazir Yuan Shikay atrofiga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birlashdi.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Pekin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saroy ahli unga monarxiyaning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homiysi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xaloskori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deb qarar edi.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33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703" y="-136"/>
            <a:ext cx="5472043" cy="9361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orijiy </a:t>
            </a:r>
            <a:r>
              <a:rPr lang="uz-Latn-UZ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davlatlar ham Sun Yat Senning hukumat 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tepasidan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ketishini ochiq talab qildilar va Xitoyga intervensiya uyushtirishga oshkora tayyorgarlik 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 boshladilar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Картинки по запросу В 1900 году Пекин разграбил Императорский дворец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721" y="935968"/>
            <a:ext cx="2735739" cy="205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247" y="1007976"/>
            <a:ext cx="255600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emokratik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kuchlar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1912-yilda </a:t>
            </a:r>
            <a:r>
              <a:rPr lang="uz-Latn-UZ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Gomindan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(Milliy partiya)ni tuzdilar. Partiya boshqaruvi raisligiga Sun Yat Sen saylandi.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7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0" r="9965" b="3955"/>
          <a:stretch/>
        </p:blipFill>
        <p:spPr bwMode="auto">
          <a:xfrm>
            <a:off x="2843721" y="1151992"/>
            <a:ext cx="2718005" cy="165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2008" y="-136"/>
            <a:ext cx="56520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alabasidan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ruhlangan Yuan Shikay Millat Majlisini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zini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besh yil muddatga prezident etib saylashga majbur qildi. Yuan Shikay buyuk davlatlar bilan yangi asoratli qarz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risida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shartnoma imzoladi.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426" y="1202512"/>
            <a:ext cx="255628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1913-yilda Xitoyning janubida hukumatning reaksion siyosatiga qarshi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ikkinchi inqilob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deb nomlangan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zg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olon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boshlanib ketdi.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54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33" y="-88"/>
            <a:ext cx="5608400" cy="576016"/>
          </a:xfrm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1914-yilda Yuan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Shikay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Konstitutsiyaviy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Kengash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chaqirdi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4107" y="611976"/>
            <a:ext cx="2699914" cy="162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3654" y="626448"/>
            <a:ext cx="2512055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Yangi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Xitoy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Konstitutsiyasi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qabul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qilindi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Yuan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Shikay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prezident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sifatida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cheklanmagan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hokimiyatga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3655" y="2268116"/>
            <a:ext cx="5320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Mamlakatda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arbiy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diktatura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rnatildi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Respublika boshqaruv organlari tugatildi. Shu tariqa 1911-yil inqilobi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mag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lubiyat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 yakunlandi.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36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421" y="658545"/>
            <a:ext cx="5508612" cy="22936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Sinxay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inqilobi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qay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tariqa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yuz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berdi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oqibatlari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nimalardan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iborat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 Sun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Yat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faoliyatini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qanday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baholaysiz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 Yuan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Shikay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diktaturasining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o‘rnatilishi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haqida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nimalarni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bilib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oldingiz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" y="0"/>
            <a:ext cx="5759450" cy="503920"/>
          </a:xfrm>
          <a:prstGeom prst="rect">
            <a:avLst/>
          </a:prstGeom>
          <a:solidFill>
            <a:srgbClr val="0070C0"/>
          </a:solidFill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63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-36140"/>
            <a:ext cx="5759450" cy="626211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Atamalarni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eslab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qoling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419" y="623266"/>
            <a:ext cx="5508612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z-Latn-UZ" sz="1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Sinxay</a:t>
            </a:r>
            <a:r>
              <a:rPr lang="uz-Latn-UZ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sinxay 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zbek </a:t>
            </a:r>
            <a:r>
              <a:rPr lang="uz-Latn-UZ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tilida 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yil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degan 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noni </a:t>
            </a:r>
            <a:r>
              <a:rPr lang="uz-Latn-UZ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anglatadi. Xitoy oy kalendariga 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uz-Latn-UZ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inqilob bir yil davom etgani uchun u Sinxay (bir yil davom etgan inqilob) deb atalgan.</a:t>
            </a:r>
            <a:endParaRPr lang="ru-RU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z-Latn-UZ" sz="1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Sin sulolasi</a:t>
            </a:r>
            <a:r>
              <a:rPr lang="uz-Latn-UZ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1628–1645-yillardagi dehqonlar urushi natijasida barham topgan Min sulolasidan keyingi hukmron sulola. Bu sulola 1644–1911-yillarda hukmronlik qilgan.</a:t>
            </a:r>
            <a:endParaRPr lang="ru-RU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2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654" y="359904"/>
            <a:ext cx="5773103" cy="5760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asr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boshlarida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Xitoyda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ijtimoiy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ziddiyatlar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kuchayib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ketdi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Картинки по запросу Маньчжурская династия Цин в Китае в начале 20-го века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1338" r="2680" b="4003"/>
          <a:stretch/>
        </p:blipFill>
        <p:spPr bwMode="auto">
          <a:xfrm>
            <a:off x="2915729" y="957520"/>
            <a:ext cx="2655651" cy="152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3421" y="957521"/>
            <a:ext cx="2664296" cy="1529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Manjurlarning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Sin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sulolasi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hukmronligi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inqirozga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yuz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tutdi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Shoshilinch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rilgan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islohot choralari jamiyat ahvolini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tubdan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yaxshilamadi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Дата 3"/>
          <p:cNvSpPr txBox="1">
            <a:spLocks/>
          </p:cNvSpPr>
          <p:nvPr/>
        </p:nvSpPr>
        <p:spPr>
          <a:xfrm>
            <a:off x="0" y="0"/>
            <a:ext cx="5759449" cy="43191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1426" tIns="25713" rIns="51426" bIns="25713" anchor="ctr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387" algn="ctr">
              <a:spcAft>
                <a:spcPts val="1200"/>
              </a:spcAft>
            </a:pP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Ijtimoiy-iqtisodiy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ahvoli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67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21" y="35868"/>
            <a:ext cx="5533722" cy="8497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Xitoyda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sanoat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taraqqiyoti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unga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to‘siqqa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aylangan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feodal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mulkchiligiga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xos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qoloq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ishlab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chiqarish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munosabatlari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o‘rtasida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ziddiyat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chuqurlashdi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497" y="993589"/>
            <a:ext cx="2624645" cy="185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2774" y="899964"/>
            <a:ext cx="2742956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Omma orasida manjurlar boshqaruviga qarshi harakat kuchaydi. Xitoy sanoati rivojlanishi ancha orqada qoldi. Shunday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lsa-da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har yili 50 tadan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proq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korxona ishga tushirildi.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7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421" y="723680"/>
            <a:ext cx="3406552" cy="2021698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/>
            <a:r>
              <a:rPr lang="fi-FI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Inqilobchi demokrat </a:t>
            </a:r>
            <a:r>
              <a:rPr lang="fi-FI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Sun Yat Sen </a:t>
            </a:r>
            <a:r>
              <a:rPr lang="fi-FI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(1866-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1925)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Xitoydagi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milliy-ozodlik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harakatining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atoqli arbobi edi. </a:t>
            </a: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es-E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Guanchjou (Kanton) yaqinida dehqon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oilasida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tavallud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topdi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Sun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Sen 90-yillarning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boshida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Gonkongda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ingliz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tibbiyot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institutini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tamomladi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Картинки по запросу Сунь Ят Се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13" y="727330"/>
            <a:ext cx="1823826" cy="18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71813" y="2629901"/>
            <a:ext cx="1823826" cy="2519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fi-FI" sz="1300" b="1" dirty="0">
                <a:latin typeface="Andalus" panose="02020603050405020304" pitchFamily="18" charset="-78"/>
                <a:cs typeface="Andalus" panose="02020603050405020304" pitchFamily="18" charset="-78"/>
              </a:rPr>
              <a:t>Sun Yat Sen </a:t>
            </a:r>
            <a:endParaRPr lang="ru-RU" sz="1300" dirty="0"/>
          </a:p>
        </p:txBody>
      </p:sp>
      <p:sp>
        <p:nvSpPr>
          <p:cNvPr id="6" name="Дата 3"/>
          <p:cNvSpPr txBox="1">
            <a:spLocks/>
          </p:cNvSpPr>
          <p:nvPr/>
        </p:nvSpPr>
        <p:spPr>
          <a:xfrm>
            <a:off x="0" y="0"/>
            <a:ext cx="5759449" cy="43191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1426" tIns="25713" rIns="51426" bIns="25713" anchor="ctr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387" algn="ctr"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Sun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Yat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Sen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75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В 1905 году Сунь Ят Сен основал организацию под названием «Союз китайских ассоциаций»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5709" y="1008027"/>
            <a:ext cx="2782682" cy="18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433" y="1115988"/>
            <a:ext cx="2412268" cy="10368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Ittifoq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1905-yil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noyabrida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Minbao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Xalq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gazetasi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chiqara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713" y="68967"/>
            <a:ext cx="5509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Sun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1905-yilda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Xitoy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uyushmalari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ittifoqi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Tunminxay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siyosiy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tashkilot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tuzdi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Yirik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shaharlarda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ittifoqning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yashirin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bo‘limlari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ochildi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88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91" y="107906"/>
            <a:ext cx="5567468" cy="360010"/>
          </a:xfrm>
        </p:spPr>
        <p:txBody>
          <a:bodyPr>
            <a:normAutofit/>
          </a:bodyPr>
          <a:lstStyle/>
          <a:p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7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Ittifoq</a:t>
            </a: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Sun </a:t>
            </a:r>
            <a:r>
              <a:rPr lang="en-US" sz="17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Yat</a:t>
            </a:r>
            <a:r>
              <a:rPr lang="en-US" sz="1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Sen </a:t>
            </a:r>
            <a:r>
              <a:rPr lang="en-US" sz="17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rahbarligida</a:t>
            </a:r>
            <a:r>
              <a:rPr lang="en-US" sz="1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dastur</a:t>
            </a:r>
            <a:r>
              <a:rPr lang="en-US" sz="1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qabul</a:t>
            </a:r>
            <a:r>
              <a:rPr lang="en-US" sz="1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qildi</a:t>
            </a:r>
            <a:r>
              <a:rPr lang="en-US" sz="1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Картинки по запросу История китайской монархии в Кита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721" y="575928"/>
            <a:ext cx="274230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0321" y="539924"/>
            <a:ext cx="2687084" cy="1621589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Dasturda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Sin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monarxiyasini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ag‘darish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Respublika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ta’sis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etish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yerga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egalik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huquqini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tenglashtirish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mustaqillikni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tiklash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ko‘zda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tutilgan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6325" y="2229207"/>
            <a:ext cx="546970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Sun Yat Sen ijtimoiy-iqtisodiy jihatdan sust taraqqiy etgan Xitoyda </a:t>
            </a:r>
            <a:r>
              <a:rPr lang="uz-Latn-UZ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yerga egalik huquqini tenglashtirish </a:t>
            </a:r>
            <a:r>
              <a:rPr lang="uz-Latn-UZ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 </a:t>
            </a:r>
            <a:r>
              <a:rPr lang="uz-Latn-UZ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ijtimoiy adolatli tuzum yaratish mumkin, degan fikrda edi.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52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636" y="546066"/>
            <a:ext cx="5634176" cy="605926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1911-yili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chet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elliklardan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temiryo‘l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qurilishi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qarz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olish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haqida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bitim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tuzilgach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qurolli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qarshilik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tusini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oldi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Картинки по запросу строительство железной дороги в Китае в истор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49" y="1187996"/>
            <a:ext cx="378614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ата 3"/>
          <p:cNvSpPr txBox="1">
            <a:spLocks/>
          </p:cNvSpPr>
          <p:nvPr/>
        </p:nvSpPr>
        <p:spPr>
          <a:xfrm>
            <a:off x="0" y="0"/>
            <a:ext cx="5759449" cy="43191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1426" tIns="25713" rIns="51426" bIns="25713" anchor="ctr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387" algn="ctr">
              <a:spcAft>
                <a:spcPts val="1200"/>
              </a:spcAft>
            </a:pP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Muvaqqat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Respublika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hukumatining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tuzilishi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77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416" y="1115988"/>
            <a:ext cx="2700301" cy="17754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Inqilobchilar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11-oktabrda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Uxanni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to‘la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qo‘lga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kiritdilar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Respublika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hukumati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tuzdilar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barcha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Xitoy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viloyatlarini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Respublika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atrofida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birlashishga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chaqirdilar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https://i0.wp.com/vesparevenge.ru/wp-content/uploads/2017/05/1458300244_4.jpg?fit=800%2C419&amp;ssl=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1224000"/>
            <a:ext cx="2699497" cy="152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417" y="-136"/>
            <a:ext cx="5544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Uxan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shahrida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askarlar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yotog‘ini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tintuv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qilishga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kirgan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manjur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ma’muriyati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tarafdorlarini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askarlar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o‘ldirdilar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Qurol-aslaha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omborini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oldilar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Boshqa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qismlari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ularga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qo‘shildi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64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155725</TotalTime>
  <Words>726</Words>
  <Application>Microsoft Office PowerPoint</Application>
  <PresentationFormat>Произвольный</PresentationFormat>
  <Paragraphs>46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1_Office Theme</vt:lpstr>
      <vt:lpstr>Презентация PowerPoint</vt:lpstr>
      <vt:lpstr>Презентация PowerPoint</vt:lpstr>
      <vt:lpstr>XX asr boshlarida Xitoyda ijtimoiy ziddiyatlar kuchayib ketdi. </vt:lpstr>
      <vt:lpstr>Xitoyda sanoat taraqqiyoti bilan unga to‘siqqa aylangan feodal yer mulkchiligiga xos qoloq ishlab chiqarish munosabatlari o‘rtasida ziddiyat chuqurlashdi.</vt:lpstr>
      <vt:lpstr>Презентация PowerPoint</vt:lpstr>
      <vt:lpstr>Презентация PowerPoint</vt:lpstr>
      <vt:lpstr>“Ittifoq” Sun Yat Sen rahbarligida dastur qabul qildi. </vt:lpstr>
      <vt:lpstr>Презентация PowerPoint</vt:lpstr>
      <vt:lpstr>Презентация PowerPoint</vt:lpstr>
      <vt:lpstr>Xitoy tarixiga “Sinxay inqilobi” nomi bilan kirgan. Shunday qilib, “Sinxay inqilobi” qurolli qo‘zg‘olon yo‘li bilan Xitoyda     XVII asrdan boshlab hukm surgan manjurlar hokimiyatini ag‘darib tashladi.</vt:lpstr>
      <vt:lpstr>29-dekabrda Nankinda inqilobiy viloyatlar vakillaridan iborat Millat Majlisi to‘plandi.  Millat Majlisi Xitoyni Respublika deb e’lon qildi.</vt:lpstr>
      <vt:lpstr>Презентация PowerPoint</vt:lpstr>
      <vt:lpstr>Chet el monopolistlarini Xitoydagi mavqelarining qay ahvolda qolishi tashvishga solib qo‘ydi. Shu sababli, ular turli bahonalar bilan Xitoyning ichki ishlariga tobora ko‘proq aralasha boshladilar. </vt:lpstr>
      <vt:lpstr>Yuan Shikay inqilobiy harakatning tazyiqi bilan 1912-yil   12-fevral kuni Sin sulolasini taxtdan voz kechishga majbur etdi.</vt:lpstr>
      <vt:lpstr>Xorijiy davlatlar ham Sun Yat Senning hukumat “tepasidan” ketishini ochiq talab qildilar va Xitoyga intervensiya uyushtirishga oshkora tayyorgarlik ko‘ra boshladilar.</vt:lpstr>
      <vt:lpstr>Презентация PowerPoint</vt:lpstr>
      <vt:lpstr>1914-yilda Yuan Shikay Konstitutsiyaviy Kengash chaqirdi.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xusni</cp:lastModifiedBy>
  <cp:revision>1548</cp:revision>
  <dcterms:created xsi:type="dcterms:W3CDTF">2014-10-08T23:03:32Z</dcterms:created>
  <dcterms:modified xsi:type="dcterms:W3CDTF">2020-12-15T12:05:51Z</dcterms:modified>
</cp:coreProperties>
</file>