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notesMasterIdLst>
    <p:notesMasterId r:id="rId23"/>
  </p:notesMasterIdLst>
  <p:sldIdLst>
    <p:sldId id="1380" r:id="rId2"/>
    <p:sldId id="1498" r:id="rId3"/>
    <p:sldId id="1484" r:id="rId4"/>
    <p:sldId id="1485" r:id="rId5"/>
    <p:sldId id="1486" r:id="rId6"/>
    <p:sldId id="1487" r:id="rId7"/>
    <p:sldId id="1488" r:id="rId8"/>
    <p:sldId id="1499" r:id="rId9"/>
    <p:sldId id="1489" r:id="rId10"/>
    <p:sldId id="1490" r:id="rId11"/>
    <p:sldId id="1491" r:id="rId12"/>
    <p:sldId id="1500" r:id="rId13"/>
    <p:sldId id="1492" r:id="rId14"/>
    <p:sldId id="1493" r:id="rId15"/>
    <p:sldId id="1501" r:id="rId16"/>
    <p:sldId id="1494" r:id="rId17"/>
    <p:sldId id="1495" r:id="rId18"/>
    <p:sldId id="1496" r:id="rId19"/>
    <p:sldId id="1502" r:id="rId20"/>
    <p:sldId id="1468" r:id="rId21"/>
    <p:sldId id="1415" r:id="rId22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80"/>
            <p14:sldId id="1498"/>
            <p14:sldId id="1484"/>
            <p14:sldId id="1485"/>
            <p14:sldId id="1486"/>
            <p14:sldId id="1487"/>
            <p14:sldId id="1488"/>
            <p14:sldId id="1499"/>
            <p14:sldId id="1489"/>
            <p14:sldId id="1490"/>
            <p14:sldId id="1491"/>
            <p14:sldId id="1500"/>
            <p14:sldId id="1492"/>
            <p14:sldId id="1493"/>
            <p14:sldId id="1501"/>
            <p14:sldId id="1494"/>
            <p14:sldId id="1495"/>
            <p14:sldId id="1496"/>
            <p14:sldId id="1502"/>
            <p14:sldId id="1468"/>
            <p14:sldId id="141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  <p15:guide id="5" orient="horz" pos="1178">
          <p15:clr>
            <a:srgbClr val="A4A3A4"/>
          </p15:clr>
        </p15:guide>
        <p15:guide id="6" orient="horz" pos="821">
          <p15:clr>
            <a:srgbClr val="A4A3A4"/>
          </p15:clr>
        </p15:guide>
        <p15:guide id="7" pos="2988">
          <p15:clr>
            <a:srgbClr val="A4A3A4"/>
          </p15:clr>
        </p15:guide>
        <p15:guide id="8" pos="2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DDDDDD"/>
    <a:srgbClr val="B2B2B2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552" autoAdjust="0"/>
  </p:normalViewPr>
  <p:slideViewPr>
    <p:cSldViewPr snapToObjects="1">
      <p:cViewPr varScale="1">
        <p:scale>
          <a:sx n="89" d="100"/>
          <a:sy n="89" d="100"/>
        </p:scale>
        <p:origin x="-516" y="-90"/>
      </p:cViewPr>
      <p:guideLst>
        <p:guide orient="horz" pos="742"/>
        <p:guide orient="horz" pos="517"/>
        <p:guide orient="horz" pos="1178"/>
        <p:guide orient="horz" pos="821"/>
        <p:guide pos="1882"/>
        <p:guide pos="1568"/>
        <p:guide pos="2988"/>
        <p:guide pos="2489"/>
      </p:guideLst>
    </p:cSldViewPr>
  </p:slideViewPr>
  <p:outlineViewPr>
    <p:cViewPr>
      <p:scale>
        <a:sx n="33" d="100"/>
        <a:sy n="33" d="100"/>
      </p:scale>
      <p:origin x="18" y="24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133601" cy="273844"/>
          </a:xfrm>
          <a:prstGeom prst="rect">
            <a:avLst/>
          </a:prstGeom>
        </p:spPr>
        <p:txBody>
          <a:bodyPr lIns="81639" tIns="40819" rIns="81639" bIns="40819"/>
          <a:lstStyle>
            <a:lvl1pPr>
              <a:defRPr/>
            </a:lvl1pPr>
          </a:lstStyle>
          <a:p>
            <a:pPr>
              <a:defRPr/>
            </a:pPr>
            <a:fld id="{2EEAAE08-46CD-41D1-BB45-8E4B6A64171E}" type="datetime1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1" cy="273844"/>
          </a:xfrm>
          <a:prstGeom prst="rect">
            <a:avLst/>
          </a:prstGeom>
        </p:spPr>
        <p:txBody>
          <a:bodyPr lIns="81639" tIns="40819" rIns="81639" bIns="40819"/>
          <a:lstStyle>
            <a:lvl1pPr>
              <a:defRPr/>
            </a:lvl1pPr>
          </a:lstStyle>
          <a:p>
            <a:fld id="{AEF9185F-1CA0-4AF4-ABBE-0108FDB1E3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56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  <p:sldLayoutId id="2147483844" r:id="rId58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679" y="2436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102749" y="2071892"/>
            <a:ext cx="5412752" cy="2025546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9189">
              <a:spcAft>
                <a:spcPts val="1905"/>
              </a:spcAft>
            </a:pPr>
            <a:r>
              <a:rPr sz="3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Mavzu:</a:t>
            </a:r>
          </a:p>
          <a:p>
            <a:r>
              <a:rPr lang="en-US" sz="3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Shimoliy</a:t>
            </a:r>
            <a:r>
              <a:rPr lang="en-US" sz="3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Afrika</a:t>
            </a:r>
            <a:r>
              <a:rPr lang="en-US" sz="3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mamlakatlari</a:t>
            </a:r>
            <a:endParaRPr lang="ru-RU" sz="3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440471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440471" y="322616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915634" y="361576"/>
            <a:ext cx="1669308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915634" y="361576"/>
            <a:ext cx="1669308" cy="95723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947540" y="528339"/>
            <a:ext cx="1497568" cy="590848"/>
          </a:xfrm>
          <a:prstGeom prst="rect">
            <a:avLst/>
          </a:prstGeom>
        </p:spPr>
        <p:txBody>
          <a:bodyPr vert="horz" wrap="square" lIns="0" tIns="25165" rIns="0" bIns="0" rtlCol="0" anchor="ctr">
            <a:spAutoFit/>
          </a:bodyPr>
          <a:lstStyle/>
          <a:p>
            <a:pPr algn="ctr">
              <a:spcBef>
                <a:spcPts val="198"/>
              </a:spcBef>
            </a:pPr>
            <a:r>
              <a:rPr lang="ru-RU" sz="3600" b="1" spc="16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3600" b="1" spc="16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691D16DB-CD23-42A8-9834-6C7C5E7B8D28}"/>
              </a:ext>
            </a:extLst>
          </p:cNvPr>
          <p:cNvSpPr txBox="1">
            <a:spLocks/>
          </p:cNvSpPr>
          <p:nvPr/>
        </p:nvSpPr>
        <p:spPr>
          <a:xfrm>
            <a:off x="1347731" y="341809"/>
            <a:ext cx="5388059" cy="867918"/>
          </a:xfrm>
          <a:prstGeom prst="rect">
            <a:avLst/>
          </a:prstGeom>
        </p:spPr>
        <p:txBody>
          <a:bodyPr vert="horz" wrap="square" lIns="0" tIns="2318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defTabSz="1451610">
              <a:spcBef>
                <a:spcPts val="181"/>
              </a:spcBef>
              <a:defRPr/>
            </a:pPr>
            <a:r>
              <a:rPr lang="uz-Cyrl-UZ" sz="5400" kern="0" spc="16" dirty="0">
                <a:solidFill>
                  <a:sysClr val="window" lastClr="FFFFFF"/>
                </a:solidFill>
              </a:rPr>
              <a:t>   </a:t>
            </a:r>
            <a:r>
              <a:rPr lang="en-US" sz="5400" kern="0" spc="16" dirty="0" err="1">
                <a:solidFill>
                  <a:sysClr val="window" lastClr="FFFFFF"/>
                </a:solidFill>
              </a:rPr>
              <a:t>Jahon</a:t>
            </a:r>
            <a:r>
              <a:rPr lang="en-US" sz="5400" kern="0" spc="-111" dirty="0">
                <a:solidFill>
                  <a:sysClr val="window" lastClr="FFFFFF"/>
                </a:solidFill>
              </a:rPr>
              <a:t> </a:t>
            </a:r>
            <a:r>
              <a:rPr lang="en-US" sz="5400" kern="0" spc="8" dirty="0" err="1">
                <a:solidFill>
                  <a:sysClr val="window" lastClr="FFFFFF"/>
                </a:solidFill>
              </a:rPr>
              <a:t>tarixi</a:t>
            </a:r>
            <a:endParaRPr lang="en-US" sz="5400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5" name="object 11">
            <a:extLst>
              <a:ext uri="{FF2B5EF4-FFF2-40B4-BE49-F238E27FC236}">
                <a16:creationId xmlns:a16="http://schemas.microsoft.com/office/drawing/2014/main" xmlns="" id="{54730B04-F79F-453A-988A-79409D59897E}"/>
              </a:ext>
            </a:extLst>
          </p:cNvPr>
          <p:cNvSpPr/>
          <p:nvPr/>
        </p:nvSpPr>
        <p:spPr>
          <a:xfrm>
            <a:off x="831702" y="676964"/>
            <a:ext cx="97790" cy="277210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xmlns="" id="{A7C546DE-F6CD-4AE3-9566-933DCB1703A7}"/>
              </a:ext>
            </a:extLst>
          </p:cNvPr>
          <p:cNvSpPr/>
          <p:nvPr/>
        </p:nvSpPr>
        <p:spPr>
          <a:xfrm>
            <a:off x="695066" y="676964"/>
            <a:ext cx="97790" cy="277210"/>
          </a:xfrm>
          <a:custGeom>
            <a:avLst/>
            <a:gdLst/>
            <a:ahLst/>
            <a:cxnLst/>
            <a:rect l="l" t="t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521041" y="413018"/>
            <a:ext cx="581708" cy="725785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4">
            <a:extLst>
              <a:ext uri="{FF2B5EF4-FFF2-40B4-BE49-F238E27FC236}">
                <a16:creationId xmlns:a16="http://schemas.microsoft.com/office/drawing/2014/main" xmlns="" id="{946BC88D-A2E8-4B3B-896A-D3DDDDFA1F1F}"/>
              </a:ext>
            </a:extLst>
          </p:cNvPr>
          <p:cNvSpPr/>
          <p:nvPr/>
        </p:nvSpPr>
        <p:spPr>
          <a:xfrm>
            <a:off x="795472" y="548666"/>
            <a:ext cx="33269" cy="29233"/>
          </a:xfrm>
          <a:custGeom>
            <a:avLst/>
            <a:gdLst/>
            <a:ahLst/>
            <a:cxnLst/>
            <a:rect l="l" t="t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9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 descr="C:\Users\xusni\Desktop\Jahon Tar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000" y="2005455"/>
            <a:ext cx="2209493" cy="27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6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2" y="205223"/>
            <a:ext cx="8815437" cy="86854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1882-yil 7-avgustida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Suvayshni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oldilar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Qohiraga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yurish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boshladilar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Картинки по запросу &quot;В сентябре 1882 года египетские войска потерпели поражение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11" y="1324987"/>
            <a:ext cx="5328568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3826" y="1358824"/>
            <a:ext cx="3399262" cy="32127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909" tIns="43955" rIns="87909" bIns="43955">
            <a:spAutoFit/>
          </a:bodyPr>
          <a:lstStyle/>
          <a:p>
            <a:pPr algn="ctr"/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1882-yil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sentabrda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yengildi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900" dirty="0" err="1">
                <a:solidFill>
                  <a:srgbClr val="000000"/>
                </a:solidFill>
              </a:rPr>
              <a:t>Polkovnik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b="1" dirty="0">
                <a:solidFill>
                  <a:srgbClr val="000000"/>
                </a:solidFill>
              </a:rPr>
              <a:t>Ahmad </a:t>
            </a:r>
            <a:r>
              <a:rPr lang="en-US" sz="2900" b="1" dirty="0" err="1">
                <a:solidFill>
                  <a:srgbClr val="000000"/>
                </a:solidFill>
              </a:rPr>
              <a:t>Orabibey</a:t>
            </a:r>
            <a:r>
              <a:rPr lang="en-US" sz="2900" b="1" dirty="0">
                <a:solidFill>
                  <a:srgbClr val="000000"/>
                </a:solidFill>
              </a:rPr>
              <a:t> </a:t>
            </a:r>
            <a:r>
              <a:rPr lang="en-US" sz="2900" u="sng" dirty="0" err="1">
                <a:solidFill>
                  <a:srgbClr val="000000"/>
                </a:solidFill>
              </a:rPr>
              <a:t>Seylon</a:t>
            </a:r>
            <a:r>
              <a:rPr lang="en-US" sz="2900" u="sng" dirty="0">
                <a:solidFill>
                  <a:srgbClr val="000000"/>
                </a:solidFill>
              </a:rPr>
              <a:t> </a:t>
            </a:r>
            <a:r>
              <a:rPr lang="en-US" sz="2900" u="sng" dirty="0" err="1">
                <a:solidFill>
                  <a:srgbClr val="000000"/>
                </a:solidFill>
              </a:rPr>
              <a:t>oroliga</a:t>
            </a:r>
            <a:r>
              <a:rPr lang="en-US" sz="2900" u="sng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umrbod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surgun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qilindi</a:t>
            </a:r>
            <a:r>
              <a:rPr lang="en-US" sz="2900" dirty="0">
                <a:solidFill>
                  <a:srgbClr val="000000"/>
                </a:solidFill>
              </a:rPr>
              <a:t>. </a:t>
            </a:r>
            <a:endParaRPr lang="ru-RU" sz="2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36196" y="4659982"/>
            <a:ext cx="2649783" cy="360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2192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03" y="1396650"/>
            <a:ext cx="4135289" cy="32445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1888-yilda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Istanbulda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Suvaysh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kanalidan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foydalanish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Germaniya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Ispaniya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Rossiya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konvensiya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imzolashdi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Картинки по запросу &quot;1888 Суэцкий канал в Стамбуле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62" y="1360304"/>
            <a:ext cx="4324658" cy="28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28927" y="4174122"/>
            <a:ext cx="4324658" cy="4552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909" tIns="43955" rIns="87909" bIns="43955">
            <a:spAutoFit/>
          </a:bodyPr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Suvaysh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kanali</a:t>
            </a:r>
            <a:endParaRPr lang="ru-RU" sz="24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703" y="-215"/>
            <a:ext cx="8725881" cy="131917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Usmonli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Turk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imperiyasi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rasman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tugatmadi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hadivlari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sulolasi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Vazirlar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kengashi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nomiga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saqlandi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28184" y="4641221"/>
            <a:ext cx="2844316" cy="37880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928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Algeria, Tunisia and Morocco are colonies of France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143" y="1689534"/>
            <a:ext cx="4500479" cy="29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-216"/>
            <a:ext cx="9144000" cy="628487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Mahdiylar</a:t>
            </a:r>
            <a:r>
              <a:rPr lang="en-US" sz="3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qo‘zg‘oloni</a:t>
            </a:r>
            <a:endParaRPr lang="ru-RU" sz="38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797" y="628488"/>
            <a:ext cx="8814359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XX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Sharqiy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Sudan 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qaramog‘ida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6339" y="1689534"/>
            <a:ext cx="4204176" cy="2882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1881-yilning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mayida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sudanliklarning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yetakchisi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Muhammad Ahmad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-Turk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zulmiga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yevropaliklarga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muqaddas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urush”ga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chaqirdi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2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2000" y="1534397"/>
            <a:ext cx="4671646" cy="25805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909" tIns="43955" rIns="87909" bIns="43955">
            <a:spAutoFit/>
          </a:bodyPr>
          <a:lstStyle/>
          <a:p>
            <a:pPr algn="ctr"/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1882-yilda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Xartumga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misrlik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 </a:t>
            </a:r>
            <a:r>
              <a:rPr lang="en-US" sz="2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Qodir</a:t>
            </a:r>
            <a:r>
              <a:rPr lang="en-US" sz="2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general-gubernator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etib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tayinlandi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mahdiylar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harakatini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bostirishga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urindi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mag‘lubiyatga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uchradi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Картинки по запросу &quot;В 1882 году Абдул Кадир, египетский губернатор Хартума был назначен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199" y="1314345"/>
            <a:ext cx="2501921" cy="32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72200" y="4562464"/>
            <a:ext cx="2501921" cy="381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909" tIns="43955" rIns="87909" bIns="43955">
            <a:spAutoFit/>
          </a:bodyPr>
          <a:lstStyle/>
          <a:p>
            <a:pPr algn="ctr"/>
            <a:r>
              <a:rPr lang="en-US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 </a:t>
            </a:r>
            <a:r>
              <a:rPr lang="en-US" sz="1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Qodir</a:t>
            </a:r>
            <a:r>
              <a:rPr lang="en-US" sz="1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541" y="-4827"/>
            <a:ext cx="8860080" cy="131917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Muhammad Ahmad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Mahdiy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Gubernator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Mahdiyni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qamash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200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kishilik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guruh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036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&quot;В 1884 году англичане отправили военную часть в Судан под командованием генерала Гордона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24" y="1461188"/>
            <a:ext cx="4224677" cy="28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4863" y="1461187"/>
            <a:ext cx="4269829" cy="2824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909" tIns="43955" rIns="87909" bIns="43955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1884-yili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Sudanga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 Gordon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boshchiligida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harbiy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yuborishdi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Biroq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ansorlar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yo‘q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General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o‘ldirildi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Sudan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ozod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542" y="174013"/>
            <a:ext cx="8768306" cy="103913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1883-yili 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general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Xiks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boshliq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Sudan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ansorlari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qirib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tashlandi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08204" y="4623978"/>
            <a:ext cx="2664296" cy="51952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0361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541" y="-114525"/>
            <a:ext cx="8688592" cy="1600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1885-yilda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Sudanda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mahdiylar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rahbari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mahdiy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Muhammad Ahmad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vafot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birinchi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xalifi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Abdulloh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hokimiyatni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Объект 5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932404" y="1428656"/>
            <a:ext cx="2926729" cy="331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541" y="1779662"/>
            <a:ext cx="5601857" cy="24549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Ichki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nizolar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mahdiylarni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kuchsizlantirdi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foydalangan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Efiopiyani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Sudanga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gijgijladi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Natijada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1885-yil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o‘rtada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orada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Efiopiyaga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hujum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602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223174"/>
            <a:ext cx="5105637" cy="364105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Efiopiya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Sudan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to‘kildi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1889-yilda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Efiopiya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imperatori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Menelik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sudanliklar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foydasini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ko‘zlovchi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bitimni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imzolashga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1889-yil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avgustda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birlashgan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Sudan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mahdiylari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g‘alaba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qozondi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Картинки по запросу &quot;Менелик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1229637"/>
            <a:ext cx="2706624" cy="329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48164" y="4623978"/>
            <a:ext cx="2706624" cy="381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909" tIns="43955" rIns="87909" bIns="43955">
            <a:spAutoFit/>
          </a:bodyPr>
          <a:lstStyle/>
          <a:p>
            <a:pPr algn="ctr"/>
            <a:r>
              <a:rPr lang="en-US" sz="1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Menelik</a:t>
            </a:r>
            <a:endParaRPr lang="ru-RU" sz="1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702" y="100266"/>
            <a:ext cx="8745757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Efiopiya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hukmdori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Yo‘xonni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Abdullohga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murojaat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umumiy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dushmanga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birgalikda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chaqirdi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54787" y="4722542"/>
            <a:ext cx="218671" cy="2833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5645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&quot;В 1883 году Франция была основана в Тунисе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072" y="1200036"/>
            <a:ext cx="5696457" cy="26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800" y="4119922"/>
            <a:ext cx="8763000" cy="870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909" tIns="43955" rIns="87909" bIns="43955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Bungacha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Jazoirni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egallagan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Jazoirda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300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mingdan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ortiq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fransuz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yashardi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571332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davlatlarning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Shimoliy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Afrikadagi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siyosati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" y="571332"/>
            <a:ext cx="8763000" cy="53744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1883-yil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Tunisda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hukmronligi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o‘rnatildi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8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3431" y="1051650"/>
            <a:ext cx="4092761" cy="28248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909" tIns="43955" rIns="87909" bIns="43955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Yevropa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davlatlarining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taqsimotida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Marokashga</a:t>
            </a:r>
            <a:endParaRPr lang="en-US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1900-yili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Marokashga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nisbatan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huquqlarini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tan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Картинки по запросу &quot;Молодежная алжирская партия в 1912 году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872" y="1162383"/>
            <a:ext cx="4353472" cy="260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15710"/>
            <a:ext cx="9143998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>
              <a:spcAft>
                <a:spcPts val="953"/>
              </a:spcAft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1905-1906-yillarda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Jazoirda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zulmiga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1912-yilda </a:t>
            </a:r>
            <a:r>
              <a:rPr 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Yosh</a:t>
            </a:r>
            <a:r>
              <a:rPr 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Jazoir</a:t>
            </a:r>
            <a:r>
              <a:rPr 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partiyasi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430" y="3986792"/>
            <a:ext cx="8732039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evaziga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Liviyaga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daxldor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huquq”qa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36196" y="4695986"/>
            <a:ext cx="2807803" cy="44751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3137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Black slaves after the Civil War they were libera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619" y="2017188"/>
            <a:ext cx="3674510" cy="244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3380" y="207601"/>
            <a:ext cx="8916297" cy="171003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Marokashga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ochish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bahona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qidirar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1907-yil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avgust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oyida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Marokash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shahrida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fransuz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vrachi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o‘ldirildi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zudlik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harakatlarini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865" y="2185493"/>
            <a:ext cx="4572000" cy="21009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Qisqa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ichida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Marokashning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barcha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asosiy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shaharlarini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Ispaniya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Marokashdagi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ba’zi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hududlarni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8204" y="4623978"/>
            <a:ext cx="2664296" cy="43204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043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42" y="627534"/>
            <a:ext cx="8802917" cy="428661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uz-Latn-UZ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Ansorlar</a:t>
            </a:r>
            <a:r>
              <a:rPr lang="uz-Latn-U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(arabcha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z-Latn-U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yordamchilar, safdoshlar) – Muhammad (s.a.v) sahobalari bir tabaqasining nomi. 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z-Latn-U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 622-yilda Makkadan Madinaga ko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chib borgan musulmon muhojirlarga va Rasulullohga yordam bergan hamda Islom dinini qabul qilgan Madinaning </a:t>
            </a:r>
            <a:r>
              <a:rPr lang="uz-Latn-UZ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avs</a:t>
            </a:r>
            <a:r>
              <a:rPr lang="uz-Latn-U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va </a:t>
            </a:r>
            <a:r>
              <a:rPr lang="uz-Latn-UZ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hazraj</a:t>
            </a:r>
            <a:r>
              <a:rPr lang="uz-Latn-U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qabilalarining 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uz-Latn-U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zolari bo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uz-Latn-UZ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lganlar.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b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Mahdiy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arabcha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Alloh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tomonidan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to‘g‘ri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yo‘lga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yetaklovchi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Islom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dinida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oxirzamon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bo‘lganida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kelib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yerda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adolat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o‘rnatadi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deb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ishoniluvchi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payg‘ambar</a:t>
            </a: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-57368"/>
            <a:ext cx="9144000" cy="68585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Atamalar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mazmuni</a:t>
            </a:r>
            <a:endParaRPr lang="ru-RU" sz="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13380" y="260140"/>
            <a:ext cx="9030621" cy="11925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Liviya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uzoq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mustamlakasi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keldi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   1911-yil 29-sentabrda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Liviyaga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bosqinchilik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urushini</a:t>
            </a:r>
            <a:r>
              <a:rPr lang="en-US" sz="2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altLang="ru-RU" sz="2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43488" y="2291115"/>
            <a:ext cx="4068037" cy="2036761"/>
          </a:xfrm>
          <a:prstGeom prst="rect">
            <a:avLst/>
          </a:prstGeom>
        </p:spPr>
        <p:txBody>
          <a:bodyPr wrap="square" lIns="81639" tIns="40819" rIns="81639" bIns="40819">
            <a:spAutoFit/>
          </a:bodyPr>
          <a:lstStyle/>
          <a:p>
            <a:pPr algn="ctr"/>
            <a:r>
              <a:rPr lang="en-US" sz="2500" b="1" dirty="0">
                <a:latin typeface="Arial" pitchFamily="34" charset="0"/>
                <a:cs typeface="Arial" pitchFamily="34" charset="0"/>
              </a:rPr>
              <a:t>Bu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davrdagi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ishchilar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harakatining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asosiy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maqsadi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8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soatlik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ish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kuni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joriy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500" b="1" dirty="0">
                <a:latin typeface="Arial" pitchFamily="34" charset="0"/>
                <a:cs typeface="Arial" pitchFamily="34" charset="0"/>
              </a:rPr>
            </a:br>
            <a:r>
              <a:rPr lang="en-US" sz="2500" b="1" dirty="0" err="1">
                <a:latin typeface="Arial" pitchFamily="34" charset="0"/>
                <a:cs typeface="Arial" pitchFamily="34" charset="0"/>
              </a:rPr>
              <a:t>etilishiga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erishish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latin typeface="Arial" pitchFamily="34" charset="0"/>
                <a:cs typeface="Arial" pitchFamily="34" charset="0"/>
              </a:rPr>
              <a:t>edi</a:t>
            </a:r>
            <a:r>
              <a:rPr lang="en-US" sz="2500" b="1" dirty="0">
                <a:latin typeface="Arial" pitchFamily="34" charset="0"/>
                <a:cs typeface="Arial" pitchFamily="34" charset="0"/>
              </a:rPr>
              <a:t>.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Картинки по запросу &quot;В прошлом Ливия стала итальянской колонией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478" y="1708064"/>
            <a:ext cx="4758505" cy="29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8078" y="1836199"/>
            <a:ext cx="3792306" cy="21009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tayinli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chorasi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ko‘rolmadi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1911-yil 5-noyabr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mulki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e’lon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64188" y="4695986"/>
            <a:ext cx="2808312" cy="36004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900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23142"/>
          </a:xfr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topshiriqlar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865" y="1142880"/>
            <a:ext cx="8631431" cy="3394472"/>
          </a:xfrm>
        </p:spPr>
        <p:txBody>
          <a:bodyPr>
            <a:noAutofit/>
          </a:bodyPr>
          <a:lstStyle/>
          <a:p>
            <a:pPr marL="812800" indent="-368300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Shimoliy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Afrikada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arab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tariqa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mustamlakasiga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aylanganligini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eslang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812800" indent="-368300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Shimoliy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Afrikada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davlatlarning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manfaatlari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to‘qnashgan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12800" indent="-368300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xalqining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milliy-ozodlik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nimalarni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bilib</a:t>
            </a:r>
            <a:r>
              <a:rPr lang="en-US" sz="27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oldingiz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812800" indent="-368300"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Mahdiylar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qo‘zg‘oloni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so‘zlab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27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7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72200" y="4659982"/>
            <a:ext cx="2628292" cy="3960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2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" y="1220627"/>
            <a:ext cx="4233475" cy="295145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Sahroyi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Kabirning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(Sahara)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janubiy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chegarasiga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aholining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ko‘pchiligini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arablar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tashkil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etardi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hududlarda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barbarlar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habashlar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xalqlar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yashardi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Картинки по запросу &quot;В северной части Африки, вплоть до южной границы Сахары, большинство арабов составляли арабы.&quot;&quot;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9"/>
          <a:stretch/>
        </p:blipFill>
        <p:spPr bwMode="auto">
          <a:xfrm>
            <a:off x="4572000" y="1220627"/>
            <a:ext cx="4401459" cy="295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4279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Iqtisodiy va siyosiy hayot</a:t>
            </a:r>
            <a:endParaRPr lang="ru-RU" sz="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7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24" y="57155"/>
            <a:ext cx="8706735" cy="114288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70-yillariga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Afrikaning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shimoli-sharqida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ya’ni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arablar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yashovchi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hududlarda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mutlaq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podsholik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tuzumlari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surardi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9214" y="1377575"/>
            <a:ext cx="4469922" cy="288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6726" y="1377575"/>
            <a:ext cx="3962305" cy="28826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>
              <a:spcAft>
                <a:spcPts val="953"/>
              </a:spcAft>
            </a:pP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rasman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Usmonli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imperiyasi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tarkibiga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Tripolitaniya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Kirenaika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hozirgi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Tunis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sultoniga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itoat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etmasdilar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368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703" y="628487"/>
            <a:ext cx="4801592" cy="354359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XIX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oxirida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Sudan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Buyuk</a:t>
            </a:r>
            <a:r>
              <a:rPr lang="en-US" sz="29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Britaniyaning</a:t>
            </a:r>
            <a:r>
              <a:rPr lang="en-US" sz="2900" u="sng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Tunis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Jazoir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Marokash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Fransiyaning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Marokashning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qismi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Ispaniyaning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9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Liviya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u="sng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Italiyaning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mustamlakalariga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aylandi</a:t>
            </a:r>
            <a:r>
              <a:rPr lang="en-US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Картинки по запросу &quot;Африканские страны в конце 19 и начале 20 веков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109" y="514177"/>
            <a:ext cx="3849350" cy="41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300192" y="4686477"/>
            <a:ext cx="2673267" cy="297541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9967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39" y="1242168"/>
            <a:ext cx="4343400" cy="32156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7909" tIns="43955" rIns="87909" bIns="43955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XIX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oxiri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b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XX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boshlaridagi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tarixi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Turkiya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hukmronligidan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ozod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bo‘lish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mustamlakachilik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siyosatiga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bayrog‘i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o‘zgarishlar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Картинки по запросу &quot;Египет в конце 19 и начале 20 веков история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75090"/>
            <a:ext cx="4419600" cy="318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42796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0" rIns="0" bIns="0" rtlCol="0" anchor="ctr">
            <a:noAutofit/>
          </a:bodyPr>
          <a:lstStyle>
            <a:lvl1pPr algn="ctr" defTabSz="575936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1323" kern="800" spc="-25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Misrning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asoratga</a:t>
            </a:r>
            <a:r>
              <a:rPr lang="en-US" sz="3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solinishi</a:t>
            </a:r>
            <a:endParaRPr lang="ru-RU" sz="3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372200" y="4659982"/>
            <a:ext cx="2619400" cy="39604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75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016" y="1485810"/>
            <a:ext cx="5671516" cy="34035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1871-yilda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Jamoliddin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                 al-</a:t>
            </a:r>
            <a:r>
              <a:rPr lang="en-US" sz="25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Afg‘oniy</a:t>
            </a:r>
            <a:r>
              <a:rPr lang="en-US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Xizb</a:t>
            </a:r>
            <a:r>
              <a:rPr 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ul-Vatan</a:t>
            </a:r>
            <a:r>
              <a:rPr lang="en-US" sz="2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Vatan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partiyasi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”)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partiyasini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partiya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elliklarga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qarshi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misrliklarniki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shiori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ostida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smtClean="0"/>
              <a:t> 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Vatan”chilar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hukmdor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Hadiv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huquqini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cheklovchi</a:t>
            </a:r>
            <a:r>
              <a:rPr lang="en-US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konstitutsiya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kurashdilar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Картинки по запросу &quot;Jamoliddin al-Afghani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445" y="1383214"/>
            <a:ext cx="2609850" cy="336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4188" y="4659982"/>
            <a:ext cx="2645020" cy="3574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7909" tIns="43955" rIns="87909" bIns="43955">
            <a:spAutoFit/>
          </a:bodyPr>
          <a:lstStyle/>
          <a:p>
            <a:pPr algn="ctr"/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Jamoliddin</a:t>
            </a:r>
            <a:r>
              <a:rPr lang="en-US" sz="17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al-</a:t>
            </a:r>
            <a:r>
              <a:rPr lang="en-US" sz="17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Afg‘oniy</a:t>
            </a:r>
            <a:endParaRPr lang="ru-RU" sz="17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0541" y="52328"/>
            <a:ext cx="8802918" cy="131917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Musulmon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ruhoniylaridan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al-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Azhar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madrasasida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mudarris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Jamoliddin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al-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Afg‘oniy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shogirdlari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milliy-ozodlik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harakatida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obro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‘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qozonishdi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818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7703" y="63804"/>
            <a:ext cx="8745755" cy="160011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1882-yil 7-fevral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Hadiv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yangi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qonunga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imzo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chekishga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majbur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Deputatlar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palatasiga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bo‘ysunadigan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parlament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byudjet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ustidan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nazorat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qilish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huquqini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oladigan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birorta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qonun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deputatlar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palatasi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ruxsatisiz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qabul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qilinmaydigan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bo‘ldi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Картинки по запросу &quot;В Африке в последней четверти 19-го века колониальное вторжение еще более обострилось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57" y="1794183"/>
            <a:ext cx="4876259" cy="317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7704" y="2285977"/>
            <a:ext cx="3772679" cy="21009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Chet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elliklar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hukumatiga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ultimatum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yuborib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amaldagi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hukumatni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tarqatishni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talab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qildilar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02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" y="1503100"/>
            <a:ext cx="4514887" cy="26746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953"/>
              </a:spcAft>
            </a:pP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rahbarlaridan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Ahmad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Orabibey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Qohirada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oliy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davlat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organi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Muvaqqat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kengash</a:t>
            </a:r>
            <a:r>
              <a:rPr lang="en-US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 60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ming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kishilik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qo‘shin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to‘pladi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Картинки по запросу &quot;Египетские военачальники в истории&quot;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897" y="1503100"/>
            <a:ext cx="3962401" cy="267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8600" y="247193"/>
            <a:ext cx="8744860" cy="928305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1882-yil 11-iyul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inglizlar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Iskandariyani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to‘plardan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o‘qqa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tutdilar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Angliya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desanti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shaharni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egalladi</a:t>
            </a:r>
            <a:r>
              <a:rPr lang="en-US" sz="25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36196" y="4587974"/>
            <a:ext cx="2736304" cy="46805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9731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153704</TotalTime>
  <Words>762</Words>
  <Application>Microsoft Office PowerPoint</Application>
  <PresentationFormat>Экран (16:9)</PresentationFormat>
  <Paragraphs>57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1_Office Theme</vt:lpstr>
      <vt:lpstr>Презентация PowerPoint</vt:lpstr>
      <vt:lpstr>Ansorlar (arabcha – yordamchilar, safdoshlar) – Muhammad (s.a.v) sahobalari bir tabaqasining nomi. (Ular 622-yilda Makkadan Madinaga ko‘chib borgan musulmon muhojirlarga va Rasulullohga yordam bergan hamda Islom dinini qabul qilgan Madinaning avs va hazraj qabilalarining a’zolari bo‘lganlar.) Mahdiy (arabcha – Alloh tomonidan to‘g‘ri yo‘lga yetaklovchi) – Islom dinida oxirzamon bo‘lganida kelib, yerda adolat o‘rnatadi, deb ishoniluvchi payg‘ambar.</vt:lpstr>
      <vt:lpstr>Afrikaning shimoliy qismida, Sahroyi Kabirning (Sahara) janubiy chegarasiga qadar aholining ko‘pchiligini arablar tashkil etardi. Bu hududlarda barbarlar, habashlar va boshqa xalqlar ham yashardi.</vt:lpstr>
      <vt:lpstr>XIX asrning 70-yillariga qadar Afrikaning shimolida va shimoli-sharqida, ya’ni arablar yashovchi hududlarda mutlaq podsholik tuzumlari hukm surardi.</vt:lpstr>
      <vt:lpstr>XIX asr oxirida Misr va  Sudan Buyuk Britaniyaning, Tunis, Jazoir va Marokash Fransiyaning, Marokashning bir qismi Ispaniyaning, Liviya esa Italiyaning mustamlakalariga aylandi.</vt:lpstr>
      <vt:lpstr>Презентация PowerPoint</vt:lpstr>
      <vt:lpstr>1871-yilda Jamoliddin                           al-Afg‘oniy “Xizb ul-Vatan” (“Vatan partiyasi”) partiyasini tuzdi. Bu partiya chet elliklarga qarshi “Misr misrliklarniki” shiori ostida kurashdi.  “Vatan”chilar hukmdor (Hadiv)ning huquqini cheklovchi konstitutsiya uchun kurashdilar. </vt:lpstr>
      <vt:lpstr>1882-yil 7-fevral kuni Hadiv yangi qonunga imzo chekishga majbur bo‘ldi. Unga ko‘ra hukumat Deputatlar palatasiga bo‘ysunadigan, parlament byudjet ustidan nazorat qilish huquqini oladigan, birorta qonun deputatlar palatasi ruxsatisiz qabul qilinmaydigan bo‘ldi. </vt:lpstr>
      <vt:lpstr>Misr qo‘shini rahbarlaridan biri Ahmad Orabibey Qohirada oliy davlat organi - Muvaqqat kengash tuzdi. U 60 ming kishilik qo‘shin to‘pladi.</vt:lpstr>
      <vt:lpstr>1882-yil 7-avgustida inglizlar Suvayshni bosib oldilar va Qohiraga yurish boshladilar. </vt:lpstr>
      <vt:lpstr>1888-yilda Istanbulda Suvaysh kanalidan foydalanish bo‘yicha Buyuk Britaniya, Germaniya, Ispaniya, Italiya, Rossiya, Turkiya, Fransiya davlatlari konvensiya imzolashdi.</vt:lpstr>
      <vt:lpstr>Презентация PowerPoint</vt:lpstr>
      <vt:lpstr>Презентация PowerPoint</vt:lpstr>
      <vt:lpstr>Презентация PowerPoint</vt:lpstr>
      <vt:lpstr>1885-yilda Sudanda mustaqil mahdiylar davlati tuzildi. Qo‘zg‘olon rahbari mahdiy Muhammad Ahmad vafot etib, uning birinchi xalifi Abdulloh hokimiyatni o‘z qo‘liga oldi. </vt:lpstr>
      <vt:lpstr>Efiopiya - Sudan urushida ko‘p qon to‘kildi. 1889-yilda Efiopiya imperatori Menelik sudanliklar foydasini ko‘zlovchi bitimni imzolashga majbur bo‘ldi.  1889-yil avgustda esa Angliya – Misr birlashgan qo‘shinlari Sudan mahdiylari qo‘shini ustidan g‘alaba qozondi. </vt:lpstr>
      <vt:lpstr>Презентация PowerPoint</vt:lpstr>
      <vt:lpstr>Презентация PowerPoint</vt:lpstr>
      <vt:lpstr>Презентация PowerPoint</vt:lpstr>
      <vt:lpstr>Liviya uzoq vaqt Turkiya mustamlakasi bo‘lib keldi.    1911-yil 29-sentabrda Italiya Liviyaga bosqinchilik  urushini boshladi. </vt:lpstr>
      <vt:lpstr>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xusni</cp:lastModifiedBy>
  <cp:revision>1555</cp:revision>
  <dcterms:created xsi:type="dcterms:W3CDTF">2014-10-08T23:03:32Z</dcterms:created>
  <dcterms:modified xsi:type="dcterms:W3CDTF">2020-12-24T12:08:48Z</dcterms:modified>
</cp:coreProperties>
</file>