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1"/>
  </p:notesMasterIdLst>
  <p:sldIdLst>
    <p:sldId id="1380" r:id="rId2"/>
    <p:sldId id="1525" r:id="rId3"/>
    <p:sldId id="1526" r:id="rId4"/>
    <p:sldId id="1527" r:id="rId5"/>
    <p:sldId id="1528" r:id="rId6"/>
    <p:sldId id="1530" r:id="rId7"/>
    <p:sldId id="1531" r:id="rId8"/>
    <p:sldId id="1532" r:id="rId9"/>
    <p:sldId id="1533" r:id="rId10"/>
    <p:sldId id="1534" r:id="rId11"/>
    <p:sldId id="1535" r:id="rId12"/>
    <p:sldId id="1540" r:id="rId13"/>
    <p:sldId id="1537" r:id="rId14"/>
    <p:sldId id="1538" r:id="rId15"/>
    <p:sldId id="1541" r:id="rId16"/>
    <p:sldId id="1542" r:id="rId17"/>
    <p:sldId id="1543" r:id="rId18"/>
    <p:sldId id="1519" r:id="rId19"/>
    <p:sldId id="1470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525"/>
            <p14:sldId id="1526"/>
            <p14:sldId id="1527"/>
            <p14:sldId id="1528"/>
            <p14:sldId id="1530"/>
            <p14:sldId id="1531"/>
            <p14:sldId id="1532"/>
            <p14:sldId id="1533"/>
            <p14:sldId id="1534"/>
            <p14:sldId id="1535"/>
            <p14:sldId id="1540"/>
            <p14:sldId id="1537"/>
            <p14:sldId id="1538"/>
            <p14:sldId id="1541"/>
            <p14:sldId id="1542"/>
            <p14:sldId id="1543"/>
            <p14:sldId id="1519"/>
            <p14:sldId id="1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137" d="100"/>
          <a:sy n="137" d="100"/>
        </p:scale>
        <p:origin x="600" y="114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85451" y="1232738"/>
            <a:ext cx="3275340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1200"/>
              </a:spcAft>
            </a:pPr>
            <a:r>
              <a:rPr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oxiri - XX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 boshlarida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Eron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7371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55724" y="2145132"/>
            <a:ext cx="343665" cy="6748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92749" y="323900"/>
            <a:ext cx="8352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1001742" y="227770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1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5" y="59272"/>
            <a:ext cx="5436603" cy="7560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1906-yilda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saylov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Muzaffariddin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tasdiqladi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4115" r="15825"/>
          <a:stretch/>
        </p:blipFill>
        <p:spPr bwMode="auto">
          <a:xfrm>
            <a:off x="2591693" y="1021404"/>
            <a:ext cx="3024336" cy="1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5" y="1115988"/>
            <a:ext cx="23402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 binoan, shohga barcha qonunlarni tasdiqlash, budjet qabul qilish, uning ijrosini nazorat qilish huquqi berildi.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83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23" y="877882"/>
            <a:ext cx="3274477" cy="21823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inqilobiy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o‘zgarishlarga 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 kurashni rejalashtirdi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Majlisga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iy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 edi. Lekin, inqilobiy harakat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lami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 Eronda konstitutsiyaviy tartibni saqlab turishga majbur etdi.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Muhammad Alisha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2" y="766920"/>
            <a:ext cx="1957517" cy="20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1812" y="2808221"/>
            <a:ext cx="1957518" cy="25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 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Alishoh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-136"/>
            <a:ext cx="555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1907-yilda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Muzaffariddin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etgach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mustabid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tuzum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tarafdori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yangilikka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Alishoh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3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" y="431912"/>
            <a:ext cx="5785630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1907-1911-yillar Eron inqilobining ikkinchi davri deyiladi.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 endi asosan mustamlakachilarga qarshi qaratildi.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kambag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qatlamlari ham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talablari bilan chiqishdi.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Революция 1905 года в Иран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5448"/>
          <a:stretch/>
        </p:blipFill>
        <p:spPr bwMode="auto">
          <a:xfrm>
            <a:off x="3203569" y="1296147"/>
            <a:ext cx="2412460" cy="15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Inqilobning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1224000"/>
            <a:ext cx="284431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ujohidlar tashkiloti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yashirin saylov huquqi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shaxs erkinligi, shoh yerlarini musodara qilish, ish vaqtini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soat qilib cheklash, bepul va majburiy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joriy qilish kabi talablar bilan chiqdilar.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25" y="108003"/>
            <a:ext cx="5480204" cy="683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Demokratik harakat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siri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 shoh zamindor zodagonlarning nafaqasini qisqa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tirdi. Feodal zamonga xos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lgan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unvonlarni bekor qildi. 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и по запросу Иранская революция 1907-1911 гг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2041"/>
          <a:stretch/>
        </p:blipFill>
        <p:spPr bwMode="auto">
          <a:xfrm>
            <a:off x="2967860" y="1079984"/>
            <a:ext cx="2648169" cy="17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60" y="1079984"/>
            <a:ext cx="2744665" cy="1713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 konstitutsiyasining eng muhim demokratik mazmundagi moddalarini tasdiqlab imzo chekishga rozi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56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9" y="467964"/>
            <a:ext cx="5663459" cy="5760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1907-yilda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Britaniya-Rossiya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imzolandi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qismga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bo‘lindi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1151992"/>
            <a:ext cx="2967055" cy="18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bitimi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1151992"/>
            <a:ext cx="244827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 Eronning </a:t>
            </a:r>
            <a:r>
              <a:rPr lang="uz-Latn-UZ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Janubiy Eronning </a:t>
            </a:r>
            <a:r>
              <a:rPr lang="uz-Latn-UZ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 Britaniya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doirasida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lishi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tasdiqlandi. Eronning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 esa betaraf deb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7" y="-137"/>
            <a:ext cx="5508046" cy="10801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hoh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 va ruslar yordamida 1908-yilda aksilinqilobiy davlat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ntarishi 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tkazdi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Rossiya kazak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shinlari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 binosini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pga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tutdi. Majlis tarqatib yuborildi. Demokratik matbuot taqiqlandi.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06" y="1104998"/>
            <a:ext cx="2952328" cy="18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985" y="1104997"/>
            <a:ext cx="2447708" cy="1883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</a:rPr>
              <a:t>Majlis halokatga uchragach, inqilobiy harakat markazi </a:t>
            </a:r>
            <a:r>
              <a:rPr lang="uz-Latn-UZ" sz="1700" b="1" dirty="0">
                <a:solidFill>
                  <a:srgbClr val="000000"/>
                </a:solidFill>
              </a:rPr>
              <a:t>Tabrizga</a:t>
            </a:r>
            <a:r>
              <a:rPr lang="uz-Latn-UZ" sz="1700" dirty="0">
                <a:solidFill>
                  <a:srgbClr val="000000"/>
                </a:solidFill>
              </a:rPr>
              <a:t> </a:t>
            </a:r>
            <a:r>
              <a:rPr lang="uz-Latn-UZ" sz="1700" dirty="0" smtClean="0">
                <a:solidFill>
                  <a:srgbClr val="000000"/>
                </a:solidFill>
              </a:rPr>
              <a:t>ko</a:t>
            </a:r>
            <a:r>
              <a:rPr lang="en-US" sz="1700" dirty="0" smtClean="0">
                <a:solidFill>
                  <a:srgbClr val="000000"/>
                </a:solidFill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</a:rPr>
              <a:t>chdi</a:t>
            </a:r>
            <a:r>
              <a:rPr lang="uz-Latn-UZ" sz="1700" dirty="0">
                <a:solidFill>
                  <a:srgbClr val="000000"/>
                </a:solidFill>
              </a:rPr>
              <a:t>. Shoh </a:t>
            </a:r>
            <a:r>
              <a:rPr lang="uz-Latn-UZ" sz="1700" dirty="0" smtClean="0">
                <a:solidFill>
                  <a:srgbClr val="000000"/>
                </a:solidFill>
              </a:rPr>
              <a:t>qo</a:t>
            </a:r>
            <a:r>
              <a:rPr lang="en-US" sz="1700" dirty="0" smtClean="0">
                <a:solidFill>
                  <a:srgbClr val="000000"/>
                </a:solidFill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</a:rPr>
              <a:t>shinlari </a:t>
            </a:r>
            <a:r>
              <a:rPr lang="uz-Latn-UZ" sz="1700" dirty="0">
                <a:solidFill>
                  <a:srgbClr val="000000"/>
                </a:solidFill>
              </a:rPr>
              <a:t>Tabrizga hujum qildi va shaharni qamal qildi. </a:t>
            </a:r>
            <a:endParaRPr lang="ru-RU" sz="1700" b="1" dirty="0">
              <a:solidFill>
                <a:srgbClr val="000000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6911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Иран накануне Первой миров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68" y="1218231"/>
            <a:ext cx="2807865" cy="17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Erondagi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siyosati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88" y="469657"/>
            <a:ext cx="543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Tabriz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oloni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bostirilgani bilan shohga qarshi harakatlar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xtamadi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15" y="1254195"/>
            <a:ext cx="2667194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1909-yilda Tehronda Muhammad Alishoh taxtdan tushirildi.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rniga 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‘l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Ahmad shoh deb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qilindi. Konstitutsiya tiklandi.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417" y="99210"/>
            <a:ext cx="5544616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 mamlakat iqtisodini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nglash maqsadida,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 Britaniyadan 1 million 250 ming funt sterling qarz oldi.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Картинки по запросу Индия находится на мировом рынке в конце девятнадцатого ве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16" y="719944"/>
            <a:ext cx="2844121" cy="13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86" y="755948"/>
            <a:ext cx="264757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shini 1911-yilda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aksilinqilobiy davlat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ntarishi 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tkazilishida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qatnashdi. Shu tariqa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 bostirildi.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90" y="2232112"/>
            <a:ext cx="550844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</a:rPr>
              <a:t>Erondagi 1905-1911-yillar inqilobi katta ijtimoiy hodisa – </a:t>
            </a:r>
            <a:r>
              <a:rPr lang="uz-Latn-UZ" sz="1700" b="1" dirty="0">
                <a:solidFill>
                  <a:srgbClr val="000000"/>
                </a:solidFill>
              </a:rPr>
              <a:t>feodal-monarxiya tuzumidan </a:t>
            </a:r>
            <a:r>
              <a:rPr lang="uz-Latn-UZ" sz="1700" b="1" dirty="0">
                <a:solidFill>
                  <a:srgbClr val="0070C0"/>
                </a:solidFill>
              </a:rPr>
              <a:t>konstitutsiyaviy monarxiyaga</a:t>
            </a:r>
            <a:r>
              <a:rPr lang="uz-Latn-UZ" sz="1700" dirty="0">
                <a:solidFill>
                  <a:srgbClr val="000000"/>
                </a:solidFill>
              </a:rPr>
              <a:t> </a:t>
            </a:r>
            <a:r>
              <a:rPr lang="uz-Latn-UZ" sz="1700" dirty="0" smtClean="0">
                <a:solidFill>
                  <a:srgbClr val="000000"/>
                </a:solidFill>
              </a:rPr>
              <a:t>o</a:t>
            </a:r>
            <a:r>
              <a:rPr lang="en-US" sz="1700" dirty="0" smtClean="0">
                <a:solidFill>
                  <a:srgbClr val="000000"/>
                </a:solidFill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</a:rPr>
              <a:t>tish </a:t>
            </a:r>
            <a:r>
              <a:rPr lang="uz-Latn-UZ" sz="1700" dirty="0">
                <a:solidFill>
                  <a:srgbClr val="000000"/>
                </a:solidFill>
              </a:rPr>
              <a:t>bosqichi </a:t>
            </a:r>
            <a:r>
              <a:rPr lang="uz-Latn-UZ" sz="1700" dirty="0" smtClean="0">
                <a:solidFill>
                  <a:srgbClr val="000000"/>
                </a:solidFill>
              </a:rPr>
              <a:t>bo</a:t>
            </a:r>
            <a:r>
              <a:rPr lang="en-US" sz="1700" dirty="0" smtClean="0">
                <a:solidFill>
                  <a:srgbClr val="000000"/>
                </a:solidFill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</a:rPr>
              <a:t>ldi</a:t>
            </a:r>
            <a:r>
              <a:rPr lang="uz-Latn-UZ" sz="1700" dirty="0">
                <a:solidFill>
                  <a:srgbClr val="000000"/>
                </a:solidFill>
              </a:rPr>
              <a:t>.</a:t>
            </a: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50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29" y="-136"/>
            <a:ext cx="5352039" cy="11160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 jahon urushi arafasida Eronning xorijga tobeligi yanada kuchaydi. 1912-yilda Eron 1907-yilgi Rossiya-Buyuk Britaniyaning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doiralari haqidagi bitimini tan olishga majbur etildi.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/>
          <a:stretch/>
        </p:blipFill>
        <p:spPr bwMode="auto">
          <a:xfrm>
            <a:off x="2663701" y="1219353"/>
            <a:ext cx="2916324" cy="15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29" y="1224000"/>
            <a:ext cx="235954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Rossiyadan 14 million rubl qarz olindi va Eron iqtisodiy hamda siyosiy jihatdan buyuk davlatlarga qaram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436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586537"/>
            <a:ext cx="5508612" cy="2293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ta’siriga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tushib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1906-yilda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omillar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joriy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etishga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Bu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vakolatlar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bosqichlarining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xususiyatlarini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Eron inqilobi qay tariqa bostirildi?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Iran in the late 19th and early 20th centuri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 bwMode="auto">
          <a:xfrm>
            <a:off x="2591693" y="1133387"/>
            <a:ext cx="2988332" cy="19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5" y="467916"/>
            <a:ext cx="5508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sarmoyador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yarimmustamlakasiga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Rossiyaga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qaramlikning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kuchayishi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022" y="1151992"/>
            <a:ext cx="2177647" cy="1923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 tuzumi va mustamlakachilik zulmi xalq ahvolini yanada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irlashtirdi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700" dirty="0">
                <a:solidFill>
                  <a:srgbClr val="000000"/>
                </a:solidFill>
              </a:rPr>
              <a:t>Mamlakatda noroziliklar kuchaydi.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" y="71872"/>
            <a:ext cx="5471478" cy="828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Erondagi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mustabid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urug‘larning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xonlariga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tayanar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Иран 20 ве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115988"/>
            <a:ext cx="2512053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33" y="1166262"/>
            <a:ext cx="2628292" cy="1713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burjualashuvi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 dehqonlarni ekspluatatsiya qilib kelayotgan mulkdorlar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lida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0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6" y="71920"/>
            <a:ext cx="5469958" cy="576016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kapital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1872 Иранские нефтяные месторожде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34" y="827956"/>
            <a:ext cx="2865650" cy="17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663" y="1079984"/>
            <a:ext cx="2495762" cy="11599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1872-yili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neft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konlaridan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tosh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temiryo‘l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konsessiyalari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935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3556" r="3850" b="5243"/>
          <a:stretch/>
        </p:blipFill>
        <p:spPr bwMode="auto">
          <a:xfrm>
            <a:off x="2983990" y="683940"/>
            <a:ext cx="2524027" cy="18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986" y="790543"/>
            <a:ext cx="2507723" cy="16215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bank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qog‘oz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pullar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yerosti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boyliklaridan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013" y="-136"/>
            <a:ext cx="5499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1889-yili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monopolisti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Reyter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Shahanshohbank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ochishga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982" y="2511433"/>
            <a:ext cx="5388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 jahon urushi arafasida Eron Buyuk Britaniyadan 9,6 million funt sterling qarz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66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19" y="6546"/>
            <a:ext cx="5427845" cy="893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arafasida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Rossiyadan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164 million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rublni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Россия также участвовала в зависимости от Ирана в Первой мировой вой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13" y="1110473"/>
            <a:ext cx="2835024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619" y="863960"/>
            <a:ext cx="2476081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Rossiyaning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7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 saroyiga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siri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kuchli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uz-Latn-UZ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nglizlar </a:t>
            </a:r>
            <a:r>
              <a:rPr lang="uz-Latn-UZ" sz="1700" u="sng" dirty="0" smtClean="0">
                <a:solidFill>
                  <a:srgbClr val="000000"/>
                </a:solidFill>
              </a:rPr>
              <a:t>Fors </a:t>
            </a:r>
            <a:r>
              <a:rPr lang="uz-Latn-UZ" sz="1700" u="sng" dirty="0">
                <a:solidFill>
                  <a:srgbClr val="000000"/>
                </a:solidFill>
              </a:rPr>
              <a:t>viloyati</a:t>
            </a:r>
            <a:r>
              <a:rPr lang="uz-Latn-UZ" sz="1700" dirty="0">
                <a:solidFill>
                  <a:srgbClr val="000000"/>
                </a:solidFill>
              </a:rPr>
              <a:t>, </a:t>
            </a:r>
            <a:r>
              <a:rPr lang="uz-Latn-UZ" sz="1700" u="sng" dirty="0">
                <a:solidFill>
                  <a:srgbClr val="000000"/>
                </a:solidFill>
              </a:rPr>
              <a:t>baxtiyorlar</a:t>
            </a:r>
            <a:r>
              <a:rPr lang="uz-Latn-UZ" sz="1700" dirty="0">
                <a:solidFill>
                  <a:srgbClr val="000000"/>
                </a:solidFill>
              </a:rPr>
              <a:t> (qabilalar), </a:t>
            </a:r>
            <a:r>
              <a:rPr lang="uz-Latn-UZ" sz="1700" u="sng" dirty="0">
                <a:solidFill>
                  <a:srgbClr val="000000"/>
                </a:solidFill>
              </a:rPr>
              <a:t>Huziston xonlarini</a:t>
            </a:r>
            <a:r>
              <a:rPr lang="uz-Latn-UZ" sz="1700" dirty="0">
                <a:solidFill>
                  <a:srgbClr val="000000"/>
                </a:solidFill>
              </a:rPr>
              <a:t> markazga, shoh hukmronligiga qarshi gijgijlab turdilar.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08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" y="499609"/>
            <a:ext cx="5785630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siquvlar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1905-yili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boshlanishiga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Революция 1905 года в Ира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09" y="1187996"/>
            <a:ext cx="2839121" cy="15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inqilobi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6" y="1151992"/>
            <a:ext cx="248427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 hukumati ish tashlovchilardan shafqatsiz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olishga kirishdi. Bunga javoban xalq harakati boshlanib ketdi. Unda kurashning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best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usuli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llandi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"/>
          <a:stretch/>
        </p:blipFill>
        <p:spPr bwMode="auto">
          <a:xfrm>
            <a:off x="2519685" y="1182187"/>
            <a:ext cx="3132284" cy="16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417" y="-136"/>
            <a:ext cx="550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 xalq harakatiga qarshi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shindan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foydalanmoqchi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Biroq,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xalqqa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uzishdan bosh tortdi.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1906-yilning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5-avgustida shoh konstitutsiya qabul qilish haqida farmon chiqarishga majbur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314" y="1182187"/>
            <a:ext cx="233036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Lekin, farmon ijrosiz qolgach, xalq yana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aldi.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Tabrizda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parlament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00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72002"/>
            <a:ext cx="5388043" cy="863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sotsial-demokratlari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9-sentabrda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tazyiqi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saylovlar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7" y="1072565"/>
            <a:ext cx="2844316" cy="17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6" y="1043980"/>
            <a:ext cx="25562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Kojarlar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ruhoniylar, savdogarlar, zamindorlar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dehqonlar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hunarmandlar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ijtimoiy qatlam saylov huquqiga ega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56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154943</TotalTime>
  <Words>840</Words>
  <Application>Microsoft Office PowerPoint</Application>
  <PresentationFormat>Произвольный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Andalus</vt:lpstr>
      <vt:lpstr>Arial</vt:lpstr>
      <vt:lpstr>Calibri</vt:lpstr>
      <vt:lpstr>Open Sans</vt:lpstr>
      <vt:lpstr>Open Sans Light</vt:lpstr>
      <vt:lpstr>1_Office Theme</vt:lpstr>
      <vt:lpstr>Презентация PowerPoint</vt:lpstr>
      <vt:lpstr>Презентация PowerPoint</vt:lpstr>
      <vt:lpstr>Erondagi mustabid hokimiyat yirik yer egalari, viloyat hokimlari hamda urug‘larning xonlariga tayanar edi. </vt:lpstr>
      <vt:lpstr>Eronga kapital chiqarish bo‘yicha Buyuk Britaniya birinchi o‘rinda edi. </vt:lpstr>
      <vt:lpstr>Презентация PowerPoint</vt:lpstr>
      <vt:lpstr>Eronni qaram qilishda Rossiya ham ishtirok etdi. Birinchi jahon urushi arafasida Eronning Rossiyadan qarzi        164 million rublni tashkil etdi.</vt:lpstr>
      <vt:lpstr>Презентация PowerPoint</vt:lpstr>
      <vt:lpstr>Презентация PowerPoint</vt:lpstr>
      <vt:lpstr>Majlis Eron sotsial-demokratlari ta’siri ostida edi. 9-sentabrda shoh xalq tazyiqi bilan Majlisga saylovlar o‘tkazish haqida farmon chiqardi.</vt:lpstr>
      <vt:lpstr>1906-yilda Majlisga saylov o‘tkazildi. Shoh Muzaffariddin konstitutsiyaning birinchi qismini tasdiqladi.</vt:lpstr>
      <vt:lpstr>U inqilobiy o‘zgarishlarga qarshi kurashni rejalashtirdi. Yangi  shoh Majlisga qat’iy qarshi edi. Lekin, inqilobiy harakat ko‘lami uni Eronda konstitutsiyaviy tartibni saqlab turishga majbur etdi. </vt:lpstr>
      <vt:lpstr>Презентация PowerPoint</vt:lpstr>
      <vt:lpstr>Demokratik harakat ta’siri ostida shoh zamindor zodagonlarning nafaqasini qisqartirdi. Feodal zamonga xos bo‘lgan unvonlarni bekor qildi. </vt:lpstr>
      <vt:lpstr>1907-yilda Buyuk Britaniya-Rossiya bitimi imzolandi. Bitimga ko‘ra, Eron uch qismga bo‘lindi.</vt:lpstr>
      <vt:lpstr>Shoh inglizlar va ruslar yordamida 1908-yilda aksilinqilobiy davlat to‘ntarishi o‘tkazdi. Rossiya kazak qo‘shinlari Majlis binosini to‘pga tutdi. Majlis tarqatib yuborildi. Demokratik matbuot taqiqlandi.</vt:lpstr>
      <vt:lpstr>Презентация PowerPoint</vt:lpstr>
      <vt:lpstr>Презентация PowerPoint</vt:lpstr>
      <vt:lpstr>Birinchi jahon urushi arafasida Eronning xorijga tobeligi yanada kuchaydi. 1912-yilda Eron 1907-yilgi Rossiya-Buyuk Britaniyaning ta’sir doiralari haqidagi bitimini tan olishga majbur etildi.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1567</cp:revision>
  <dcterms:created xsi:type="dcterms:W3CDTF">2014-10-08T23:03:32Z</dcterms:created>
  <dcterms:modified xsi:type="dcterms:W3CDTF">2020-12-21T11:03:05Z</dcterms:modified>
</cp:coreProperties>
</file>