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3"/>
  </p:notesMasterIdLst>
  <p:sldIdLst>
    <p:sldId id="1380" r:id="rId2"/>
    <p:sldId id="1504" r:id="rId3"/>
    <p:sldId id="1505" r:id="rId4"/>
    <p:sldId id="1506" r:id="rId5"/>
    <p:sldId id="1507" r:id="rId6"/>
    <p:sldId id="1508" r:id="rId7"/>
    <p:sldId id="1509" r:id="rId8"/>
    <p:sldId id="1510" r:id="rId9"/>
    <p:sldId id="1511" r:id="rId10"/>
    <p:sldId id="1512" r:id="rId11"/>
    <p:sldId id="1519" r:id="rId12"/>
    <p:sldId id="1513" r:id="rId13"/>
    <p:sldId id="1520" r:id="rId14"/>
    <p:sldId id="1514" r:id="rId15"/>
    <p:sldId id="1521" r:id="rId16"/>
    <p:sldId id="1515" r:id="rId17"/>
    <p:sldId id="1522" r:id="rId18"/>
    <p:sldId id="1516" r:id="rId19"/>
    <p:sldId id="1517" r:id="rId20"/>
    <p:sldId id="1523" r:id="rId21"/>
    <p:sldId id="1470" r:id="rId2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80"/>
            <p14:sldId id="1504"/>
            <p14:sldId id="1505"/>
            <p14:sldId id="1506"/>
            <p14:sldId id="1507"/>
            <p14:sldId id="1508"/>
            <p14:sldId id="1509"/>
            <p14:sldId id="1510"/>
            <p14:sldId id="1511"/>
            <p14:sldId id="1512"/>
            <p14:sldId id="1519"/>
            <p14:sldId id="1513"/>
            <p14:sldId id="1520"/>
            <p14:sldId id="1514"/>
            <p14:sldId id="1521"/>
            <p14:sldId id="1515"/>
            <p14:sldId id="1522"/>
            <p14:sldId id="1516"/>
            <p14:sldId id="1517"/>
            <p14:sldId id="1523"/>
            <p14:sldId id="1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552" autoAdjust="0"/>
  </p:normalViewPr>
  <p:slideViewPr>
    <p:cSldViewPr snapToObjects="1">
      <p:cViewPr varScale="1">
        <p:scale>
          <a:sx n="137" d="100"/>
          <a:sy n="137" d="100"/>
        </p:scale>
        <p:origin x="600" y="108"/>
      </p:cViewPr>
      <p:guideLst>
        <p:guide orient="horz" pos="742"/>
        <p:guide pos="1882"/>
        <p:guide orient="horz" pos="517"/>
        <p:guide pos="1568"/>
      </p:guideLst>
    </p:cSldViewPr>
  </p:slideViewPr>
  <p:outlineViewPr>
    <p:cViewPr>
      <p:scale>
        <a:sx n="33" d="100"/>
        <a:sy n="33" d="100"/>
      </p:scale>
      <p:origin x="18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01A269AD-1112-440C-B9DC-0585A9B10F11}" type="datetime1">
              <a:rPr lang="ru-RU"/>
              <a:pPr>
                <a:defRPr/>
              </a:pPr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fld id="{DE304F37-7900-4C04-8906-0086934DE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0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92641" y="1179994"/>
            <a:ext cx="3367203" cy="112208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1200"/>
              </a:spcAft>
            </a:pPr>
            <a:r>
              <a:rPr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asr </a:t>
            </a:r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oxiri - XX </a:t>
            </a:r>
            <a:r>
              <a:rPr lang="pt-B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asr boshlarida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Hindiston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4100" y="118913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0198" y="211832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92749" y="323900"/>
            <a:ext cx="835248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848883" y="215318"/>
            <a:ext cx="3393729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3400" b="1" i="0" u="none" strike="noStrike" kern="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Jahon</a:t>
            </a:r>
            <a:r>
              <a:rPr kumimoji="0" lang="en-US" sz="3400" b="1" i="0" u="none" strike="noStrike" kern="0" cap="none" spc="-7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="" xmlns:a16="http://schemas.microsoft.com/office/drawing/2014/main" id="{54730B04-F79F-453A-988A-79409D59897E}"/>
              </a:ext>
            </a:extLst>
          </p:cNvPr>
          <p:cNvSpPr/>
          <p:nvPr/>
        </p:nvSpPr>
        <p:spPr>
          <a:xfrm>
            <a:off x="523857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="" xmlns:a16="http://schemas.microsoft.com/office/drawing/2014/main" id="{A7C546DE-F6CD-4AE3-9566-933DCB1703A7}"/>
              </a:ext>
            </a:extLst>
          </p:cNvPr>
          <p:cNvSpPr/>
          <p:nvPr/>
        </p:nvSpPr>
        <p:spPr>
          <a:xfrm>
            <a:off x="437795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="" xmlns:a16="http://schemas.microsoft.com/office/drawing/2014/main" id="{946BC88D-A2E8-4B3B-896A-D3DDDDFA1F1F}"/>
              </a:ext>
            </a:extLst>
          </p:cNvPr>
          <p:cNvSpPr/>
          <p:nvPr/>
        </p:nvSpPr>
        <p:spPr>
          <a:xfrm>
            <a:off x="501036" y="345625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Jahon Ta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31" y="1148576"/>
            <a:ext cx="1391674" cy="17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2528" y="683940"/>
            <a:ext cx="2517177" cy="17754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 asr boshlarida Hindistonda kapitalizm</a:t>
            </a:r>
          </a:p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sekinlik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-da,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rivojlana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1910-yilga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kanop-tola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fabrikalari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baravar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ko‘paydi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b="9524"/>
          <a:stretch/>
        </p:blipFill>
        <p:spPr bwMode="auto">
          <a:xfrm>
            <a:off x="2821155" y="683941"/>
            <a:ext cx="2814560" cy="17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ahvol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529" y="2468873"/>
            <a:ext cx="5453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Paxta xomashyosi tayyorlash, surp mato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qish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korxonalarining 215 tasi hind kapitalistlariga qarashli edi.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429" y="71872"/>
            <a:ext cx="5352039" cy="11160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 ishchilari soni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salkam 1 mln. kishiga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yetdi. Buyuk Britaniya barcha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havzalari, kanop sanoati, choyzorlarni, transport, savdo va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urta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jamiyatlarini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 qo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liga to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plab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 va butun Hindiston ishlab chiqarish tizimi ustidan nazorat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rnatdi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/>
          <a:stretch/>
        </p:blipFill>
        <p:spPr bwMode="auto">
          <a:xfrm>
            <a:off x="2663701" y="1370740"/>
            <a:ext cx="2916324" cy="15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429" y="1440024"/>
            <a:ext cx="235954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kapitali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juda tez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sib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bordi. Biroq, xalq ommasining turmushi esa tobora yomonlashib borgan.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417" y="395908"/>
            <a:ext cx="5580619" cy="575148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1885-yilda </a:t>
            </a:r>
            <a:r>
              <a:rPr lang="en-US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Bombey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shahrida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muayyan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dasturiga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partiya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kongressi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”(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HMK) </a:t>
            </a:r>
            <a:r>
              <a:rPr lang="en-US" sz="17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tuzildi</a:t>
            </a:r>
            <a:r>
              <a:rPr lang="en-US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/>
          <a:stretch/>
        </p:blipFill>
        <p:spPr bwMode="auto">
          <a:xfrm>
            <a:off x="1146135" y="971972"/>
            <a:ext cx="3503184" cy="15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Milliy-ozodlik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harakati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955" y="2448136"/>
            <a:ext cx="5580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</a:rPr>
              <a:t>Ayni paytda, </a:t>
            </a:r>
            <a:r>
              <a:rPr lang="en-US" sz="1600" b="1" dirty="0" smtClean="0">
                <a:solidFill>
                  <a:srgbClr val="000000"/>
                </a:solidFill>
              </a:rPr>
              <a:t>“</a:t>
            </a:r>
            <a:r>
              <a:rPr lang="uz-Latn-UZ" sz="1600" b="1" dirty="0" smtClean="0">
                <a:solidFill>
                  <a:srgbClr val="000000"/>
                </a:solidFill>
              </a:rPr>
              <a:t>Musulmonlar ligasi</a:t>
            </a:r>
            <a:r>
              <a:rPr lang="en-US" sz="1600" b="1" dirty="0" smtClean="0">
                <a:solidFill>
                  <a:srgbClr val="000000"/>
                </a:solidFill>
              </a:rPr>
              <a:t>”</a:t>
            </a:r>
            <a:r>
              <a:rPr lang="uz-Latn-UZ" sz="1600" b="1" dirty="0" smtClean="0">
                <a:solidFill>
                  <a:srgbClr val="000000"/>
                </a:solidFill>
              </a:rPr>
              <a:t> </a:t>
            </a:r>
            <a:r>
              <a:rPr lang="uz-Latn-UZ" sz="1600" dirty="0">
                <a:solidFill>
                  <a:srgbClr val="000000"/>
                </a:solidFill>
              </a:rPr>
              <a:t>ham tashkil topdi. Endi </a:t>
            </a:r>
            <a:r>
              <a:rPr lang="uz-Latn-UZ" sz="1600" u="sng" dirty="0">
                <a:solidFill>
                  <a:srgbClr val="000000"/>
                </a:solidFill>
              </a:rPr>
              <a:t>inglizlar</a:t>
            </a:r>
            <a:r>
              <a:rPr lang="uz-Latn-UZ" sz="1600" dirty="0">
                <a:solidFill>
                  <a:srgbClr val="000000"/>
                </a:solidFill>
              </a:rPr>
              <a:t> hind-musulmon raqobatini yanada kuchaytirib yubordilar.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75" y="107876"/>
            <a:ext cx="5426709" cy="93610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uz-Cyrl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Kongress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safiga yirik savdo-sanoat kapitali vakillarini, liberal pomeshiklar hamda milliy ziyolilarni birlashtirdi. Dastlabki vaqtlarda Hindiston milliy kongressiga ingliz mustamlaka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muriyati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qarshilik qilmadi.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7396" r="8384" b="8233"/>
          <a:stretch/>
        </p:blipFill>
        <p:spPr bwMode="auto">
          <a:xfrm>
            <a:off x="2782373" y="1211453"/>
            <a:ext cx="2869660" cy="15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225" y="1340721"/>
            <a:ext cx="254547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z-Cyrl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Bunday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munosabatni Hindiston </a:t>
            </a:r>
            <a:r>
              <a:rPr lang="uz-Latn-UZ" sz="16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vitse-qiroli lord Dafferin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kongress inqilobdan 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arzonroq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 izohlagan edi.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437" y="323900"/>
            <a:ext cx="3276364" cy="2448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sv-S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1890-yilda </a:t>
            </a:r>
            <a:r>
              <a:rPr lang="uz-Cyrl-UZ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sv-SE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so‘l”</a:t>
            </a:r>
            <a:r>
              <a:rPr lang="sv-S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sv-SE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radikal oqim shakllandi. Unga </a:t>
            </a:r>
            <a:r>
              <a:rPr lang="sv-SE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Bal </a:t>
            </a:r>
            <a:r>
              <a:rPr lang="en-US" sz="1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Gangadxara</a:t>
            </a: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Tilak</a:t>
            </a: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(1856-1920)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rahbarlik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U hind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xalqining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ongini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uyg‘otish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g‘ururini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ko‘tarish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yo‘lidan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U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Puna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Картинки по запросу Hon Gangadhara Tila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25" y="285514"/>
            <a:ext cx="1778938" cy="22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9825" y="2535578"/>
            <a:ext cx="1778938" cy="236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sv-SE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Bal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Gangadxara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Tilak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70" y="-136"/>
            <a:ext cx="5560167" cy="628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1880-yilda Tilak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Kesari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(Sher) gazetasini tashkil etdi. Gazeta yoshlar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rtasida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vatanparvarlik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oyalarini targ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ib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 boshladi.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Image result for ÐÐ°ÑÐ¸Ð¾Ð½Ð°Ð»ÑÐ½Ð¾-Ð¾ÑÐ²Ð¾Ð±Ð¾Ð´Ð¸ÑÐµÐ»ÑÐ½Ð°Ñ Ð±Ð¾ÑÑÐ±Ð° ÐÐ½Ð´Ð¸Ð¸, Ð½ÐµÐ½Ð°ÑÐ¸Ð»ÑÑÑÐ²ÐµÐ½Ð½Ð¾Ðµ ÑÐ¾Ð¿ÑÐ¾ÑÐ¸Ð²Ð»ÐµÐ½Ð¸Ðµ, Ð½Ð°Ð·ÑÐ²Ð°ÐµÑÑÑ Â«Ð³Ð°Ð½Ð´Ð¸Ð·Ð¼Â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89" y="611932"/>
            <a:ext cx="3024336" cy="17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870" y="870115"/>
            <a:ext cx="235581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Xudo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Hindistonni xorijiy mamlakatlarga hech qachon hadya qilgan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 edi Tilak.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882" y="2340124"/>
            <a:ext cx="5452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 sharoitida qurolli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olon yo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 ozodlikka chiqishning iloji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qligini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anglagan Tilak kurashning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 ishlatmaslik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tanladi.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422" y="522382"/>
            <a:ext cx="5436603" cy="790592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Milliy-ozodlik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bo‘g‘ishga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intilib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1905-yilda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Bengaliyani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tashlashdi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Картинки по запросу In 1905, Bengal was divided into two par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67" y="1394929"/>
            <a:ext cx="2806862" cy="15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Bengaliyaning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bo‘linishi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422" y="1394929"/>
            <a:ext cx="253973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Kalkuttada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namoyish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lib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unda 100 ming kishi qatnashdi. Norozilik chiqishlari birin-ketin mamlakatning katta qismini egalladi.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25" y="114472"/>
            <a:ext cx="5472608" cy="893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600" dirty="0">
                <a:solidFill>
                  <a:srgbClr val="000000"/>
                </a:solidFill>
              </a:rPr>
              <a:t>1906-yil dekabrda </a:t>
            </a:r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uz-Latn-UZ" sz="1600" dirty="0" smtClean="0">
                <a:solidFill>
                  <a:srgbClr val="000000"/>
                </a:solidFill>
              </a:rPr>
              <a:t>so</a:t>
            </a:r>
            <a:r>
              <a:rPr lang="en-US" sz="1600" dirty="0" smtClean="0">
                <a:solidFill>
                  <a:srgbClr val="000000"/>
                </a:solidFill>
              </a:rPr>
              <a:t>‘l”</a:t>
            </a:r>
            <a:r>
              <a:rPr lang="uz-Latn-UZ" sz="1600" dirty="0" smtClean="0">
                <a:solidFill>
                  <a:srgbClr val="000000"/>
                </a:solidFill>
              </a:rPr>
              <a:t> </a:t>
            </a:r>
            <a:r>
              <a:rPr lang="uz-Latn-UZ" sz="1600" dirty="0">
                <a:solidFill>
                  <a:srgbClr val="000000"/>
                </a:solidFill>
              </a:rPr>
              <a:t>radikal oqim talabi bilan Hindiston milliy kongressi </a:t>
            </a:r>
            <a:r>
              <a:rPr lang="uz-Latn-UZ" sz="1600" dirty="0" smtClean="0">
                <a:solidFill>
                  <a:srgbClr val="000000"/>
                </a:solidFill>
              </a:rPr>
              <a:t>qo</a:t>
            </a:r>
            <a:r>
              <a:rPr lang="en-US" sz="1600" dirty="0" smtClean="0">
                <a:solidFill>
                  <a:srgbClr val="000000"/>
                </a:solidFill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</a:rPr>
              <a:t>shimcha </a:t>
            </a:r>
            <a:r>
              <a:rPr lang="uz-Latn-UZ" sz="1600" dirty="0">
                <a:solidFill>
                  <a:srgbClr val="000000"/>
                </a:solidFill>
              </a:rPr>
              <a:t>qaror qabul qildi. </a:t>
            </a:r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uz-Latn-UZ" sz="1600" dirty="0" smtClean="0">
                <a:solidFill>
                  <a:srgbClr val="000000"/>
                </a:solidFill>
              </a:rPr>
              <a:t>Svaraj</a:t>
            </a:r>
            <a:r>
              <a:rPr lang="en-US" sz="1600" dirty="0" smtClean="0">
                <a:solidFill>
                  <a:srgbClr val="000000"/>
                </a:solidFill>
              </a:rPr>
              <a:t>”</a:t>
            </a:r>
            <a:r>
              <a:rPr lang="uz-Latn-UZ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uz-Latn-UZ" sz="1600" dirty="0" smtClean="0">
                <a:solidFill>
                  <a:srgbClr val="000000"/>
                </a:solidFill>
              </a:rPr>
              <a:t>o</a:t>
            </a:r>
            <a:r>
              <a:rPr lang="en-US" sz="1600" dirty="0" smtClean="0">
                <a:solidFill>
                  <a:srgbClr val="000000"/>
                </a:solidFill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</a:rPr>
              <a:t>z hokimiyatimiz</a:t>
            </a:r>
            <a:r>
              <a:rPr lang="en-US" sz="1600" dirty="0" smtClean="0">
                <a:solidFill>
                  <a:srgbClr val="000000"/>
                </a:solidFill>
              </a:rPr>
              <a:t>”</a:t>
            </a:r>
            <a:r>
              <a:rPr lang="uz-Latn-UZ" sz="1600" dirty="0" smtClean="0">
                <a:solidFill>
                  <a:srgbClr val="000000"/>
                </a:solidFill>
              </a:rPr>
              <a:t>), </a:t>
            </a:r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uz-Latn-UZ" sz="1600" dirty="0" smtClean="0">
                <a:solidFill>
                  <a:srgbClr val="000000"/>
                </a:solidFill>
              </a:rPr>
              <a:t>Svadeshi</a:t>
            </a:r>
            <a:r>
              <a:rPr lang="en-US" sz="1600" dirty="0" smtClean="0">
                <a:solidFill>
                  <a:srgbClr val="000000"/>
                </a:solidFill>
              </a:rPr>
              <a:t>”</a:t>
            </a:r>
            <a:r>
              <a:rPr lang="uz-Latn-UZ" sz="1600" dirty="0" smtClean="0">
                <a:solidFill>
                  <a:srgbClr val="000000"/>
                </a:solidFill>
              </a:rPr>
              <a:t> (</a:t>
            </a:r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uz-Latn-UZ" sz="1600" dirty="0" smtClean="0">
                <a:solidFill>
                  <a:srgbClr val="000000"/>
                </a:solidFill>
              </a:rPr>
              <a:t>o</a:t>
            </a:r>
            <a:r>
              <a:rPr lang="en-US" sz="1600" dirty="0" smtClean="0">
                <a:solidFill>
                  <a:srgbClr val="000000"/>
                </a:solidFill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</a:rPr>
              <a:t>z </a:t>
            </a:r>
            <a:r>
              <a:rPr lang="uz-Latn-UZ" sz="1600" dirty="0">
                <a:solidFill>
                  <a:srgbClr val="000000"/>
                </a:solidFill>
              </a:rPr>
              <a:t>ishlab </a:t>
            </a:r>
            <a:r>
              <a:rPr lang="uz-Latn-UZ" sz="1600" dirty="0" smtClean="0">
                <a:solidFill>
                  <a:srgbClr val="000000"/>
                </a:solidFill>
              </a:rPr>
              <a:t>chiqarishimiz</a:t>
            </a:r>
            <a:r>
              <a:rPr lang="en-US" sz="1600" dirty="0" smtClean="0">
                <a:solidFill>
                  <a:srgbClr val="000000"/>
                </a:solidFill>
              </a:rPr>
              <a:t>”</a:t>
            </a:r>
            <a:r>
              <a:rPr lang="uz-Latn-UZ" sz="1600" dirty="0" smtClean="0">
                <a:solidFill>
                  <a:srgbClr val="000000"/>
                </a:solidFill>
              </a:rPr>
              <a:t>), </a:t>
            </a:r>
            <a:r>
              <a:rPr lang="en-US" sz="1600" dirty="0" smtClean="0">
                <a:solidFill>
                  <a:srgbClr val="000000"/>
                </a:solidFill>
              </a:rPr>
              <a:t>“</a:t>
            </a:r>
            <a:r>
              <a:rPr lang="uz-Latn-UZ" sz="1600" dirty="0" smtClean="0">
                <a:solidFill>
                  <a:srgbClr val="000000"/>
                </a:solidFill>
              </a:rPr>
              <a:t>Ingliz </a:t>
            </a:r>
            <a:r>
              <a:rPr lang="uz-Latn-UZ" sz="1600" dirty="0">
                <a:solidFill>
                  <a:srgbClr val="000000"/>
                </a:solidFill>
              </a:rPr>
              <a:t>mollariga </a:t>
            </a:r>
            <a:r>
              <a:rPr lang="uz-Latn-UZ" sz="1600" dirty="0" smtClean="0">
                <a:solidFill>
                  <a:srgbClr val="000000"/>
                </a:solidFill>
              </a:rPr>
              <a:t>boykot</a:t>
            </a:r>
            <a:r>
              <a:rPr lang="en-US" sz="1600" dirty="0" smtClean="0">
                <a:solidFill>
                  <a:srgbClr val="000000"/>
                </a:solidFill>
              </a:rPr>
              <a:t>”</a:t>
            </a:r>
            <a:r>
              <a:rPr lang="uz-Latn-UZ" sz="1600" dirty="0" smtClean="0">
                <a:solidFill>
                  <a:srgbClr val="000000"/>
                </a:solidFill>
              </a:rPr>
              <a:t> </a:t>
            </a:r>
            <a:r>
              <a:rPr lang="uz-Latn-UZ" sz="1600" dirty="0">
                <a:solidFill>
                  <a:srgbClr val="000000"/>
                </a:solidFill>
              </a:rPr>
              <a:t>xalq orasida katta </a:t>
            </a:r>
            <a:r>
              <a:rPr lang="uz-Latn-UZ" sz="16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’</a:t>
            </a:r>
            <a:r>
              <a:rPr lang="uz-Latn-UZ" sz="1600" dirty="0" smtClean="0">
                <a:solidFill>
                  <a:srgbClr val="000000"/>
                </a:solidFill>
              </a:rPr>
              <a:t>tibor </a:t>
            </a:r>
            <a:r>
              <a:rPr lang="uz-Latn-UZ" sz="1600" dirty="0">
                <a:solidFill>
                  <a:srgbClr val="000000"/>
                </a:solidFill>
              </a:rPr>
              <a:t>qozondi.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"/>
          <a:stretch/>
        </p:blipFill>
        <p:spPr bwMode="auto">
          <a:xfrm>
            <a:off x="2801213" y="1100233"/>
            <a:ext cx="2778812" cy="13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13" y="2475429"/>
            <a:ext cx="5580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Boshqaruvni hindlashtirishga, mahalliy millatni fabrika va zavod qurishga chaqirdi. 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816" y="1226902"/>
            <a:ext cx="256888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Tilak nafaqat ingliz mollaridan, balki ingliz boshqaruvidan ham voz kechishga chaqirdi.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25" y="-136"/>
            <a:ext cx="5472608" cy="893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Svaraj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Svadeshi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dasturi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ommaga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1908-yili </a:t>
            </a:r>
            <a:r>
              <a:rPr lang="en-US" sz="16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Bombey</a:t>
            </a:r>
            <a:r>
              <a:rPr lang="en-US" sz="16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Surat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shahrida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kongressining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qurultoyi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chaqirildi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"/>
          <a:stretch/>
        </p:blipFill>
        <p:spPr bwMode="auto">
          <a:xfrm>
            <a:off x="1196007" y="863960"/>
            <a:ext cx="3382410" cy="13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13" y="2232112"/>
            <a:ext cx="5580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tadil </a:t>
            </a: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oqim ingliz imperiyasi tarkibida qolish, ayni paytda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z-o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zini </a:t>
            </a: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boshqarish huquqi berilishi tarafdorlarining fikri 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qullandi</a:t>
            </a: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Radikal oqim (</a:t>
            </a:r>
            <a:r>
              <a:rPr lang="uz-Latn-UZ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Tilak boshliq</a:t>
            </a: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HMK tarkibidan chiqarildi.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25" y="107876"/>
            <a:ext cx="5436604" cy="5400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1909-yilda 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7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kengashlari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qonun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nomli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hujjat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Картинки по запросу In 1909, the Indian Councils Act was pass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52" y="791952"/>
            <a:ext cx="2649981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7437" y="2436535"/>
            <a:ext cx="5148571" cy="575148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saylov 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yini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maqsad hindlar va musulmonlar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rtasiga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nifoq solish edi.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791952"/>
            <a:ext cx="278662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qonunga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aholining faqat yarim foizigina saylov huquqini oldi. Saylovlar diniy jamoa asosida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tkaziladigan 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467916"/>
            <a:ext cx="5468378" cy="313538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mustamlakasi </a:t>
            </a:r>
            <a:r>
              <a:rPr lang="fi-FI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Индия 20 век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9" y="863961"/>
            <a:ext cx="3029985" cy="16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385" y="2516274"/>
            <a:ext cx="5358410" cy="605926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fi-FI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Hindistonni </a:t>
            </a:r>
            <a:r>
              <a:rPr lang="fi-FI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vitseqirol</a:t>
            </a:r>
            <a:r>
              <a:rPr lang="fi-FI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boshchiligidagi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amaldorlar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politsiya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boshqarar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Mustamlakachilik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2973" y="-36140"/>
            <a:ext cx="5272699" cy="6945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1911-yili mustamlaka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muriyati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 vaqtini 12 soat bilan cheklash haqida qonun qabul qildi.</a:t>
            </a:r>
            <a:endParaRPr lang="ru-RU" alt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9" descr="Похожее изображение"/>
          <p:cNvSpPr>
            <a:spLocks noChangeAspect="1" noChangeArrowheads="1"/>
          </p:cNvSpPr>
          <p:nvPr/>
        </p:nvSpPr>
        <p:spPr bwMode="auto">
          <a:xfrm>
            <a:off x="90991" y="-68252"/>
            <a:ext cx="191982" cy="1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26" tIns="25713" rIns="51426" bIns="2571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b="7634"/>
          <a:stretch/>
        </p:blipFill>
        <p:spPr bwMode="auto">
          <a:xfrm>
            <a:off x="496861" y="611932"/>
            <a:ext cx="4741947" cy="15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238" y="2304120"/>
            <a:ext cx="53330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1911-yil mehnatkashlarning harakatlaridan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chigan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murlari 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lib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tashlangan Bengaliyani birlashtirishga majbur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ldilar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21" y="586537"/>
            <a:ext cx="5508612" cy="2293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tarzda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mustamlakasiga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aylanganligini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eslang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zulmining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ayanchli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oqibatlariga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keltiring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milliy-ozodlik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kongressining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nimalarni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oldingiz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Qiyosiy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tahlil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taraqqiyotining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o‘xshash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xususiyatlarini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5759450" cy="503920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417" y="35868"/>
            <a:ext cx="5555672" cy="8640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 mustamlakachiligi sharoitida Hindistonda </a:t>
            </a: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sarmoyadorlikka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asoslangan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mahalliy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ishlab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chiqarish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tizimi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yuzaga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исторически основанная на капитале система местного производства в Индии при английском колониализм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80" y="1007976"/>
            <a:ext cx="2838745" cy="19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429" y="1007976"/>
            <a:ext cx="2412268" cy="19236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700" dirty="0">
                <a:solidFill>
                  <a:srgbClr val="000000"/>
                </a:solidFill>
              </a:rPr>
              <a:t>Yirik sanoat korxonalari qurishga kirishildi. 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uz-Latn-UZ" sz="1700" dirty="0" smtClean="0">
                <a:solidFill>
                  <a:srgbClr val="000000"/>
                </a:solidFill>
              </a:rPr>
              <a:t>1886-yi</a:t>
            </a:r>
            <a:r>
              <a:rPr lang="en-US" sz="1700" dirty="0" err="1">
                <a:solidFill>
                  <a:srgbClr val="000000"/>
                </a:solidFill>
              </a:rPr>
              <a:t>lda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uz-Latn-UZ" sz="1700" b="1" dirty="0" smtClean="0">
                <a:solidFill>
                  <a:srgbClr val="000000"/>
                </a:solidFill>
              </a:rPr>
              <a:t>to</a:t>
            </a:r>
            <a:r>
              <a:rPr lang="en-US" sz="1700" b="1" dirty="0" smtClean="0">
                <a:solidFill>
                  <a:srgbClr val="000000"/>
                </a:solidFill>
              </a:rPr>
              <a:t>‘</a:t>
            </a:r>
            <a:r>
              <a:rPr lang="uz-Latn-UZ" sz="1700" b="1" dirty="0" smtClean="0">
                <a:solidFill>
                  <a:srgbClr val="000000"/>
                </a:solidFill>
              </a:rPr>
              <a:t>qimachilik </a:t>
            </a:r>
            <a:r>
              <a:rPr lang="uz-Latn-UZ" sz="1700" b="1" dirty="0">
                <a:solidFill>
                  <a:srgbClr val="000000"/>
                </a:solidFill>
              </a:rPr>
              <a:t>sanoatida </a:t>
            </a:r>
            <a:r>
              <a:rPr lang="uz-Latn-UZ" sz="1700" dirty="0">
                <a:solidFill>
                  <a:srgbClr val="000000"/>
                </a:solidFill>
              </a:rPr>
              <a:t>95 ta fabrika bor edi. Konlar soni </a:t>
            </a:r>
            <a:r>
              <a:rPr lang="uz-Latn-UZ" sz="1700" dirty="0" smtClean="0">
                <a:solidFill>
                  <a:srgbClr val="000000"/>
                </a:solidFill>
              </a:rPr>
              <a:t>ko</a:t>
            </a:r>
            <a:r>
              <a:rPr lang="en-US" sz="1700" dirty="0" smtClean="0">
                <a:solidFill>
                  <a:srgbClr val="000000"/>
                </a:solidFill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</a:rPr>
              <a:t>paydi</a:t>
            </a:r>
            <a:r>
              <a:rPr lang="uz-Latn-UZ" sz="1700" dirty="0">
                <a:solidFill>
                  <a:srgbClr val="000000"/>
                </a:solidFill>
              </a:rPr>
              <a:t>. </a:t>
            </a:r>
            <a:endParaRPr lang="ru-RU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железные дороги в Индии в 1886 год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0" y="1260004"/>
            <a:ext cx="2698945" cy="13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в Индии в 1886 г. крупные промышленные предприят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0" y="1260004"/>
            <a:ext cx="2555689" cy="13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5429" y="179884"/>
            <a:ext cx="5364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Temiryo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tarmoqlari 1900-yilda salkam 40 000 km ni tashkil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xomashyo tayyorlash va tashishda muhim ahamiyatga ega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ldi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8" y="47145"/>
            <a:ext cx="5544616" cy="9248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qulay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joylashtirishga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korxonalari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dengizbo‘yi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port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shaharlari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yaqinida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7"/>
          <a:stretch/>
        </p:blipFill>
        <p:spPr bwMode="auto">
          <a:xfrm>
            <a:off x="2677338" y="1151993"/>
            <a:ext cx="2974695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422" y="1150828"/>
            <a:ext cx="237626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Bundan Hindiston boyliklarini arzon va oson olib chiqib ketish maqsadi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zlandi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417" y="99210"/>
            <a:ext cx="5544616" cy="836758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1873-yildan 1883-yilgacha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savdosi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tobora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o‘sib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bordi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Latn-UZ" sz="1700" dirty="0">
                <a:solidFill>
                  <a:srgbClr val="000000"/>
                </a:solidFill>
              </a:rPr>
              <a:t>Hindiston ingliz burjuaziyasining </a:t>
            </a:r>
            <a:r>
              <a:rPr lang="uz-Latn-UZ" sz="1700" b="1" dirty="0">
                <a:solidFill>
                  <a:srgbClr val="000000"/>
                </a:solidFill>
              </a:rPr>
              <a:t>kapital kiritish </a:t>
            </a:r>
            <a:r>
              <a:rPr lang="en-US" sz="1700" b="1" dirty="0" err="1" smtClean="0">
                <a:solidFill>
                  <a:srgbClr val="000000"/>
                </a:solidFill>
              </a:rPr>
              <a:t>hudud</a:t>
            </a:r>
            <a:r>
              <a:rPr lang="uz-Latn-UZ" sz="1700" b="1" dirty="0" smtClean="0">
                <a:solidFill>
                  <a:srgbClr val="000000"/>
                </a:solidFill>
              </a:rPr>
              <a:t>iga </a:t>
            </a:r>
            <a:r>
              <a:rPr lang="uz-Latn-UZ" sz="1700" dirty="0">
                <a:solidFill>
                  <a:srgbClr val="000000"/>
                </a:solidFill>
              </a:rPr>
              <a:t>aylanib qoldi.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Картинки по запросу Индия находится на мировом рынке в конце девятнадцатого ве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56" y="1079983"/>
            <a:ext cx="2844121" cy="13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86" y="1124697"/>
            <a:ext cx="252011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Qishloq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jaligining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 serdaromad tarmoqlariga (choy, kanop, paxta) sarmoya solish katta foyda keltirar edi.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86" y="2520144"/>
            <a:ext cx="55084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sohaga ingliz ishbilarmonlari ishchilar yollar va ular qul deb atalar edi.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25" y="-136"/>
            <a:ext cx="5400600" cy="89747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bozoriga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miqdorda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qishloq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xo‘jaligi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mollari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daromad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mustamlakachilarini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boyitdi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8" r="5685"/>
          <a:stretch/>
        </p:blipFill>
        <p:spPr bwMode="auto">
          <a:xfrm>
            <a:off x="2927618" y="916236"/>
            <a:ext cx="2580399" cy="15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426" y="899964"/>
            <a:ext cx="252028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Bengaliya </a:t>
            </a:r>
            <a:r>
              <a:rPr lang="uz-Latn-U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z-Latn-U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kanop, </a:t>
            </a:r>
            <a:r>
              <a:rPr lang="uz-Latn-U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Assam – </a:t>
            </a:r>
            <a:r>
              <a:rPr lang="uz-Latn-U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choy, </a:t>
            </a:r>
            <a:r>
              <a:rPr lang="uz-Latn-U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Bombey va Markaziy Hindiston – </a:t>
            </a:r>
            <a:r>
              <a:rPr lang="uz-Latn-U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paxta, </a:t>
            </a:r>
            <a:r>
              <a:rPr lang="uz-Latn-U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Panjob – </a:t>
            </a:r>
            <a:r>
              <a:rPr lang="uz-Latn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bug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doy</a:t>
            </a:r>
            <a:r>
              <a:rPr lang="uz-Latn-U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yetishtirishga ixtisoslashdi.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35" y="2546793"/>
            <a:ext cx="5328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 egalari, bank egalari,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sudxo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rlar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dehqonlarni qarzga botirib, ularni ayanchli ahvolga solib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ydilar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71" y="179884"/>
            <a:ext cx="5436604" cy="7553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1870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1890-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yillar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martadan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ocharchilik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mln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qirilib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48" y="1086006"/>
            <a:ext cx="4036598" cy="16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73" y="215888"/>
            <a:ext cx="5183505" cy="6840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1878-yilda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ma’muriyati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Hindistondagi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tillarda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chiqadigan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matbuot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qonun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Картинки по запросу Капитализм в Индии в начале 20-го ве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45" y="1078575"/>
            <a:ext cx="2561564" cy="162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426" y="1078575"/>
            <a:ext cx="2736304" cy="1621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Qonun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gazetalarni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nazoratiga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o‘tkazdi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Tez orada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qotar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qurollarni saqlamaslik haqida akt qabul qilindi.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154637</TotalTime>
  <Words>935</Words>
  <Application>Microsoft Office PowerPoint</Application>
  <PresentationFormat>Произвольный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1_Office Theme</vt:lpstr>
      <vt:lpstr>Презентация PowerPoint</vt:lpstr>
      <vt:lpstr>Презентация PowerPoint</vt:lpstr>
      <vt:lpstr>Ingliz mustamlakachiligi sharoitida Hindistonda sarmoyadorlikka asoslangan mahalliy                      ishlab chiqarish  tizimi yuzaga kela boshladi.</vt:lpstr>
      <vt:lpstr>Презентация PowerPoint</vt:lpstr>
      <vt:lpstr>Buyuk Britaniya Hindistonda sanoatni o‘ziga qulay qilib joylashtirishga harakat qildi. Asosiy sanoat korxonalari dengizbo‘yi port shaharlari yaqinida edi.</vt:lpstr>
      <vt:lpstr>Презентация PowerPoint</vt:lpstr>
      <vt:lpstr>Hindiston XIX asr oxirida dunyo bozoriga katta miqdorda sanoat va qishloq xo‘jaligi mollari chiqara boshladi. Lekin, olingan daromad ingliz mustamlakachilarini boyitdi.</vt:lpstr>
      <vt:lpstr>1870-1890-yillar davomida Hindistonda 20 martadan ko‘p ocharchilik yuz berdi. Ularda 18 mln. odam qirilib ketdi.</vt:lpstr>
      <vt:lpstr>1878-yilda ingliz ma’muriyati Hindistondagi milliy tillarda chiqadigan matbuot haqida qonun qabul qildi. </vt:lpstr>
      <vt:lpstr>Презентация PowerPoint</vt:lpstr>
      <vt:lpstr>Sanoat ishchilari soni salkam 1 mln. kishiga yetdi. Buyuk Britaniya barcha ko‘mir havzalari, kanop sanoati, choyzorlarni, transport, savdo va sug‘urta jamiyatlarini o‘z qo‘liga to‘plab oldi va butun Hindiston ishlab chiqarish tizimi ustidan nazorat o‘rnatdi.</vt:lpstr>
      <vt:lpstr>Презентация PowerPoint</vt:lpstr>
      <vt:lpstr>     Kongress o‘z safiga yirik savdo-sanoat kapitali vakillarini, liberal pomeshiklar hamda milliy ziyolilarni birlashtirdi. Dastlabki vaqtlarda Hindiston milliy kongressiga ingliz mustamlaka ma’muriyati qarshilik qilmadi.</vt:lpstr>
      <vt:lpstr>1890-yilda  “so‘l”- radikal oqim shakllandi. Unga Bal Gangadxara Tilak (1856-1920) rahbarlik qildi. U hind xalqining milliy ongini uyg‘otish, milliy g‘ururini ko‘tarish yo‘lidan bordi. U Puna shahrida mustaqil o‘rta maktab tashkil qildi</vt:lpstr>
      <vt:lpstr>1880-yilda Tilak “Kesari” (Sher) gazetasini tashkil etdi. Gazeta yoshlar o‘rtasida vatanparvarlik g‘oyalarini targ‘ib qila boshladi. </vt:lpstr>
      <vt:lpstr>Презентация PowerPoint</vt:lpstr>
      <vt:lpstr>1906-yil dekabrda “so‘l” radikal oqim talabi bilan Hindiston milliy kongressi qo‘shimcha qaror qabul qildi. “Svaraj”  (“o‘z hokimiyatimiz”), “Svadeshi” (“o‘z ishlab chiqarishimiz”), “Ingliz mollariga boykot” xalq orasida katta e’tibor qozondi. </vt:lpstr>
      <vt:lpstr>“Svaraj”, “Svadeshi” dasturi ommaga katta ta’sir ko‘rsatdi. 1908-yili Bombey viloyatining Surat shahrida Hindiston milliy kongressining qurultoyi chaqirildi.</vt:lpstr>
      <vt:lpstr>1909-yilda “Hindiston kengashlari haqida qonun” nomli hujjat qabul qildi. </vt:lpstr>
      <vt:lpstr>1911-yili mustamlaka ma’muriyati ish vaqtini 12 soat bilan cheklash haqida qonun qabul qildi.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1554</cp:revision>
  <dcterms:created xsi:type="dcterms:W3CDTF">2014-10-08T23:03:32Z</dcterms:created>
  <dcterms:modified xsi:type="dcterms:W3CDTF">2020-12-21T10:44:09Z</dcterms:modified>
</cp:coreProperties>
</file>