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1"/>
  </p:notesMasterIdLst>
  <p:sldIdLst>
    <p:sldId id="1380" r:id="rId2"/>
    <p:sldId id="1382" r:id="rId3"/>
    <p:sldId id="1395" r:id="rId4"/>
    <p:sldId id="1383" r:id="rId5"/>
    <p:sldId id="1396" r:id="rId6"/>
    <p:sldId id="1384" r:id="rId7"/>
    <p:sldId id="1385" r:id="rId8"/>
    <p:sldId id="1386" r:id="rId9"/>
    <p:sldId id="1387" r:id="rId10"/>
    <p:sldId id="1388" r:id="rId11"/>
    <p:sldId id="1389" r:id="rId12"/>
    <p:sldId id="1390" r:id="rId13"/>
    <p:sldId id="1391" r:id="rId14"/>
    <p:sldId id="1392" r:id="rId15"/>
    <p:sldId id="1397" r:id="rId16"/>
    <p:sldId id="1399" r:id="rId17"/>
    <p:sldId id="1398" r:id="rId18"/>
    <p:sldId id="1394" r:id="rId19"/>
    <p:sldId id="1400" r:id="rId2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382"/>
            <p14:sldId id="1395"/>
            <p14:sldId id="1383"/>
            <p14:sldId id="1396"/>
            <p14:sldId id="1384"/>
            <p14:sldId id="1385"/>
            <p14:sldId id="1386"/>
            <p14:sldId id="1387"/>
            <p14:sldId id="1388"/>
            <p14:sldId id="1389"/>
            <p14:sldId id="1390"/>
            <p14:sldId id="1391"/>
            <p14:sldId id="1392"/>
            <p14:sldId id="1397"/>
            <p14:sldId id="1399"/>
            <p14:sldId id="1398"/>
            <p14:sldId id="1394"/>
            <p14:sldId id="1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137" d="100"/>
          <a:sy n="137" d="100"/>
        </p:scale>
        <p:origin x="600" y="108"/>
      </p:cViewPr>
      <p:guideLst>
        <p:guide orient="horz" pos="742"/>
        <p:guide pos="1882"/>
        <p:guide orient="horz" pos="517"/>
        <p:guide pos="1568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8620" y="1541439"/>
            <a:ext cx="2467483" cy="53987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18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18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18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18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sivilizatsiya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848883" y="215318"/>
            <a:ext cx="3393729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Jahon</a:t>
            </a:r>
            <a:r>
              <a:rPr kumimoji="0" lang="en-US" sz="3400" b="1" i="0" u="none" strike="noStrike" kern="0" cap="none" spc="-7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3400" b="1" i="0" u="none" strike="noStrike" kern="0" cap="none" spc="5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tarixi</a:t>
            </a:r>
            <a:endParaRPr kumimoji="0" lang="en-US" sz="3400" b="1" i="0" u="none" strike="noStrike" kern="0" cap="none" spc="5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="" xmlns:a16="http://schemas.microsoft.com/office/drawing/2014/main" id="{54730B04-F79F-453A-988A-79409D59897E}"/>
              </a:ext>
            </a:extLst>
          </p:cNvPr>
          <p:cNvSpPr/>
          <p:nvPr/>
        </p:nvSpPr>
        <p:spPr>
          <a:xfrm>
            <a:off x="523857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="" xmlns:a16="http://schemas.microsoft.com/office/drawing/2014/main" id="{A7C546DE-F6CD-4AE3-9566-933DCB1703A7}"/>
              </a:ext>
            </a:extLst>
          </p:cNvPr>
          <p:cNvSpPr/>
          <p:nvPr/>
        </p:nvSpPr>
        <p:spPr>
          <a:xfrm>
            <a:off x="437795" y="426445"/>
            <a:ext cx="61594" cy="174625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="" xmlns:a16="http://schemas.microsoft.com/office/drawing/2014/main" id="{946BC88D-A2E8-4B3B-896A-D3DDDDFA1F1F}"/>
              </a:ext>
            </a:extLst>
          </p:cNvPr>
          <p:cNvSpPr/>
          <p:nvPr/>
        </p:nvSpPr>
        <p:spPr>
          <a:xfrm>
            <a:off x="501036" y="345625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2" descr="Картинки по запросу Индустриальная цивилиз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1247351"/>
            <a:ext cx="2122460" cy="17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2595" y="981803"/>
            <a:ext cx="2376264" cy="16206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Avvaliga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imtiyozli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maktablarda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Oksford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Kembrij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universitetlarida o‘qirdilar</a:t>
            </a:r>
            <a:r>
              <a:rPr lang="sv-SE" sz="1800" b="1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ru-RU" sz="1800" b="1" dirty="0">
                <a:cs typeface="Andalus" panose="02020603050405020304" pitchFamily="18" charset="-78"/>
              </a:rPr>
              <a:t/>
            </a:r>
            <a:br>
              <a:rPr lang="ru-RU" sz="1800" b="1" dirty="0">
                <a:cs typeface="Andalus" panose="02020603050405020304" pitchFamily="18" charset="-78"/>
              </a:rPr>
            </a:br>
            <a:endParaRPr lang="ru-RU" sz="1800" b="1" dirty="0">
              <a:cs typeface="Andalus" panose="02020603050405020304" pitchFamily="18" charset="-78"/>
            </a:endParaRPr>
          </a:p>
        </p:txBody>
      </p:sp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1" y="1012601"/>
            <a:ext cx="3060340" cy="129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13" y="2834063"/>
            <a:ext cx="5580620" cy="2981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sv-SE" sz="1600" b="1" dirty="0">
                <a:latin typeface="Arial" pitchFamily="34" charset="0"/>
                <a:cs typeface="Arial" pitchFamily="34" charset="0"/>
              </a:rPr>
              <a:t>Shundan keyingi faoliyat maydoni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parlament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bo‘lardi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13" y="175573"/>
            <a:ext cx="5580620" cy="5443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b="1" dirty="0" err="1">
                <a:latin typeface="Arial" pitchFamily="34" charset="0"/>
                <a:cs typeface="Arial" pitchFamily="34" charset="0"/>
              </a:rPr>
              <a:t>Buyuk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Britaniyadagi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bunday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oilalarda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o‘g‘il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bolalarni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yoshligidanoq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siyosiy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faoliyatga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tayyorlashar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2" y="71872"/>
            <a:ext cx="5580621" cy="5825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o‘rtalarida</a:t>
            </a:r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parlamenti</a:t>
            </a:r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jamoalar</a:t>
            </a:r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palatasining</a:t>
            </a:r>
            <a:r>
              <a:rPr lang="en-US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652 a’zosidan 489 tasi yer mulkdorlari edi. 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British Parliament in the mid-19th centu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20" y="720886"/>
            <a:ext cx="4079610" cy="18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416" y="2592152"/>
            <a:ext cx="5580621" cy="5751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it-IT" sz="1700" b="1" dirty="0">
                <a:latin typeface="Arial" panose="020B0604020202020204" pitchFamily="34" charset="0"/>
                <a:cs typeface="Arial" panose="020B0604020202020204" pitchFamily="34" charset="0"/>
              </a:rPr>
              <a:t>1906—1916-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vazirlarining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uchdan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elita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yurtlari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bitiruvchilari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488" y="935968"/>
            <a:ext cx="2458545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 asrning ikkinchi yarmida o‘rta qatlam vakillari orasida, </a:t>
            </a:r>
            <a:r>
              <a:rPr lang="sv-SE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v-SE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ayniqsa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huquqshunoslar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toifasi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ajralib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turardi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Картинки по запросу 19th-century lawy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7" y="1031893"/>
            <a:ext cx="3049472" cy="16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12" y="71872"/>
            <a:ext cx="5580621" cy="756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XIX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asrda jamiyat hayotining muhim voqealaridan biri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i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i="1" dirty="0" smtClean="0">
                <a:latin typeface="Arial" pitchFamily="34" charset="0"/>
                <a:cs typeface="Arial" pitchFamily="34" charset="0"/>
              </a:rPr>
              <a:t>rta qatlam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ning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shakllanishi 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ldi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Erkin kasb</a:t>
            </a:r>
            <a:r>
              <a:rPr lang="en-US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egalari 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lgan shaxslar–jamiyatning 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rta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qatlamini tashkil etgan.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70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" y="1404020"/>
            <a:ext cx="3050185" cy="14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416" y="179884"/>
            <a:ext cx="5580621" cy="756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Huquqiy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davlatning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shakllanishi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fuqarolik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jamiyatining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barpo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bo‘lishi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iqtisodiy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hayotning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rivojlanishi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tufayli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huquqshunoslarga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ehtiyoj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ortib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bordi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21598" y="1079984"/>
            <a:ext cx="2530435" cy="2016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500" b="1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Huquqshunoslar</a:t>
            </a:r>
            <a:r>
              <a:rPr lang="uz-Latn-UZ" sz="15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konstitutsiyalar, qonunlar yozish, kodekslar tuzish, vasiyatlarni rasmiylashtirish, banklarga, tadbirkorlarga maslahatlar berish va sud ishlarida ishtirok etish kabi ishlarni bajargan. 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89" y="2376065"/>
            <a:ext cx="5183505" cy="576016"/>
          </a:xfrm>
        </p:spPr>
        <p:txBody>
          <a:bodyPr>
            <a:noAutofit/>
          </a:bodyPr>
          <a:lstStyle/>
          <a:p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AQSHda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70-yillarga </a:t>
            </a:r>
            <a:r>
              <a:rPr lang="en-US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ishchilari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12—13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kishini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qishloq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xo‘jaligidagi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ishchilar</a:t>
            </a:r>
            <a:r>
              <a:rPr lang="en-US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birgalikda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kishini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qilardi</a:t>
            </a:r>
            <a:r>
              <a:rPr lang="en-US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0" y="575928"/>
            <a:ext cx="2495762" cy="13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24" y="575928"/>
            <a:ext cx="2631547" cy="13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640" y="1980084"/>
            <a:ext cx="2495762" cy="236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200" b="1" i="1" dirty="0" err="1"/>
              <a:t>Sanoat</a:t>
            </a:r>
            <a:r>
              <a:rPr lang="en-US" sz="1200" b="1" i="1" dirty="0"/>
              <a:t> </a:t>
            </a:r>
            <a:r>
              <a:rPr lang="en-US" sz="1200" b="1" i="1" dirty="0" err="1"/>
              <a:t>ishchilari</a:t>
            </a:r>
            <a:r>
              <a:rPr lang="en-US" sz="1200" b="1" i="1" dirty="0"/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9325" y="1980084"/>
            <a:ext cx="2631547" cy="2365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200" b="1" i="1" dirty="0" err="1"/>
              <a:t>Qishloq</a:t>
            </a:r>
            <a:r>
              <a:rPr lang="en-US" sz="1200" b="1" i="1" dirty="0"/>
              <a:t> </a:t>
            </a:r>
            <a:r>
              <a:rPr lang="en-US" sz="1200" b="1" i="1" dirty="0" err="1"/>
              <a:t>xo‘jaligidagi</a:t>
            </a:r>
            <a:r>
              <a:rPr lang="en-US" sz="1200" b="1" i="1" dirty="0"/>
              <a:t> </a:t>
            </a:r>
            <a:r>
              <a:rPr lang="en-US" sz="1200" b="1" i="1" dirty="0" err="1"/>
              <a:t>ishchilar</a:t>
            </a:r>
            <a:r>
              <a:rPr lang="en-US" sz="1200" b="1" i="1" dirty="0"/>
              <a:t> </a:t>
            </a:r>
            <a:endParaRPr lang="ru-RU" sz="1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416" y="107876"/>
            <a:ext cx="5580621" cy="3960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Ishchilar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sinfi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12" y="1728323"/>
            <a:ext cx="4584203" cy="14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416" y="107876"/>
            <a:ext cx="5580621" cy="1548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1600" b="1" dirty="0">
                <a:latin typeface="Arial" pitchFamily="34" charset="0"/>
                <a:cs typeface="Arial" pitchFamily="34" charset="0"/>
              </a:rPr>
              <a:t>Ishchilarning ahvoli bir xil emasdi. Ularning yarmidan 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ko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prog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qashshoqlik 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sag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asida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yashasa, malakali mutaxassis 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ishchilar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esa 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ko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proq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haq olib,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ishchi aristokratiyasini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tashkil qilardi. XX asr boshlarida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ishchi aristokratiyasi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Buyuk </a:t>
            </a:r>
            <a:r>
              <a:rPr lang="uz-Latn-U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Britaniyada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umumiy ishchilar sonining uchdan birini tashkil qilib, juda yaxshi yashardi.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82" y="252007"/>
            <a:ext cx="5495475" cy="68396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dirty="0" err="1">
                <a:latin typeface="+mn-lt"/>
              </a:rPr>
              <a:t>Buyuk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Britaniya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mashinasozligida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ishchilar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umumiy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sonidan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smtClean="0">
                <a:latin typeface="+mn-lt"/>
              </a:rPr>
              <a:t>70—75</a:t>
            </a:r>
            <a:r>
              <a:rPr lang="en-US" b="1" i="1" dirty="0">
                <a:latin typeface="+mn-lt"/>
              </a:rPr>
              <a:t>, </a:t>
            </a:r>
            <a:r>
              <a:rPr lang="en-US" b="1" i="1" dirty="0" err="1">
                <a:latin typeface="+mn-lt"/>
              </a:rPr>
              <a:t>kemasozlikda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esa</a:t>
            </a:r>
            <a:r>
              <a:rPr lang="en-US" b="1" i="1" dirty="0">
                <a:latin typeface="+mn-lt"/>
              </a:rPr>
              <a:t> 50—60 </a:t>
            </a:r>
            <a:r>
              <a:rPr lang="en-US" b="1" i="1" dirty="0" err="1" smtClean="0">
                <a:latin typeface="+mn-lt"/>
              </a:rPr>
              <a:t>foizini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 smtClean="0">
                <a:latin typeface="+mn-lt"/>
              </a:rPr>
              <a:t>tashkil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qilardi</a:t>
            </a:r>
            <a:r>
              <a:rPr lang="en-US" b="1" i="1" dirty="0">
                <a:latin typeface="+mn-lt"/>
              </a:rPr>
              <a:t>. </a:t>
            </a:r>
            <a:endParaRPr lang="ru-RU" b="1" i="1" dirty="0">
              <a:latin typeface="+mn-lt"/>
            </a:endParaRPr>
          </a:p>
        </p:txBody>
      </p:sp>
      <p:pic>
        <p:nvPicPr>
          <p:cNvPr id="2050" name="Picture 2" descr="Картинки по запросу Британское судостроение в 1970-х годах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0" y="1007976"/>
            <a:ext cx="4079610" cy="19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2202" y="0"/>
            <a:ext cx="5580621" cy="13320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XX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asr boshida</a:t>
            </a:r>
            <a:r>
              <a:rPr lang="uz-Latn-UZ" sz="1600" b="1" i="1" dirty="0">
                <a:latin typeface="Arial" pitchFamily="34" charset="0"/>
                <a:cs typeface="Arial" pitchFamily="34" charset="0"/>
              </a:rPr>
              <a:t> AQSH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sanoat ishchi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l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arining soni</a:t>
            </a:r>
            <a:r>
              <a:rPr lang="uz-Latn-UZ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jihatdan </a:t>
            </a:r>
            <a:r>
              <a:rPr lang="uz-Latn-U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uz-Latn-U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chi </a:t>
            </a:r>
            <a:r>
              <a:rPr lang="uz-Latn-U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rinni </a:t>
            </a:r>
            <a:r>
              <a:rPr lang="uz-Latn-U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egalladi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. Bu yerda </a:t>
            </a:r>
            <a:r>
              <a:rPr lang="uz-Latn-U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10,4 mln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. nafar sanoat ishchisi mavju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d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edi. Germaniyada esa sanoat ishchilarining soni </a:t>
            </a:r>
            <a:r>
              <a:rPr lang="uz-Latn-U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1907-yil 8,6 ml</a:t>
            </a: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n. 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kishiga yetdi. Yevropa va Shimoliy Amerikadagi ishchilar soni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16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uz-Latn-UZ" sz="1600" b="1" dirty="0">
                <a:latin typeface="Arial" pitchFamily="34" charset="0"/>
                <a:cs typeface="Arial" pitchFamily="34" charset="0"/>
              </a:rPr>
              <a:t>. kishini tashkil qildi.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416" y="1368016"/>
            <a:ext cx="2304257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X asrning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70-y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ill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arigacha ish kunining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uzunligi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industrial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davlatlarda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soat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tashkil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Ayollar va bolalar mehnatiga ish haqi kam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lanardi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2483" y="1368016"/>
            <a:ext cx="3060340" cy="17754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z-Latn-UZ" sz="1400" b="1" i="1" dirty="0" smtClean="0">
                <a:latin typeface="Arial" pitchFamily="34" charset="0"/>
                <a:cs typeface="Arial" pitchFamily="34" charset="0"/>
              </a:rPr>
              <a:t>Fabri</a:t>
            </a: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ka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b="1" i="1" dirty="0" smtClean="0">
                <a:latin typeface="Arial" pitchFamily="34" charset="0"/>
                <a:cs typeface="Arial" pitchFamily="34" charset="0"/>
              </a:rPr>
              <a:t>ayollari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z-Latn-UZ" sz="1400" b="1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asosan,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14 yoshli qizlardan iborat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bo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lgan.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-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12 yoshli bolalar tamaki fabrikalaridan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tortib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toshko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ir</a:t>
            </a:r>
            <a:r>
              <a:rPr lang="uz-Latn-UZ" sz="1400" b="1" dirty="0">
                <a:latin typeface="Arial" pitchFamily="34" charset="0"/>
                <a:cs typeface="Arial" pitchFamily="34" charset="0"/>
              </a:rPr>
              <a:t> shaxtalarida ham mehnat qilishardi. Ular mehnati uchun ayollardan ham kam haq olardi.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24693"/>
            <a:ext cx="4895533" cy="386260"/>
          </a:xfrm>
        </p:spPr>
        <p:txBody>
          <a:bodyPr>
            <a:normAutofit/>
          </a:bodyPr>
          <a:lstStyle/>
          <a:p>
            <a:r>
              <a:rPr lang="en-US" b="1" i="1" dirty="0" err="1">
                <a:latin typeface="+mn-lt"/>
              </a:rPr>
              <a:t>Savol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va</a:t>
            </a:r>
            <a:r>
              <a:rPr lang="en-US" b="1" i="1" dirty="0">
                <a:latin typeface="+mn-lt"/>
              </a:rPr>
              <a:t> </a:t>
            </a:r>
            <a:r>
              <a:rPr lang="en-US" b="1" i="1" dirty="0" err="1">
                <a:latin typeface="+mn-lt"/>
              </a:rPr>
              <a:t>topshiriqlar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73" y="414652"/>
            <a:ext cx="5327491" cy="2138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Industrial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sivilizatsiya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qay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tariqa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qaror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topdi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Industrial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sivilizatsiya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shaharlar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hayotida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o‘zgarishlar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yuz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berdi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Siz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asr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oxiri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— XX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asr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boshlaridagi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urbanizatsiya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migratsiya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hodisalarini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izohlaysiz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Aholining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o‘rta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qatlamini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kimlar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tashkil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etadi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O‘rta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qatlamning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ko‘payishi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jamiyat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hayotida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qanday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ahamiyatga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ega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asr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oxiri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— XX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asr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boshlaridagi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Vatanimiz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tarixini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G‘arbiy</a:t>
            </a:r>
            <a:endParaRPr lang="en-US" sz="12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Yevropa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AQSH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tarixi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taqqoslang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Bugungi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kunda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xalqaro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huquqda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bolalar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mehnatiga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yoshdan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ruxsat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berilishini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1200" b="1" i="1" dirty="0">
                <a:latin typeface="Arial" pitchFamily="34" charset="0"/>
                <a:cs typeface="Arial" pitchFamily="34" charset="0"/>
              </a:rPr>
              <a:t>.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1465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+mn-lt"/>
              </a:rPr>
              <a:t>Mustaqil</a:t>
            </a:r>
            <a:r>
              <a:rPr lang="en-US" sz="2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+mn-lt"/>
              </a:rPr>
              <a:t>bajarish</a:t>
            </a:r>
            <a:r>
              <a:rPr lang="en-US" sz="2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+mn-lt"/>
              </a:rPr>
              <a:t>uchun</a:t>
            </a:r>
            <a:r>
              <a:rPr lang="en-US" sz="24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+mn-lt"/>
              </a:rPr>
              <a:t>topshiriq</a:t>
            </a:r>
            <a:r>
              <a:rPr lang="en-US" sz="2400" b="1" i="1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902" y="611578"/>
            <a:ext cx="5327491" cy="3928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674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1"/>
          <p:cNvGrpSpPr/>
          <p:nvPr/>
        </p:nvGrpSpPr>
        <p:grpSpPr>
          <a:xfrm>
            <a:off x="179424" y="50676"/>
            <a:ext cx="5460025" cy="3111082"/>
            <a:chOff x="-341709" y="-621042"/>
            <a:chExt cx="9985772" cy="6380228"/>
          </a:xfrm>
        </p:grpSpPr>
        <p:sp>
          <p:nvSpPr>
            <p:cNvPr id="95" name="Freeform 53"/>
            <p:cNvSpPr>
              <a:spLocks noEditPoints="1"/>
            </p:cNvSpPr>
            <p:nvPr/>
          </p:nvSpPr>
          <p:spPr bwMode="auto">
            <a:xfrm>
              <a:off x="488308" y="-590364"/>
              <a:ext cx="2438922" cy="3182017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9" name="Freeform 131"/>
            <p:cNvSpPr>
              <a:spLocks/>
            </p:cNvSpPr>
            <p:nvPr/>
          </p:nvSpPr>
          <p:spPr bwMode="auto">
            <a:xfrm>
              <a:off x="2375021" y="-621042"/>
              <a:ext cx="1685600" cy="2469601"/>
            </a:xfrm>
            <a:custGeom>
              <a:avLst/>
              <a:gdLst>
                <a:gd name="T0" fmla="*/ 849 w 989"/>
                <a:gd name="T1" fmla="*/ 126 h 1449"/>
                <a:gd name="T2" fmla="*/ 669 w 989"/>
                <a:gd name="T3" fmla="*/ 190 h 1449"/>
                <a:gd name="T4" fmla="*/ 783 w 989"/>
                <a:gd name="T5" fmla="*/ 237 h 1449"/>
                <a:gd name="T6" fmla="*/ 811 w 989"/>
                <a:gd name="T7" fmla="*/ 308 h 1449"/>
                <a:gd name="T8" fmla="*/ 979 w 989"/>
                <a:gd name="T9" fmla="*/ 247 h 1449"/>
                <a:gd name="T10" fmla="*/ 913 w 989"/>
                <a:gd name="T11" fmla="*/ 386 h 1449"/>
                <a:gd name="T12" fmla="*/ 880 w 989"/>
                <a:gd name="T13" fmla="*/ 474 h 1449"/>
                <a:gd name="T14" fmla="*/ 887 w 989"/>
                <a:gd name="T15" fmla="*/ 666 h 1449"/>
                <a:gd name="T16" fmla="*/ 863 w 989"/>
                <a:gd name="T17" fmla="*/ 727 h 1449"/>
                <a:gd name="T18" fmla="*/ 873 w 989"/>
                <a:gd name="T19" fmla="*/ 841 h 1449"/>
                <a:gd name="T20" fmla="*/ 849 w 989"/>
                <a:gd name="T21" fmla="*/ 888 h 1449"/>
                <a:gd name="T22" fmla="*/ 826 w 989"/>
                <a:gd name="T23" fmla="*/ 933 h 1449"/>
                <a:gd name="T24" fmla="*/ 785 w 989"/>
                <a:gd name="T25" fmla="*/ 950 h 1449"/>
                <a:gd name="T26" fmla="*/ 835 w 989"/>
                <a:gd name="T27" fmla="*/ 1035 h 1449"/>
                <a:gd name="T28" fmla="*/ 773 w 989"/>
                <a:gd name="T29" fmla="*/ 997 h 1449"/>
                <a:gd name="T30" fmla="*/ 802 w 989"/>
                <a:gd name="T31" fmla="*/ 1059 h 1449"/>
                <a:gd name="T32" fmla="*/ 736 w 989"/>
                <a:gd name="T33" fmla="*/ 1137 h 1449"/>
                <a:gd name="T34" fmla="*/ 655 w 989"/>
                <a:gd name="T35" fmla="*/ 1167 h 1449"/>
                <a:gd name="T36" fmla="*/ 587 w 989"/>
                <a:gd name="T37" fmla="*/ 1241 h 1449"/>
                <a:gd name="T38" fmla="*/ 528 w 989"/>
                <a:gd name="T39" fmla="*/ 1283 h 1449"/>
                <a:gd name="T40" fmla="*/ 492 w 989"/>
                <a:gd name="T41" fmla="*/ 1362 h 1449"/>
                <a:gd name="T42" fmla="*/ 485 w 989"/>
                <a:gd name="T43" fmla="*/ 1449 h 1449"/>
                <a:gd name="T44" fmla="*/ 405 w 989"/>
                <a:gd name="T45" fmla="*/ 1423 h 1449"/>
                <a:gd name="T46" fmla="*/ 350 w 989"/>
                <a:gd name="T47" fmla="*/ 1328 h 1449"/>
                <a:gd name="T48" fmla="*/ 317 w 989"/>
                <a:gd name="T49" fmla="*/ 1234 h 1449"/>
                <a:gd name="T50" fmla="*/ 329 w 989"/>
                <a:gd name="T51" fmla="*/ 1141 h 1449"/>
                <a:gd name="T52" fmla="*/ 362 w 989"/>
                <a:gd name="T53" fmla="*/ 1070 h 1449"/>
                <a:gd name="T54" fmla="*/ 322 w 989"/>
                <a:gd name="T55" fmla="*/ 1099 h 1449"/>
                <a:gd name="T56" fmla="*/ 305 w 989"/>
                <a:gd name="T57" fmla="*/ 1028 h 1449"/>
                <a:gd name="T58" fmla="*/ 326 w 989"/>
                <a:gd name="T59" fmla="*/ 1006 h 1449"/>
                <a:gd name="T60" fmla="*/ 282 w 989"/>
                <a:gd name="T61" fmla="*/ 985 h 1449"/>
                <a:gd name="T62" fmla="*/ 277 w 989"/>
                <a:gd name="T63" fmla="*/ 876 h 1449"/>
                <a:gd name="T64" fmla="*/ 237 w 989"/>
                <a:gd name="T65" fmla="*/ 763 h 1449"/>
                <a:gd name="T66" fmla="*/ 116 w 989"/>
                <a:gd name="T67" fmla="*/ 722 h 1449"/>
                <a:gd name="T68" fmla="*/ 31 w 989"/>
                <a:gd name="T69" fmla="*/ 663 h 1449"/>
                <a:gd name="T70" fmla="*/ 36 w 989"/>
                <a:gd name="T71" fmla="*/ 616 h 1449"/>
                <a:gd name="T72" fmla="*/ 64 w 989"/>
                <a:gd name="T73" fmla="*/ 516 h 1449"/>
                <a:gd name="T74" fmla="*/ 85 w 989"/>
                <a:gd name="T75" fmla="*/ 410 h 1449"/>
                <a:gd name="T76" fmla="*/ 177 w 989"/>
                <a:gd name="T77" fmla="*/ 289 h 1449"/>
                <a:gd name="T78" fmla="*/ 260 w 989"/>
                <a:gd name="T79" fmla="*/ 192 h 1449"/>
                <a:gd name="T80" fmla="*/ 371 w 989"/>
                <a:gd name="T81" fmla="*/ 161 h 1449"/>
                <a:gd name="T82" fmla="*/ 466 w 989"/>
                <a:gd name="T83" fmla="*/ 251 h 1449"/>
                <a:gd name="T84" fmla="*/ 483 w 989"/>
                <a:gd name="T85" fmla="*/ 60 h 1449"/>
                <a:gd name="T86" fmla="*/ 617 w 989"/>
                <a:gd name="T87" fmla="*/ 0 h 1449"/>
                <a:gd name="T88" fmla="*/ 747 w 989"/>
                <a:gd name="T89" fmla="*/ 1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144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" name="Freeform 247"/>
            <p:cNvSpPr>
              <a:spLocks/>
            </p:cNvSpPr>
            <p:nvPr/>
          </p:nvSpPr>
          <p:spPr bwMode="auto">
            <a:xfrm>
              <a:off x="7160829" y="3288732"/>
              <a:ext cx="211665" cy="250784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" name="Freeform 246"/>
            <p:cNvSpPr>
              <a:spLocks/>
            </p:cNvSpPr>
            <p:nvPr/>
          </p:nvSpPr>
          <p:spPr bwMode="auto">
            <a:xfrm>
              <a:off x="7082346" y="3341404"/>
              <a:ext cx="226760" cy="426413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" name="Freeform 244"/>
            <p:cNvSpPr>
              <a:spLocks/>
            </p:cNvSpPr>
            <p:nvPr/>
          </p:nvSpPr>
          <p:spPr bwMode="auto">
            <a:xfrm>
              <a:off x="6850638" y="3109694"/>
              <a:ext cx="88626" cy="53079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" name="Freeform 242"/>
            <p:cNvSpPr>
              <a:spLocks/>
            </p:cNvSpPr>
            <p:nvPr/>
          </p:nvSpPr>
          <p:spPr bwMode="auto">
            <a:xfrm>
              <a:off x="6823287" y="3164152"/>
              <a:ext cx="133102" cy="179201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" name="Freeform 59"/>
            <p:cNvSpPr>
              <a:spLocks noEditPoints="1"/>
            </p:cNvSpPr>
            <p:nvPr/>
          </p:nvSpPr>
          <p:spPr bwMode="auto">
            <a:xfrm>
              <a:off x="6431368" y="2179202"/>
              <a:ext cx="1692418" cy="1233948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" name="Freeform 241"/>
            <p:cNvSpPr>
              <a:spLocks/>
            </p:cNvSpPr>
            <p:nvPr/>
          </p:nvSpPr>
          <p:spPr bwMode="auto">
            <a:xfrm>
              <a:off x="7213500" y="3257892"/>
              <a:ext cx="203062" cy="429821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5360955" y="2973428"/>
              <a:ext cx="17126" cy="40904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5359170" y="2947782"/>
              <a:ext cx="121253" cy="138296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" name="Freeform 232"/>
            <p:cNvSpPr>
              <a:spLocks/>
            </p:cNvSpPr>
            <p:nvPr/>
          </p:nvSpPr>
          <p:spPr bwMode="auto">
            <a:xfrm>
              <a:off x="5366150" y="2910367"/>
              <a:ext cx="42690" cy="51293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8" name="Freeform 230"/>
            <p:cNvSpPr>
              <a:spLocks/>
            </p:cNvSpPr>
            <p:nvPr/>
          </p:nvSpPr>
          <p:spPr bwMode="auto">
            <a:xfrm>
              <a:off x="5383194" y="2814842"/>
              <a:ext cx="180661" cy="170680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9" name="Freeform 228"/>
            <p:cNvSpPr>
              <a:spLocks/>
            </p:cNvSpPr>
            <p:nvPr/>
          </p:nvSpPr>
          <p:spPr bwMode="auto">
            <a:xfrm>
              <a:off x="5461350" y="2811434"/>
              <a:ext cx="279920" cy="276186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0" name="Freeform 226"/>
            <p:cNvSpPr>
              <a:spLocks/>
            </p:cNvSpPr>
            <p:nvPr/>
          </p:nvSpPr>
          <p:spPr bwMode="auto">
            <a:xfrm>
              <a:off x="5611333" y="2726054"/>
              <a:ext cx="539063" cy="484361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5632029" y="2654715"/>
              <a:ext cx="153392" cy="129530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2" name="Freeform 225"/>
            <p:cNvSpPr>
              <a:spLocks/>
            </p:cNvSpPr>
            <p:nvPr/>
          </p:nvSpPr>
          <p:spPr bwMode="auto">
            <a:xfrm>
              <a:off x="5596075" y="2673381"/>
              <a:ext cx="90737" cy="93983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3" name="Freeform 224"/>
            <p:cNvSpPr>
              <a:spLocks/>
            </p:cNvSpPr>
            <p:nvPr/>
          </p:nvSpPr>
          <p:spPr bwMode="auto">
            <a:xfrm>
              <a:off x="5500875" y="2588083"/>
              <a:ext cx="186370" cy="10036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4" name="Freeform 472"/>
            <p:cNvSpPr>
              <a:spLocks/>
            </p:cNvSpPr>
            <p:nvPr/>
          </p:nvSpPr>
          <p:spPr bwMode="auto">
            <a:xfrm>
              <a:off x="5846777" y="2620465"/>
              <a:ext cx="386888" cy="269695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5" name="Freeform 471"/>
            <p:cNvSpPr>
              <a:spLocks/>
            </p:cNvSpPr>
            <p:nvPr/>
          </p:nvSpPr>
          <p:spPr bwMode="auto">
            <a:xfrm>
              <a:off x="6068342" y="2770367"/>
              <a:ext cx="402226" cy="314089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6" name="Freeform 470"/>
            <p:cNvSpPr>
              <a:spLocks/>
            </p:cNvSpPr>
            <p:nvPr/>
          </p:nvSpPr>
          <p:spPr bwMode="auto">
            <a:xfrm>
              <a:off x="6257525" y="2683526"/>
              <a:ext cx="209636" cy="160697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7" name="Freeform 469"/>
            <p:cNvSpPr>
              <a:spLocks/>
            </p:cNvSpPr>
            <p:nvPr/>
          </p:nvSpPr>
          <p:spPr bwMode="auto">
            <a:xfrm>
              <a:off x="6311982" y="2596686"/>
              <a:ext cx="305405" cy="160697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8" name="Freeform 468"/>
            <p:cNvSpPr>
              <a:spLocks/>
            </p:cNvSpPr>
            <p:nvPr/>
          </p:nvSpPr>
          <p:spPr bwMode="auto">
            <a:xfrm>
              <a:off x="5940435" y="2514959"/>
              <a:ext cx="479248" cy="310355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29" name="Freeform 467"/>
            <p:cNvSpPr>
              <a:spLocks/>
            </p:cNvSpPr>
            <p:nvPr/>
          </p:nvSpPr>
          <p:spPr bwMode="auto">
            <a:xfrm>
              <a:off x="5674311" y="2085382"/>
              <a:ext cx="1137207" cy="620708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0" name="Freeform 466"/>
            <p:cNvSpPr>
              <a:spLocks/>
            </p:cNvSpPr>
            <p:nvPr/>
          </p:nvSpPr>
          <p:spPr bwMode="auto">
            <a:xfrm>
              <a:off x="6816469" y="2238609"/>
              <a:ext cx="888209" cy="431770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1" name="Freeform 461"/>
            <p:cNvSpPr>
              <a:spLocks/>
            </p:cNvSpPr>
            <p:nvPr/>
          </p:nvSpPr>
          <p:spPr bwMode="auto">
            <a:xfrm>
              <a:off x="6606835" y="3041358"/>
              <a:ext cx="228708" cy="126367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2" name="Freeform 460"/>
            <p:cNvSpPr>
              <a:spLocks/>
            </p:cNvSpPr>
            <p:nvPr/>
          </p:nvSpPr>
          <p:spPr bwMode="auto">
            <a:xfrm>
              <a:off x="6277977" y="2871437"/>
              <a:ext cx="813301" cy="827963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 dirty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3" name="Freeform 459"/>
            <p:cNvSpPr>
              <a:spLocks/>
            </p:cNvSpPr>
            <p:nvPr/>
          </p:nvSpPr>
          <p:spPr bwMode="auto">
            <a:xfrm>
              <a:off x="5821212" y="3179655"/>
              <a:ext cx="136511" cy="112650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4" name="Freeform 241"/>
            <p:cNvSpPr>
              <a:spLocks noEditPoints="1"/>
            </p:cNvSpPr>
            <p:nvPr/>
          </p:nvSpPr>
          <p:spPr bwMode="auto">
            <a:xfrm>
              <a:off x="5833142" y="3167724"/>
              <a:ext cx="214748" cy="291444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5" name="Freeform 458"/>
            <p:cNvSpPr>
              <a:spLocks/>
            </p:cNvSpPr>
            <p:nvPr/>
          </p:nvSpPr>
          <p:spPr bwMode="auto">
            <a:xfrm>
              <a:off x="5572377" y="3387503"/>
              <a:ext cx="295097" cy="184151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6" name="Freeform 457"/>
            <p:cNvSpPr>
              <a:spLocks/>
            </p:cNvSpPr>
            <p:nvPr/>
          </p:nvSpPr>
          <p:spPr bwMode="auto">
            <a:xfrm>
              <a:off x="5350648" y="2986899"/>
              <a:ext cx="586541" cy="482657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7" name="Freeform 456"/>
            <p:cNvSpPr>
              <a:spLocks/>
            </p:cNvSpPr>
            <p:nvPr/>
          </p:nvSpPr>
          <p:spPr bwMode="auto">
            <a:xfrm>
              <a:off x="5548516" y="3566541"/>
              <a:ext cx="46099" cy="54621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8" name="Freeform 455"/>
            <p:cNvSpPr>
              <a:spLocks/>
            </p:cNvSpPr>
            <p:nvPr/>
          </p:nvSpPr>
          <p:spPr bwMode="auto">
            <a:xfrm>
              <a:off x="5568806" y="3604037"/>
              <a:ext cx="184395" cy="100720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39" name="Freeform 454"/>
            <p:cNvSpPr>
              <a:spLocks/>
            </p:cNvSpPr>
            <p:nvPr/>
          </p:nvSpPr>
          <p:spPr bwMode="auto">
            <a:xfrm>
              <a:off x="5396748" y="3418263"/>
              <a:ext cx="187560" cy="162158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0" name="Freeform 453"/>
            <p:cNvSpPr>
              <a:spLocks/>
            </p:cNvSpPr>
            <p:nvPr/>
          </p:nvSpPr>
          <p:spPr bwMode="auto">
            <a:xfrm>
              <a:off x="5302928" y="3503481"/>
              <a:ext cx="414320" cy="3292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1" name="Freeform 452"/>
            <p:cNvSpPr>
              <a:spLocks/>
            </p:cNvSpPr>
            <p:nvPr/>
          </p:nvSpPr>
          <p:spPr bwMode="auto">
            <a:xfrm>
              <a:off x="4999716" y="3300663"/>
              <a:ext cx="455061" cy="52851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2" name="Freeform 448"/>
            <p:cNvSpPr>
              <a:spLocks/>
            </p:cNvSpPr>
            <p:nvPr/>
          </p:nvSpPr>
          <p:spPr bwMode="auto">
            <a:xfrm>
              <a:off x="5212758" y="3798169"/>
              <a:ext cx="151769" cy="160372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3" name="Freeform 447"/>
            <p:cNvSpPr>
              <a:spLocks/>
            </p:cNvSpPr>
            <p:nvPr/>
          </p:nvSpPr>
          <p:spPr bwMode="auto">
            <a:xfrm>
              <a:off x="5326788" y="3760430"/>
              <a:ext cx="226922" cy="288524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4" name="Freeform 446"/>
            <p:cNvSpPr>
              <a:spLocks/>
            </p:cNvSpPr>
            <p:nvPr/>
          </p:nvSpPr>
          <p:spPr bwMode="auto">
            <a:xfrm>
              <a:off x="5197421" y="3948234"/>
              <a:ext cx="51293" cy="54784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5" name="Freeform 445"/>
            <p:cNvSpPr>
              <a:spLocks/>
            </p:cNvSpPr>
            <p:nvPr/>
          </p:nvSpPr>
          <p:spPr bwMode="auto">
            <a:xfrm>
              <a:off x="5200667" y="3943039"/>
              <a:ext cx="310517" cy="30199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6" name="Freeform 444"/>
            <p:cNvSpPr>
              <a:spLocks/>
            </p:cNvSpPr>
            <p:nvPr/>
          </p:nvSpPr>
          <p:spPr bwMode="auto">
            <a:xfrm>
              <a:off x="5297976" y="4166228"/>
              <a:ext cx="88789" cy="220105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7" name="Freeform 443"/>
            <p:cNvSpPr>
              <a:spLocks/>
            </p:cNvSpPr>
            <p:nvPr/>
          </p:nvSpPr>
          <p:spPr bwMode="auto">
            <a:xfrm>
              <a:off x="5224446" y="4202181"/>
              <a:ext cx="300291" cy="484361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8" name="Freeform 439"/>
            <p:cNvSpPr>
              <a:spLocks/>
            </p:cNvSpPr>
            <p:nvPr/>
          </p:nvSpPr>
          <p:spPr bwMode="auto">
            <a:xfrm>
              <a:off x="5195634" y="3982403"/>
              <a:ext cx="49508" cy="7722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49" name="Freeform 438"/>
            <p:cNvSpPr>
              <a:spLocks/>
            </p:cNvSpPr>
            <p:nvPr/>
          </p:nvSpPr>
          <p:spPr bwMode="auto">
            <a:xfrm>
              <a:off x="4997931" y="4145938"/>
              <a:ext cx="325694" cy="276349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0" name="Freeform 437"/>
            <p:cNvSpPr>
              <a:spLocks/>
            </p:cNvSpPr>
            <p:nvPr/>
          </p:nvSpPr>
          <p:spPr bwMode="auto">
            <a:xfrm>
              <a:off x="4938113" y="4401264"/>
              <a:ext cx="281952" cy="29225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1" name="Freeform 435"/>
            <p:cNvSpPr>
              <a:spLocks/>
            </p:cNvSpPr>
            <p:nvPr/>
          </p:nvSpPr>
          <p:spPr bwMode="auto">
            <a:xfrm>
              <a:off x="5091751" y="4341016"/>
              <a:ext cx="214398" cy="21437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2" name="Freeform 351"/>
            <p:cNvSpPr>
              <a:spLocks noEditPoints="1"/>
            </p:cNvSpPr>
            <p:nvPr/>
          </p:nvSpPr>
          <p:spPr bwMode="auto">
            <a:xfrm>
              <a:off x="4846325" y="4543296"/>
              <a:ext cx="455061" cy="398818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3" name="Freeform 429"/>
            <p:cNvSpPr>
              <a:spLocks/>
            </p:cNvSpPr>
            <p:nvPr/>
          </p:nvSpPr>
          <p:spPr bwMode="auto">
            <a:xfrm>
              <a:off x="4721907" y="4384384"/>
              <a:ext cx="366435" cy="370333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4" name="Freeform 427"/>
            <p:cNvSpPr>
              <a:spLocks/>
            </p:cNvSpPr>
            <p:nvPr/>
          </p:nvSpPr>
          <p:spPr bwMode="auto">
            <a:xfrm>
              <a:off x="4733838" y="3776176"/>
              <a:ext cx="530379" cy="514958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5" name="Freeform 8"/>
            <p:cNvSpPr>
              <a:spLocks noEditPoints="1"/>
            </p:cNvSpPr>
            <p:nvPr/>
          </p:nvSpPr>
          <p:spPr bwMode="auto">
            <a:xfrm>
              <a:off x="4716795" y="4038646"/>
              <a:ext cx="347687" cy="380070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6" name="Freeform 425"/>
            <p:cNvSpPr>
              <a:spLocks/>
            </p:cNvSpPr>
            <p:nvPr/>
          </p:nvSpPr>
          <p:spPr bwMode="auto">
            <a:xfrm>
              <a:off x="4701455" y="3817080"/>
              <a:ext cx="208094" cy="245589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7" name="Freeform 424"/>
            <p:cNvSpPr>
              <a:spLocks/>
            </p:cNvSpPr>
            <p:nvPr/>
          </p:nvSpPr>
          <p:spPr bwMode="auto">
            <a:xfrm>
              <a:off x="4652030" y="3857985"/>
              <a:ext cx="57948" cy="39363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8" name="Freeform 423"/>
            <p:cNvSpPr>
              <a:spLocks/>
            </p:cNvSpPr>
            <p:nvPr/>
          </p:nvSpPr>
          <p:spPr bwMode="auto">
            <a:xfrm>
              <a:off x="4640099" y="3857984"/>
              <a:ext cx="153392" cy="174089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59" name="Freeform 422"/>
            <p:cNvSpPr>
              <a:spLocks/>
            </p:cNvSpPr>
            <p:nvPr/>
          </p:nvSpPr>
          <p:spPr bwMode="auto">
            <a:xfrm>
              <a:off x="4793490" y="3610855"/>
              <a:ext cx="363189" cy="256060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0" name="Freeform 421"/>
            <p:cNvSpPr>
              <a:spLocks/>
            </p:cNvSpPr>
            <p:nvPr/>
          </p:nvSpPr>
          <p:spPr bwMode="auto">
            <a:xfrm>
              <a:off x="4633281" y="3563133"/>
              <a:ext cx="208094" cy="31376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1" name="Freeform 420"/>
            <p:cNvSpPr>
              <a:spLocks/>
            </p:cNvSpPr>
            <p:nvPr/>
          </p:nvSpPr>
          <p:spPr bwMode="auto">
            <a:xfrm>
              <a:off x="4471367" y="3534159"/>
              <a:ext cx="332592" cy="274727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2" name="Freeform 419"/>
            <p:cNvSpPr>
              <a:spLocks/>
            </p:cNvSpPr>
            <p:nvPr/>
          </p:nvSpPr>
          <p:spPr bwMode="auto">
            <a:xfrm>
              <a:off x="4418533" y="3583585"/>
              <a:ext cx="88789" cy="168731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3" name="Freeform 418"/>
            <p:cNvSpPr>
              <a:spLocks/>
            </p:cNvSpPr>
            <p:nvPr/>
          </p:nvSpPr>
          <p:spPr bwMode="auto">
            <a:xfrm>
              <a:off x="4394672" y="3615967"/>
              <a:ext cx="58193" cy="141461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4" name="Freeform 417"/>
            <p:cNvSpPr>
              <a:spLocks/>
            </p:cNvSpPr>
            <p:nvPr/>
          </p:nvSpPr>
          <p:spPr bwMode="auto">
            <a:xfrm>
              <a:off x="4306046" y="3615967"/>
              <a:ext cx="122795" cy="173843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5" name="Freeform 416"/>
            <p:cNvSpPr>
              <a:spLocks/>
            </p:cNvSpPr>
            <p:nvPr/>
          </p:nvSpPr>
          <p:spPr bwMode="auto">
            <a:xfrm>
              <a:off x="4246394" y="3498368"/>
              <a:ext cx="214993" cy="1675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6" name="Freeform 415"/>
            <p:cNvSpPr>
              <a:spLocks/>
            </p:cNvSpPr>
            <p:nvPr/>
          </p:nvSpPr>
          <p:spPr bwMode="auto">
            <a:xfrm>
              <a:off x="4905976" y="2591654"/>
              <a:ext cx="59979" cy="630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7" name="Freeform 413"/>
            <p:cNvSpPr>
              <a:spLocks/>
            </p:cNvSpPr>
            <p:nvPr/>
          </p:nvSpPr>
          <p:spPr bwMode="auto">
            <a:xfrm>
              <a:off x="4912467" y="2489393"/>
              <a:ext cx="119631" cy="149983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8" name="Freeform 411"/>
            <p:cNvSpPr>
              <a:spLocks/>
            </p:cNvSpPr>
            <p:nvPr/>
          </p:nvSpPr>
          <p:spPr bwMode="auto">
            <a:xfrm>
              <a:off x="5035507" y="2049672"/>
              <a:ext cx="267827" cy="226679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69" name="Freeform 408"/>
            <p:cNvSpPr>
              <a:spLocks/>
            </p:cNvSpPr>
            <p:nvPr/>
          </p:nvSpPr>
          <p:spPr bwMode="auto">
            <a:xfrm>
              <a:off x="5132655" y="2395573"/>
              <a:ext cx="95606" cy="122795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0" name="Freeform 406"/>
            <p:cNvSpPr>
              <a:spLocks/>
            </p:cNvSpPr>
            <p:nvPr/>
          </p:nvSpPr>
          <p:spPr bwMode="auto">
            <a:xfrm>
              <a:off x="4953617" y="2405717"/>
              <a:ext cx="259144" cy="18082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1" name="Freeform 404"/>
            <p:cNvSpPr>
              <a:spLocks/>
            </p:cNvSpPr>
            <p:nvPr/>
          </p:nvSpPr>
          <p:spPr bwMode="auto">
            <a:xfrm>
              <a:off x="4784969" y="2114435"/>
              <a:ext cx="279758" cy="262634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2" name="Freeform 402"/>
            <p:cNvSpPr>
              <a:spLocks/>
            </p:cNvSpPr>
            <p:nvPr/>
          </p:nvSpPr>
          <p:spPr bwMode="auto">
            <a:xfrm>
              <a:off x="4268469" y="2279759"/>
              <a:ext cx="356453" cy="356210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 dirty="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3" name="Freeform 400"/>
            <p:cNvSpPr>
              <a:spLocks/>
            </p:cNvSpPr>
            <p:nvPr/>
          </p:nvSpPr>
          <p:spPr bwMode="auto">
            <a:xfrm>
              <a:off x="4486706" y="2179201"/>
              <a:ext cx="111143" cy="12255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4" name="Freeform 398"/>
            <p:cNvSpPr>
              <a:spLocks/>
            </p:cNvSpPr>
            <p:nvPr/>
          </p:nvSpPr>
          <p:spPr bwMode="auto">
            <a:xfrm>
              <a:off x="4563403" y="2426332"/>
              <a:ext cx="121010" cy="8724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5" name="Freeform 395"/>
            <p:cNvSpPr>
              <a:spLocks/>
            </p:cNvSpPr>
            <p:nvPr/>
          </p:nvSpPr>
          <p:spPr bwMode="auto">
            <a:xfrm>
              <a:off x="4979265" y="2039283"/>
              <a:ext cx="153392" cy="119468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6" name="Freeform 391"/>
            <p:cNvSpPr>
              <a:spLocks/>
            </p:cNvSpPr>
            <p:nvPr/>
          </p:nvSpPr>
          <p:spPr bwMode="auto">
            <a:xfrm>
              <a:off x="4157768" y="2821741"/>
              <a:ext cx="570957" cy="573070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7" name="Freeform 389"/>
            <p:cNvSpPr>
              <a:spLocks/>
            </p:cNvSpPr>
            <p:nvPr/>
          </p:nvSpPr>
          <p:spPr bwMode="auto">
            <a:xfrm>
              <a:off x="4031647" y="3639828"/>
              <a:ext cx="88789" cy="9203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8" name="Freeform 388"/>
            <p:cNvSpPr>
              <a:spLocks/>
            </p:cNvSpPr>
            <p:nvPr/>
          </p:nvSpPr>
          <p:spPr bwMode="auto">
            <a:xfrm>
              <a:off x="3978812" y="3571654"/>
              <a:ext cx="206390" cy="151850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79" name="Freeform 385"/>
            <p:cNvSpPr>
              <a:spLocks/>
            </p:cNvSpPr>
            <p:nvPr/>
          </p:nvSpPr>
          <p:spPr bwMode="auto">
            <a:xfrm>
              <a:off x="3927680" y="2869462"/>
              <a:ext cx="439967" cy="455388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0" name="Freeform 383"/>
            <p:cNvSpPr>
              <a:spLocks/>
            </p:cNvSpPr>
            <p:nvPr/>
          </p:nvSpPr>
          <p:spPr bwMode="auto">
            <a:xfrm>
              <a:off x="4053476" y="3212035"/>
              <a:ext cx="462205" cy="43136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1" name="Freeform 378"/>
            <p:cNvSpPr>
              <a:spLocks/>
            </p:cNvSpPr>
            <p:nvPr/>
          </p:nvSpPr>
          <p:spPr bwMode="auto">
            <a:xfrm>
              <a:off x="4406603" y="3252778"/>
              <a:ext cx="438344" cy="353289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2" name="Freeform 370"/>
            <p:cNvSpPr>
              <a:spLocks/>
            </p:cNvSpPr>
            <p:nvPr/>
          </p:nvSpPr>
          <p:spPr bwMode="auto">
            <a:xfrm>
              <a:off x="2664759" y="4459619"/>
              <a:ext cx="242869" cy="245426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>
              <a:off x="4938360" y="2099098"/>
              <a:ext cx="88626" cy="40904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4" name="Freeform 10"/>
            <p:cNvSpPr>
              <a:spLocks/>
            </p:cNvSpPr>
            <p:nvPr/>
          </p:nvSpPr>
          <p:spPr bwMode="auto">
            <a:xfrm>
              <a:off x="4931543" y="2624037"/>
              <a:ext cx="47722" cy="112487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5" name="Freeform 14"/>
            <p:cNvSpPr>
              <a:spLocks noEditPoints="1"/>
            </p:cNvSpPr>
            <p:nvPr/>
          </p:nvSpPr>
          <p:spPr bwMode="auto">
            <a:xfrm>
              <a:off x="2371613" y="4531203"/>
              <a:ext cx="543688" cy="1210087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7523855" y="4215898"/>
              <a:ext cx="1111235" cy="1032835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4657142" y="2373498"/>
              <a:ext cx="209636" cy="10396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4467960" y="2267828"/>
              <a:ext cx="95444" cy="85217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89" name="Freeform 34"/>
            <p:cNvSpPr>
              <a:spLocks/>
            </p:cNvSpPr>
            <p:nvPr/>
          </p:nvSpPr>
          <p:spPr bwMode="auto">
            <a:xfrm>
              <a:off x="5015055" y="2566089"/>
              <a:ext cx="170435" cy="109079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0" name="Freeform 36"/>
            <p:cNvSpPr>
              <a:spLocks noEditPoints="1"/>
            </p:cNvSpPr>
            <p:nvPr/>
          </p:nvSpPr>
          <p:spPr bwMode="auto">
            <a:xfrm>
              <a:off x="2218221" y="3152385"/>
              <a:ext cx="52835" cy="95444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1" name="Freeform 38"/>
            <p:cNvSpPr>
              <a:spLocks/>
            </p:cNvSpPr>
            <p:nvPr/>
          </p:nvSpPr>
          <p:spPr bwMode="auto">
            <a:xfrm>
              <a:off x="4830986" y="2526890"/>
              <a:ext cx="107375" cy="97148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1935299" y="3401220"/>
              <a:ext cx="32384" cy="76697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3" name="Freeform 372"/>
            <p:cNvSpPr>
              <a:spLocks/>
            </p:cNvSpPr>
            <p:nvPr/>
          </p:nvSpPr>
          <p:spPr bwMode="auto">
            <a:xfrm>
              <a:off x="2475577" y="4186072"/>
              <a:ext cx="334052" cy="380069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2354569" y="3776176"/>
              <a:ext cx="1083965" cy="1126574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6" name="Freeform 56"/>
            <p:cNvSpPr>
              <a:spLocks noEditPoints="1"/>
            </p:cNvSpPr>
            <p:nvPr/>
          </p:nvSpPr>
          <p:spPr bwMode="auto">
            <a:xfrm>
              <a:off x="2312812" y="4407637"/>
              <a:ext cx="238609" cy="1351549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7" name="Freeform 60"/>
            <p:cNvSpPr>
              <a:spLocks/>
            </p:cNvSpPr>
            <p:nvPr/>
          </p:nvSpPr>
          <p:spPr bwMode="auto">
            <a:xfrm>
              <a:off x="4161177" y="3631307"/>
              <a:ext cx="165323" cy="170435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8" name="Freeform 68"/>
            <p:cNvSpPr>
              <a:spLocks/>
            </p:cNvSpPr>
            <p:nvPr/>
          </p:nvSpPr>
          <p:spPr bwMode="auto">
            <a:xfrm>
              <a:off x="2218221" y="3575063"/>
              <a:ext cx="334052" cy="460174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99" name="Freeform 70"/>
            <p:cNvSpPr>
              <a:spLocks/>
            </p:cNvSpPr>
            <p:nvPr/>
          </p:nvSpPr>
          <p:spPr bwMode="auto">
            <a:xfrm>
              <a:off x="2023925" y="3610855"/>
              <a:ext cx="97148" cy="81809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2047787" y="3264872"/>
              <a:ext cx="303374" cy="10055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5301385" y="2872872"/>
              <a:ext cx="49427" cy="2045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2" name="Freeform 77"/>
            <p:cNvSpPr>
              <a:spLocks/>
            </p:cNvSpPr>
            <p:nvPr/>
          </p:nvSpPr>
          <p:spPr bwMode="auto">
            <a:xfrm>
              <a:off x="5286047" y="2889915"/>
              <a:ext cx="47722" cy="2045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3" name="Freeform 78"/>
            <p:cNvSpPr>
              <a:spLocks/>
            </p:cNvSpPr>
            <p:nvPr/>
          </p:nvSpPr>
          <p:spPr bwMode="auto">
            <a:xfrm>
              <a:off x="4733838" y="2284872"/>
              <a:ext cx="185774" cy="109079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4559995" y="2111028"/>
              <a:ext cx="250540" cy="334052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4621351" y="1972976"/>
              <a:ext cx="124418" cy="146574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2410812" y="3362020"/>
              <a:ext cx="100557" cy="68174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7" name="Freeform 90"/>
            <p:cNvSpPr>
              <a:spLocks/>
            </p:cNvSpPr>
            <p:nvPr/>
          </p:nvSpPr>
          <p:spPr bwMode="auto">
            <a:xfrm>
              <a:off x="2161977" y="3881846"/>
              <a:ext cx="160209" cy="173843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5079820" y="3005811"/>
              <a:ext cx="334052" cy="2948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09" name="Freeform 96"/>
            <p:cNvSpPr>
              <a:spLocks/>
            </p:cNvSpPr>
            <p:nvPr/>
          </p:nvSpPr>
          <p:spPr bwMode="auto">
            <a:xfrm>
              <a:off x="4137317" y="2583132"/>
              <a:ext cx="342575" cy="27780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040621" y="1872420"/>
              <a:ext cx="132939" cy="114192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4967334" y="1183863"/>
              <a:ext cx="298262" cy="676627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2709073" y="5552107"/>
              <a:ext cx="93740" cy="52835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2891438" y="3760838"/>
              <a:ext cx="80105" cy="10055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4633281" y="2610402"/>
              <a:ext cx="27269" cy="61357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4188447" y="1925254"/>
              <a:ext cx="253949" cy="410749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6" name="Freeform 386"/>
            <p:cNvSpPr>
              <a:spLocks/>
            </p:cNvSpPr>
            <p:nvPr/>
          </p:nvSpPr>
          <p:spPr bwMode="auto">
            <a:xfrm>
              <a:off x="3931090" y="3534159"/>
              <a:ext cx="85217" cy="25810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7" name="Freeform 125"/>
            <p:cNvSpPr>
              <a:spLocks/>
            </p:cNvSpPr>
            <p:nvPr/>
          </p:nvSpPr>
          <p:spPr bwMode="auto">
            <a:xfrm>
              <a:off x="3934499" y="3571654"/>
              <a:ext cx="85217" cy="44313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18" name="Freeform 129"/>
            <p:cNvSpPr>
              <a:spLocks noEditPoints="1"/>
            </p:cNvSpPr>
            <p:nvPr/>
          </p:nvSpPr>
          <p:spPr bwMode="auto">
            <a:xfrm>
              <a:off x="4950290" y="2651144"/>
              <a:ext cx="182366" cy="242018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0" name="Freeform 132"/>
            <p:cNvSpPr>
              <a:spLocks/>
            </p:cNvSpPr>
            <p:nvPr/>
          </p:nvSpPr>
          <p:spPr bwMode="auto">
            <a:xfrm>
              <a:off x="1851786" y="3421672"/>
              <a:ext cx="112487" cy="117601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1" name="Freeform 134"/>
            <p:cNvSpPr>
              <a:spLocks/>
            </p:cNvSpPr>
            <p:nvPr/>
          </p:nvSpPr>
          <p:spPr bwMode="auto">
            <a:xfrm>
              <a:off x="2702256" y="3687550"/>
              <a:ext cx="136348" cy="197705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2" name="Freeform 136"/>
            <p:cNvSpPr>
              <a:spLocks/>
            </p:cNvSpPr>
            <p:nvPr/>
          </p:nvSpPr>
          <p:spPr bwMode="auto">
            <a:xfrm>
              <a:off x="1931891" y="3474507"/>
              <a:ext cx="168731" cy="8521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3" name="Freeform 138"/>
            <p:cNvSpPr>
              <a:spLocks/>
            </p:cNvSpPr>
            <p:nvPr/>
          </p:nvSpPr>
          <p:spPr bwMode="auto">
            <a:xfrm>
              <a:off x="4773038" y="2477463"/>
              <a:ext cx="158505" cy="153392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4" name="Freeform 140"/>
            <p:cNvSpPr>
              <a:spLocks/>
            </p:cNvSpPr>
            <p:nvPr/>
          </p:nvSpPr>
          <p:spPr bwMode="auto">
            <a:xfrm>
              <a:off x="2342638" y="3362020"/>
              <a:ext cx="76697" cy="5624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5" name="Freeform 142"/>
            <p:cNvSpPr>
              <a:spLocks/>
            </p:cNvSpPr>
            <p:nvPr/>
          </p:nvSpPr>
          <p:spPr bwMode="auto">
            <a:xfrm>
              <a:off x="4842916" y="2388836"/>
              <a:ext cx="180661" cy="117601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6" name="Freeform 144"/>
            <p:cNvSpPr>
              <a:spLocks noEditPoints="1"/>
            </p:cNvSpPr>
            <p:nvPr/>
          </p:nvSpPr>
          <p:spPr bwMode="auto">
            <a:xfrm>
              <a:off x="7027890" y="3769359"/>
              <a:ext cx="1261217" cy="434609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7" name="Freeform 148"/>
            <p:cNvSpPr>
              <a:spLocks/>
            </p:cNvSpPr>
            <p:nvPr/>
          </p:nvSpPr>
          <p:spPr bwMode="auto">
            <a:xfrm>
              <a:off x="4120273" y="2102506"/>
              <a:ext cx="109079" cy="158505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8" name="Freeform 154"/>
            <p:cNvSpPr>
              <a:spLocks/>
            </p:cNvSpPr>
            <p:nvPr/>
          </p:nvSpPr>
          <p:spPr bwMode="auto">
            <a:xfrm>
              <a:off x="3724865" y="1453150"/>
              <a:ext cx="294853" cy="197705"/>
            </a:xfrm>
            <a:custGeom>
              <a:avLst/>
              <a:gdLst>
                <a:gd name="T0" fmla="*/ 159 w 173"/>
                <a:gd name="T1" fmla="*/ 2 h 116"/>
                <a:gd name="T2" fmla="*/ 159 w 173"/>
                <a:gd name="T3" fmla="*/ 2 h 116"/>
                <a:gd name="T4" fmla="*/ 157 w 173"/>
                <a:gd name="T5" fmla="*/ 29 h 116"/>
                <a:gd name="T6" fmla="*/ 173 w 173"/>
                <a:gd name="T7" fmla="*/ 55 h 116"/>
                <a:gd name="T8" fmla="*/ 152 w 173"/>
                <a:gd name="T9" fmla="*/ 83 h 116"/>
                <a:gd name="T10" fmla="*/ 107 w 173"/>
                <a:gd name="T11" fmla="*/ 109 h 116"/>
                <a:gd name="T12" fmla="*/ 93 w 173"/>
                <a:gd name="T13" fmla="*/ 116 h 116"/>
                <a:gd name="T14" fmla="*/ 71 w 173"/>
                <a:gd name="T15" fmla="*/ 109 h 116"/>
                <a:gd name="T16" fmla="*/ 26 w 173"/>
                <a:gd name="T17" fmla="*/ 100 h 116"/>
                <a:gd name="T18" fmla="*/ 41 w 173"/>
                <a:gd name="T19" fmla="*/ 83 h 116"/>
                <a:gd name="T20" fmla="*/ 8 w 173"/>
                <a:gd name="T21" fmla="*/ 64 h 116"/>
                <a:gd name="T22" fmla="*/ 36 w 173"/>
                <a:gd name="T23" fmla="*/ 57 h 116"/>
                <a:gd name="T24" fmla="*/ 36 w 173"/>
                <a:gd name="T25" fmla="*/ 45 h 116"/>
                <a:gd name="T26" fmla="*/ 0 w 173"/>
                <a:gd name="T27" fmla="*/ 36 h 116"/>
                <a:gd name="T28" fmla="*/ 12 w 173"/>
                <a:gd name="T29" fmla="*/ 12 h 116"/>
                <a:gd name="T30" fmla="*/ 36 w 173"/>
                <a:gd name="T31" fmla="*/ 5 h 116"/>
                <a:gd name="T32" fmla="*/ 62 w 173"/>
                <a:gd name="T33" fmla="*/ 33 h 116"/>
                <a:gd name="T34" fmla="*/ 86 w 173"/>
                <a:gd name="T35" fmla="*/ 10 h 116"/>
                <a:gd name="T36" fmla="*/ 107 w 173"/>
                <a:gd name="T37" fmla="*/ 21 h 116"/>
                <a:gd name="T38" fmla="*/ 133 w 173"/>
                <a:gd name="T39" fmla="*/ 0 h 116"/>
                <a:gd name="T40" fmla="*/ 159 w 173"/>
                <a:gd name="T4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16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29" name="Freeform 156"/>
            <p:cNvSpPr>
              <a:spLocks/>
            </p:cNvSpPr>
            <p:nvPr/>
          </p:nvSpPr>
          <p:spPr bwMode="auto">
            <a:xfrm>
              <a:off x="5342290" y="2954680"/>
              <a:ext cx="44313" cy="115896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0" name="Freeform 158"/>
            <p:cNvSpPr>
              <a:spLocks noEditPoints="1"/>
            </p:cNvSpPr>
            <p:nvPr/>
          </p:nvSpPr>
          <p:spPr bwMode="auto">
            <a:xfrm>
              <a:off x="4583855" y="2453602"/>
              <a:ext cx="322122" cy="38688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1" name="Freeform 160"/>
            <p:cNvSpPr>
              <a:spLocks/>
            </p:cNvSpPr>
            <p:nvPr/>
          </p:nvSpPr>
          <p:spPr bwMode="auto">
            <a:xfrm>
              <a:off x="2233559" y="3401220"/>
              <a:ext cx="61357" cy="25566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2" name="Freeform 164"/>
            <p:cNvSpPr>
              <a:spLocks/>
            </p:cNvSpPr>
            <p:nvPr/>
          </p:nvSpPr>
          <p:spPr bwMode="auto">
            <a:xfrm>
              <a:off x="8304446" y="2134889"/>
              <a:ext cx="85217" cy="363027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3" name="Freeform 165"/>
            <p:cNvSpPr>
              <a:spLocks noEditPoints="1"/>
            </p:cNvSpPr>
            <p:nvPr/>
          </p:nvSpPr>
          <p:spPr bwMode="auto">
            <a:xfrm>
              <a:off x="7966985" y="2514959"/>
              <a:ext cx="446539" cy="507896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4" name="Freeform 172"/>
            <p:cNvSpPr>
              <a:spLocks/>
            </p:cNvSpPr>
            <p:nvPr/>
          </p:nvSpPr>
          <p:spPr bwMode="auto">
            <a:xfrm>
              <a:off x="7220481" y="3515412"/>
              <a:ext cx="144870" cy="115896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5" name="Freeform 174"/>
            <p:cNvSpPr>
              <a:spLocks/>
            </p:cNvSpPr>
            <p:nvPr/>
          </p:nvSpPr>
          <p:spPr bwMode="auto">
            <a:xfrm>
              <a:off x="7876573" y="2761602"/>
              <a:ext cx="92035" cy="141461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6" name="Freeform 176"/>
            <p:cNvSpPr>
              <a:spLocks/>
            </p:cNvSpPr>
            <p:nvPr/>
          </p:nvSpPr>
          <p:spPr bwMode="auto">
            <a:xfrm>
              <a:off x="4950290" y="2603585"/>
              <a:ext cx="44313" cy="51131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7" name="Freeform 178"/>
            <p:cNvSpPr>
              <a:spLocks/>
            </p:cNvSpPr>
            <p:nvPr/>
          </p:nvSpPr>
          <p:spPr bwMode="auto">
            <a:xfrm>
              <a:off x="5681455" y="3055238"/>
              <a:ext cx="51131" cy="4772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8" name="Freeform 184"/>
            <p:cNvSpPr>
              <a:spLocks/>
            </p:cNvSpPr>
            <p:nvPr/>
          </p:nvSpPr>
          <p:spPr bwMode="auto">
            <a:xfrm>
              <a:off x="4081073" y="3684141"/>
              <a:ext cx="107375" cy="117601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39" name="Freeform 186"/>
            <p:cNvSpPr>
              <a:spLocks/>
            </p:cNvSpPr>
            <p:nvPr/>
          </p:nvSpPr>
          <p:spPr bwMode="auto">
            <a:xfrm>
              <a:off x="4652030" y="2958089"/>
              <a:ext cx="436313" cy="415861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0" name="Freeform 188"/>
            <p:cNvSpPr>
              <a:spLocks/>
            </p:cNvSpPr>
            <p:nvPr/>
          </p:nvSpPr>
          <p:spPr bwMode="auto">
            <a:xfrm>
              <a:off x="6596690" y="3648351"/>
              <a:ext cx="56244" cy="109079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4551473" y="2329185"/>
              <a:ext cx="17044" cy="27269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2" name="Freeform 195"/>
            <p:cNvSpPr>
              <a:spLocks/>
            </p:cNvSpPr>
            <p:nvPr/>
          </p:nvSpPr>
          <p:spPr bwMode="auto">
            <a:xfrm>
              <a:off x="4979265" y="1961046"/>
              <a:ext cx="197705" cy="117601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3" name="Freeform 200"/>
            <p:cNvSpPr>
              <a:spLocks/>
            </p:cNvSpPr>
            <p:nvPr/>
          </p:nvSpPr>
          <p:spPr bwMode="auto">
            <a:xfrm>
              <a:off x="5596238" y="4250698"/>
              <a:ext cx="201113" cy="390296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4" name="Freeform 202"/>
            <p:cNvSpPr>
              <a:spLocks/>
            </p:cNvSpPr>
            <p:nvPr/>
          </p:nvSpPr>
          <p:spPr bwMode="auto">
            <a:xfrm>
              <a:off x="1164935" y="2970020"/>
              <a:ext cx="835130" cy="545391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5" name="Freeform 203"/>
            <p:cNvSpPr>
              <a:spLocks/>
            </p:cNvSpPr>
            <p:nvPr/>
          </p:nvSpPr>
          <p:spPr bwMode="auto">
            <a:xfrm>
              <a:off x="4963925" y="2639376"/>
              <a:ext cx="68174" cy="52835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6" name="Freeform 208"/>
            <p:cNvSpPr>
              <a:spLocks/>
            </p:cNvSpPr>
            <p:nvPr/>
          </p:nvSpPr>
          <p:spPr bwMode="auto">
            <a:xfrm>
              <a:off x="6942672" y="3108072"/>
              <a:ext cx="245426" cy="535166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7" name="Freeform 216"/>
            <p:cNvSpPr>
              <a:spLocks/>
            </p:cNvSpPr>
            <p:nvPr/>
          </p:nvSpPr>
          <p:spPr bwMode="auto">
            <a:xfrm>
              <a:off x="3922568" y="3140454"/>
              <a:ext cx="339166" cy="37495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8" name="Freeform 219"/>
            <p:cNvSpPr>
              <a:spLocks noEditPoints="1"/>
            </p:cNvSpPr>
            <p:nvPr/>
          </p:nvSpPr>
          <p:spPr bwMode="auto">
            <a:xfrm>
              <a:off x="7160829" y="3728454"/>
              <a:ext cx="528348" cy="168731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49" name="Freeform 224"/>
            <p:cNvSpPr>
              <a:spLocks/>
            </p:cNvSpPr>
            <p:nvPr/>
          </p:nvSpPr>
          <p:spPr bwMode="auto">
            <a:xfrm>
              <a:off x="8926533" y="4483480"/>
              <a:ext cx="80105" cy="68174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0" name="Freeform 230"/>
            <p:cNvSpPr>
              <a:spLocks/>
            </p:cNvSpPr>
            <p:nvPr/>
          </p:nvSpPr>
          <p:spPr bwMode="auto">
            <a:xfrm>
              <a:off x="1976204" y="3503481"/>
              <a:ext cx="124418" cy="121010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1" name="Freeform 234"/>
            <p:cNvSpPr>
              <a:spLocks/>
            </p:cNvSpPr>
            <p:nvPr/>
          </p:nvSpPr>
          <p:spPr bwMode="auto">
            <a:xfrm>
              <a:off x="4536134" y="1106313"/>
              <a:ext cx="726052" cy="855583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2" name="Freeform 238"/>
            <p:cNvSpPr>
              <a:spLocks noEditPoints="1"/>
            </p:cNvSpPr>
            <p:nvPr/>
          </p:nvSpPr>
          <p:spPr bwMode="auto">
            <a:xfrm>
              <a:off x="8991298" y="4926611"/>
              <a:ext cx="328940" cy="439722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3" name="Freeform 242"/>
            <p:cNvSpPr>
              <a:spLocks/>
            </p:cNvSpPr>
            <p:nvPr/>
          </p:nvSpPr>
          <p:spPr bwMode="auto">
            <a:xfrm>
              <a:off x="6075159" y="2821741"/>
              <a:ext cx="468696" cy="426087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4" name="Freeform 244"/>
            <p:cNvSpPr>
              <a:spLocks/>
            </p:cNvSpPr>
            <p:nvPr/>
          </p:nvSpPr>
          <p:spPr bwMode="auto">
            <a:xfrm>
              <a:off x="2105734" y="3655167"/>
              <a:ext cx="160209" cy="64766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5" name="Freeform 246"/>
            <p:cNvSpPr>
              <a:spLocks/>
            </p:cNvSpPr>
            <p:nvPr/>
          </p:nvSpPr>
          <p:spPr bwMode="auto">
            <a:xfrm>
              <a:off x="2150047" y="3922750"/>
              <a:ext cx="349392" cy="507896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6" name="Freeform 248"/>
            <p:cNvSpPr>
              <a:spLocks noEditPoints="1"/>
            </p:cNvSpPr>
            <p:nvPr/>
          </p:nvSpPr>
          <p:spPr bwMode="auto">
            <a:xfrm>
              <a:off x="7631229" y="3401220"/>
              <a:ext cx="259061" cy="368139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7" name="Freeform 250"/>
            <p:cNvSpPr>
              <a:spLocks noEditPoints="1"/>
            </p:cNvSpPr>
            <p:nvPr/>
          </p:nvSpPr>
          <p:spPr bwMode="auto">
            <a:xfrm>
              <a:off x="8289107" y="3987516"/>
              <a:ext cx="415861" cy="228383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8" name="Freeform 254"/>
            <p:cNvSpPr>
              <a:spLocks/>
            </p:cNvSpPr>
            <p:nvPr/>
          </p:nvSpPr>
          <p:spPr bwMode="auto">
            <a:xfrm>
              <a:off x="2540342" y="3401220"/>
              <a:ext cx="44313" cy="17044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59" name="Freeform 256"/>
            <p:cNvSpPr>
              <a:spLocks/>
            </p:cNvSpPr>
            <p:nvPr/>
          </p:nvSpPr>
          <p:spPr bwMode="auto">
            <a:xfrm>
              <a:off x="7825524" y="2610157"/>
              <a:ext cx="180661" cy="189183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0" name="Freeform 258"/>
            <p:cNvSpPr>
              <a:spLocks/>
            </p:cNvSpPr>
            <p:nvPr/>
          </p:nvSpPr>
          <p:spPr bwMode="auto">
            <a:xfrm>
              <a:off x="4132203" y="2639376"/>
              <a:ext cx="88626" cy="194296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1" name="Freeform 264"/>
            <p:cNvSpPr>
              <a:spLocks/>
            </p:cNvSpPr>
            <p:nvPr/>
          </p:nvSpPr>
          <p:spPr bwMode="auto">
            <a:xfrm>
              <a:off x="5797351" y="3179655"/>
              <a:ext cx="23861" cy="44313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2" name="Freeform 270"/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3" name="Freeform 271"/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4" name="Freeform 276"/>
            <p:cNvSpPr>
              <a:spLocks/>
            </p:cNvSpPr>
            <p:nvPr/>
          </p:nvSpPr>
          <p:spPr bwMode="auto">
            <a:xfrm>
              <a:off x="3910637" y="3459168"/>
              <a:ext cx="170435" cy="121010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grpSp>
          <p:nvGrpSpPr>
            <p:cNvPr id="165" name="Group 465"/>
            <p:cNvGrpSpPr/>
            <p:nvPr/>
          </p:nvGrpSpPr>
          <p:grpSpPr>
            <a:xfrm>
              <a:off x="4684412" y="-116555"/>
              <a:ext cx="4959651" cy="2796836"/>
              <a:chOff x="6245882" y="-155406"/>
              <a:chExt cx="6612868" cy="3729114"/>
            </a:xfrm>
            <a:solidFill>
              <a:schemeClr val="tx1">
                <a:alpha val="15000"/>
              </a:schemeClr>
            </a:solidFill>
          </p:grpSpPr>
          <p:sp>
            <p:nvSpPr>
              <p:cNvPr id="186" name="Freeform 464"/>
              <p:cNvSpPr>
                <a:spLocks/>
              </p:cNvSpPr>
              <p:nvPr/>
            </p:nvSpPr>
            <p:spPr bwMode="auto">
              <a:xfrm>
                <a:off x="6852085" y="567238"/>
                <a:ext cx="6006665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87" name="Freeform 278"/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88" name="Freeform 279"/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89" name="Freeform 280"/>
              <p:cNvSpPr>
                <a:spLocks/>
              </p:cNvSpPr>
              <p:nvPr/>
            </p:nvSpPr>
            <p:spPr bwMode="auto">
              <a:xfrm>
                <a:off x="9520502" y="264999"/>
                <a:ext cx="220430" cy="259061"/>
              </a:xfrm>
              <a:custGeom>
                <a:avLst/>
                <a:gdLst>
                  <a:gd name="T0" fmla="*/ 92 w 97"/>
                  <a:gd name="T1" fmla="*/ 85 h 114"/>
                  <a:gd name="T2" fmla="*/ 97 w 97"/>
                  <a:gd name="T3" fmla="*/ 52 h 114"/>
                  <a:gd name="T4" fmla="*/ 57 w 97"/>
                  <a:gd name="T5" fmla="*/ 5 h 114"/>
                  <a:gd name="T6" fmla="*/ 42 w 97"/>
                  <a:gd name="T7" fmla="*/ 0 h 114"/>
                  <a:gd name="T8" fmla="*/ 31 w 97"/>
                  <a:gd name="T9" fmla="*/ 7 h 114"/>
                  <a:gd name="T10" fmla="*/ 0 w 97"/>
                  <a:gd name="T11" fmla="*/ 114 h 114"/>
                  <a:gd name="T12" fmla="*/ 92 w 97"/>
                  <a:gd name="T13" fmla="*/ 85 h 114"/>
                  <a:gd name="T14" fmla="*/ 92 w 97"/>
                  <a:gd name="T15" fmla="*/ 85 h 114"/>
                  <a:gd name="T16" fmla="*/ 92 w 97"/>
                  <a:gd name="T17" fmla="*/ 8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4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90" name="Freeform 281"/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91" name="Freeform 282"/>
              <p:cNvSpPr>
                <a:spLocks/>
              </p:cNvSpPr>
              <p:nvPr/>
            </p:nvSpPr>
            <p:spPr bwMode="auto">
              <a:xfrm>
                <a:off x="12438345" y="1421684"/>
                <a:ext cx="134076" cy="86354"/>
              </a:xfrm>
              <a:custGeom>
                <a:avLst/>
                <a:gdLst>
                  <a:gd name="T0" fmla="*/ 21 w 59"/>
                  <a:gd name="T1" fmla="*/ 35 h 38"/>
                  <a:gd name="T2" fmla="*/ 40 w 59"/>
                  <a:gd name="T3" fmla="*/ 33 h 38"/>
                  <a:gd name="T4" fmla="*/ 57 w 59"/>
                  <a:gd name="T5" fmla="*/ 21 h 38"/>
                  <a:gd name="T6" fmla="*/ 59 w 59"/>
                  <a:gd name="T7" fmla="*/ 14 h 38"/>
                  <a:gd name="T8" fmla="*/ 36 w 59"/>
                  <a:gd name="T9" fmla="*/ 0 h 38"/>
                  <a:gd name="T10" fmla="*/ 24 w 59"/>
                  <a:gd name="T11" fmla="*/ 0 h 38"/>
                  <a:gd name="T12" fmla="*/ 21 w 59"/>
                  <a:gd name="T13" fmla="*/ 2 h 38"/>
                  <a:gd name="T14" fmla="*/ 0 w 59"/>
                  <a:gd name="T15" fmla="*/ 24 h 38"/>
                  <a:gd name="T16" fmla="*/ 3 w 59"/>
                  <a:gd name="T17" fmla="*/ 38 h 38"/>
                  <a:gd name="T18" fmla="*/ 21 w 59"/>
                  <a:gd name="T19" fmla="*/ 35 h 38"/>
                  <a:gd name="T20" fmla="*/ 21 w 59"/>
                  <a:gd name="T21" fmla="*/ 35 h 38"/>
                  <a:gd name="T22" fmla="*/ 21 w 59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38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92" name="Freeform 283"/>
              <p:cNvSpPr>
                <a:spLocks/>
              </p:cNvSpPr>
              <p:nvPr/>
            </p:nvSpPr>
            <p:spPr bwMode="auto">
              <a:xfrm>
                <a:off x="9218264" y="-155406"/>
                <a:ext cx="334053" cy="534030"/>
              </a:xfrm>
              <a:custGeom>
                <a:avLst/>
                <a:gdLst>
                  <a:gd name="T0" fmla="*/ 33 w 147"/>
                  <a:gd name="T1" fmla="*/ 178 h 235"/>
                  <a:gd name="T2" fmla="*/ 62 w 147"/>
                  <a:gd name="T3" fmla="*/ 209 h 235"/>
                  <a:gd name="T4" fmla="*/ 107 w 147"/>
                  <a:gd name="T5" fmla="*/ 235 h 235"/>
                  <a:gd name="T6" fmla="*/ 142 w 147"/>
                  <a:gd name="T7" fmla="*/ 223 h 235"/>
                  <a:gd name="T8" fmla="*/ 147 w 147"/>
                  <a:gd name="T9" fmla="*/ 145 h 235"/>
                  <a:gd name="T10" fmla="*/ 109 w 147"/>
                  <a:gd name="T11" fmla="*/ 52 h 235"/>
                  <a:gd name="T12" fmla="*/ 76 w 147"/>
                  <a:gd name="T13" fmla="*/ 0 h 235"/>
                  <a:gd name="T14" fmla="*/ 43 w 147"/>
                  <a:gd name="T15" fmla="*/ 24 h 235"/>
                  <a:gd name="T16" fmla="*/ 0 w 147"/>
                  <a:gd name="T17" fmla="*/ 93 h 235"/>
                  <a:gd name="T18" fmla="*/ 22 w 147"/>
                  <a:gd name="T19" fmla="*/ 112 h 235"/>
                  <a:gd name="T20" fmla="*/ 33 w 147"/>
                  <a:gd name="T21" fmla="*/ 178 h 235"/>
                  <a:gd name="T22" fmla="*/ 33 w 147"/>
                  <a:gd name="T23" fmla="*/ 178 h 235"/>
                  <a:gd name="T24" fmla="*/ 33 w 147"/>
                  <a:gd name="T25" fmla="*/ 17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35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93" name="Freeform 285"/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94" name="Freeform 286"/>
              <p:cNvSpPr>
                <a:spLocks/>
              </p:cNvSpPr>
              <p:nvPr/>
            </p:nvSpPr>
            <p:spPr bwMode="auto">
              <a:xfrm>
                <a:off x="7516190" y="-73597"/>
                <a:ext cx="240881" cy="197705"/>
              </a:xfrm>
              <a:custGeom>
                <a:avLst/>
                <a:gdLst>
                  <a:gd name="T0" fmla="*/ 26 w 106"/>
                  <a:gd name="T1" fmla="*/ 66 h 87"/>
                  <a:gd name="T2" fmla="*/ 42 w 106"/>
                  <a:gd name="T3" fmla="*/ 87 h 87"/>
                  <a:gd name="T4" fmla="*/ 61 w 106"/>
                  <a:gd name="T5" fmla="*/ 73 h 87"/>
                  <a:gd name="T6" fmla="*/ 63 w 106"/>
                  <a:gd name="T7" fmla="*/ 57 h 87"/>
                  <a:gd name="T8" fmla="*/ 78 w 106"/>
                  <a:gd name="T9" fmla="*/ 50 h 87"/>
                  <a:gd name="T10" fmla="*/ 99 w 106"/>
                  <a:gd name="T11" fmla="*/ 35 h 87"/>
                  <a:gd name="T12" fmla="*/ 106 w 106"/>
                  <a:gd name="T13" fmla="*/ 21 h 87"/>
                  <a:gd name="T14" fmla="*/ 82 w 106"/>
                  <a:gd name="T15" fmla="*/ 0 h 87"/>
                  <a:gd name="T16" fmla="*/ 66 w 106"/>
                  <a:gd name="T17" fmla="*/ 16 h 87"/>
                  <a:gd name="T18" fmla="*/ 59 w 106"/>
                  <a:gd name="T19" fmla="*/ 40 h 87"/>
                  <a:gd name="T20" fmla="*/ 54 w 106"/>
                  <a:gd name="T21" fmla="*/ 14 h 87"/>
                  <a:gd name="T22" fmla="*/ 30 w 106"/>
                  <a:gd name="T23" fmla="*/ 14 h 87"/>
                  <a:gd name="T24" fmla="*/ 0 w 106"/>
                  <a:gd name="T25" fmla="*/ 31 h 87"/>
                  <a:gd name="T26" fmla="*/ 35 w 106"/>
                  <a:gd name="T27" fmla="*/ 35 h 87"/>
                  <a:gd name="T28" fmla="*/ 26 w 106"/>
                  <a:gd name="T29" fmla="*/ 66 h 87"/>
                  <a:gd name="T30" fmla="*/ 26 w 106"/>
                  <a:gd name="T31" fmla="*/ 66 h 87"/>
                  <a:gd name="T32" fmla="*/ 26 w 106"/>
                  <a:gd name="T33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87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  <p:sp>
            <p:nvSpPr>
              <p:cNvPr id="195" name="Freeform 287"/>
              <p:cNvSpPr>
                <a:spLocks noEditPoints="1"/>
              </p:cNvSpPr>
              <p:nvPr/>
            </p:nvSpPr>
            <p:spPr bwMode="auto">
              <a:xfrm>
                <a:off x="6245882" y="-14513"/>
                <a:ext cx="624928" cy="731733"/>
              </a:xfrm>
              <a:custGeom>
                <a:avLst/>
                <a:gdLst>
                  <a:gd name="T0" fmla="*/ 232 w 275"/>
                  <a:gd name="T1" fmla="*/ 244 h 322"/>
                  <a:gd name="T2" fmla="*/ 232 w 275"/>
                  <a:gd name="T3" fmla="*/ 244 h 322"/>
                  <a:gd name="T4" fmla="*/ 197 w 275"/>
                  <a:gd name="T5" fmla="*/ 272 h 322"/>
                  <a:gd name="T6" fmla="*/ 168 w 275"/>
                  <a:gd name="T7" fmla="*/ 256 h 322"/>
                  <a:gd name="T8" fmla="*/ 178 w 275"/>
                  <a:gd name="T9" fmla="*/ 237 h 322"/>
                  <a:gd name="T10" fmla="*/ 168 w 275"/>
                  <a:gd name="T11" fmla="*/ 211 h 322"/>
                  <a:gd name="T12" fmla="*/ 201 w 275"/>
                  <a:gd name="T13" fmla="*/ 196 h 322"/>
                  <a:gd name="T14" fmla="*/ 209 w 275"/>
                  <a:gd name="T15" fmla="*/ 225 h 322"/>
                  <a:gd name="T16" fmla="*/ 232 w 275"/>
                  <a:gd name="T17" fmla="*/ 244 h 322"/>
                  <a:gd name="T18" fmla="*/ 126 w 275"/>
                  <a:gd name="T19" fmla="*/ 90 h 322"/>
                  <a:gd name="T20" fmla="*/ 126 w 275"/>
                  <a:gd name="T21" fmla="*/ 90 h 322"/>
                  <a:gd name="T22" fmla="*/ 180 w 275"/>
                  <a:gd name="T23" fmla="*/ 154 h 322"/>
                  <a:gd name="T24" fmla="*/ 140 w 275"/>
                  <a:gd name="T25" fmla="*/ 187 h 322"/>
                  <a:gd name="T26" fmla="*/ 130 w 275"/>
                  <a:gd name="T27" fmla="*/ 244 h 322"/>
                  <a:gd name="T28" fmla="*/ 116 w 275"/>
                  <a:gd name="T29" fmla="*/ 258 h 322"/>
                  <a:gd name="T30" fmla="*/ 109 w 275"/>
                  <a:gd name="T31" fmla="*/ 319 h 322"/>
                  <a:gd name="T32" fmla="*/ 88 w 275"/>
                  <a:gd name="T33" fmla="*/ 322 h 322"/>
                  <a:gd name="T34" fmla="*/ 55 w 275"/>
                  <a:gd name="T35" fmla="*/ 277 h 322"/>
                  <a:gd name="T36" fmla="*/ 69 w 275"/>
                  <a:gd name="T37" fmla="*/ 251 h 322"/>
                  <a:gd name="T38" fmla="*/ 45 w 275"/>
                  <a:gd name="T39" fmla="*/ 230 h 322"/>
                  <a:gd name="T40" fmla="*/ 12 w 275"/>
                  <a:gd name="T41" fmla="*/ 161 h 322"/>
                  <a:gd name="T42" fmla="*/ 0 w 275"/>
                  <a:gd name="T43" fmla="*/ 95 h 322"/>
                  <a:gd name="T44" fmla="*/ 45 w 275"/>
                  <a:gd name="T45" fmla="*/ 61 h 322"/>
                  <a:gd name="T46" fmla="*/ 52 w 275"/>
                  <a:gd name="T47" fmla="*/ 95 h 322"/>
                  <a:gd name="T48" fmla="*/ 76 w 275"/>
                  <a:gd name="T49" fmla="*/ 92 h 322"/>
                  <a:gd name="T50" fmla="*/ 83 w 275"/>
                  <a:gd name="T51" fmla="*/ 61 h 322"/>
                  <a:gd name="T52" fmla="*/ 107 w 275"/>
                  <a:gd name="T53" fmla="*/ 57 h 322"/>
                  <a:gd name="T54" fmla="*/ 126 w 275"/>
                  <a:gd name="T55" fmla="*/ 90 h 322"/>
                  <a:gd name="T56" fmla="*/ 244 w 275"/>
                  <a:gd name="T57" fmla="*/ 24 h 322"/>
                  <a:gd name="T58" fmla="*/ 244 w 275"/>
                  <a:gd name="T59" fmla="*/ 24 h 322"/>
                  <a:gd name="T60" fmla="*/ 275 w 275"/>
                  <a:gd name="T61" fmla="*/ 57 h 322"/>
                  <a:gd name="T62" fmla="*/ 251 w 275"/>
                  <a:gd name="T63" fmla="*/ 106 h 322"/>
                  <a:gd name="T64" fmla="*/ 204 w 275"/>
                  <a:gd name="T65" fmla="*/ 116 h 322"/>
                  <a:gd name="T66" fmla="*/ 156 w 275"/>
                  <a:gd name="T67" fmla="*/ 102 h 322"/>
                  <a:gd name="T68" fmla="*/ 154 w 275"/>
                  <a:gd name="T69" fmla="*/ 76 h 322"/>
                  <a:gd name="T70" fmla="*/ 130 w 275"/>
                  <a:gd name="T71" fmla="*/ 73 h 322"/>
                  <a:gd name="T72" fmla="*/ 112 w 275"/>
                  <a:gd name="T73" fmla="*/ 31 h 322"/>
                  <a:gd name="T74" fmla="*/ 164 w 275"/>
                  <a:gd name="T75" fmla="*/ 5 h 322"/>
                  <a:gd name="T76" fmla="*/ 187 w 275"/>
                  <a:gd name="T77" fmla="*/ 28 h 322"/>
                  <a:gd name="T78" fmla="*/ 201 w 275"/>
                  <a:gd name="T79" fmla="*/ 0 h 322"/>
                  <a:gd name="T80" fmla="*/ 244 w 275"/>
                  <a:gd name="T81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" h="322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43196" tIns="21598" rIns="43196" bIns="21598" numCol="1" anchor="t" anchorCtr="0" compatLnSpc="1">
                <a:prstTxWarp prst="textNoShape">
                  <a:avLst/>
                </a:prstTxWarp>
              </a:bodyPr>
              <a:lstStyle/>
              <a:p>
                <a:pPr defTabSz="575936"/>
                <a:endParaRPr lang="en-US" sz="850">
                  <a:solidFill>
                    <a:srgbClr val="57565A"/>
                  </a:solidFill>
                  <a:latin typeface="Open Sans Light"/>
                </a:endParaRPr>
              </a:p>
            </p:txBody>
          </p:sp>
        </p:grpSp>
        <p:sp>
          <p:nvSpPr>
            <p:cNvPr id="166" name="Freeform 289"/>
            <p:cNvSpPr>
              <a:spLocks noEditPoints="1"/>
            </p:cNvSpPr>
            <p:nvPr/>
          </p:nvSpPr>
          <p:spPr bwMode="auto">
            <a:xfrm>
              <a:off x="8716898" y="4100002"/>
              <a:ext cx="160209" cy="115896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7" name="Freeform 293"/>
            <p:cNvSpPr>
              <a:spLocks/>
            </p:cNvSpPr>
            <p:nvPr/>
          </p:nvSpPr>
          <p:spPr bwMode="auto">
            <a:xfrm>
              <a:off x="1911439" y="3518819"/>
              <a:ext cx="64766" cy="35792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8" name="Freeform 298"/>
            <p:cNvSpPr>
              <a:spLocks/>
            </p:cNvSpPr>
            <p:nvPr/>
          </p:nvSpPr>
          <p:spPr bwMode="auto">
            <a:xfrm>
              <a:off x="5520920" y="3586993"/>
              <a:ext cx="281218" cy="380070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69" name="Freeform 301"/>
            <p:cNvSpPr>
              <a:spLocks/>
            </p:cNvSpPr>
            <p:nvPr/>
          </p:nvSpPr>
          <p:spPr bwMode="auto">
            <a:xfrm>
              <a:off x="2794291" y="3752316"/>
              <a:ext cx="112487" cy="117601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0" name="Freeform 303"/>
            <p:cNvSpPr>
              <a:spLocks/>
            </p:cNvSpPr>
            <p:nvPr/>
          </p:nvSpPr>
          <p:spPr bwMode="auto">
            <a:xfrm>
              <a:off x="4861664" y="2353045"/>
              <a:ext cx="158505" cy="73288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1" name="Freeform 305"/>
            <p:cNvSpPr>
              <a:spLocks/>
            </p:cNvSpPr>
            <p:nvPr/>
          </p:nvSpPr>
          <p:spPr bwMode="auto">
            <a:xfrm>
              <a:off x="4773038" y="2462123"/>
              <a:ext cx="81809" cy="562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2" name="Freeform 307"/>
            <p:cNvSpPr>
              <a:spLocks/>
            </p:cNvSpPr>
            <p:nvPr/>
          </p:nvSpPr>
          <p:spPr bwMode="auto">
            <a:xfrm>
              <a:off x="4701455" y="1263967"/>
              <a:ext cx="354504" cy="826610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3" name="Freeform 441"/>
            <p:cNvSpPr>
              <a:spLocks/>
            </p:cNvSpPr>
            <p:nvPr/>
          </p:nvSpPr>
          <p:spPr bwMode="auto">
            <a:xfrm>
              <a:off x="5241733" y="4648802"/>
              <a:ext cx="40986" cy="53079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4" name="Freeform 313"/>
            <p:cNvSpPr>
              <a:spLocks/>
            </p:cNvSpPr>
            <p:nvPr/>
          </p:nvSpPr>
          <p:spPr bwMode="auto">
            <a:xfrm>
              <a:off x="4769629" y="3261463"/>
              <a:ext cx="286331" cy="455062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5" name="Freeform 323"/>
            <p:cNvSpPr>
              <a:spLocks/>
            </p:cNvSpPr>
            <p:nvPr/>
          </p:nvSpPr>
          <p:spPr bwMode="auto">
            <a:xfrm>
              <a:off x="7845977" y="4147724"/>
              <a:ext cx="64766" cy="28975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6" name="Freeform 325"/>
            <p:cNvSpPr>
              <a:spLocks/>
            </p:cNvSpPr>
            <p:nvPr/>
          </p:nvSpPr>
          <p:spPr bwMode="auto">
            <a:xfrm>
              <a:off x="4604308" y="2813219"/>
              <a:ext cx="109079" cy="233496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7" name="Freeform 327"/>
            <p:cNvSpPr>
              <a:spLocks noEditPoints="1"/>
            </p:cNvSpPr>
            <p:nvPr/>
          </p:nvSpPr>
          <p:spPr bwMode="auto">
            <a:xfrm>
              <a:off x="5115612" y="2642784"/>
              <a:ext cx="516418" cy="22327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8" name="Freeform 329"/>
            <p:cNvSpPr>
              <a:spLocks/>
            </p:cNvSpPr>
            <p:nvPr/>
          </p:nvSpPr>
          <p:spPr bwMode="auto">
            <a:xfrm>
              <a:off x="7713038" y="3200106"/>
              <a:ext cx="47722" cy="100557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79" name="Freeform 335"/>
            <p:cNvSpPr>
              <a:spLocks/>
            </p:cNvSpPr>
            <p:nvPr/>
          </p:nvSpPr>
          <p:spPr bwMode="auto">
            <a:xfrm>
              <a:off x="5008238" y="2232037"/>
              <a:ext cx="495966" cy="33064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80" name="Freeform 337"/>
            <p:cNvSpPr>
              <a:spLocks/>
            </p:cNvSpPr>
            <p:nvPr/>
          </p:nvSpPr>
          <p:spPr bwMode="auto">
            <a:xfrm>
              <a:off x="2785769" y="4785150"/>
              <a:ext cx="141461" cy="158505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81" name="Freeform 339"/>
            <p:cNvSpPr>
              <a:spLocks noEditPoints="1"/>
            </p:cNvSpPr>
            <p:nvPr/>
          </p:nvSpPr>
          <p:spPr bwMode="auto">
            <a:xfrm>
              <a:off x="-341709" y="1081601"/>
              <a:ext cx="2890574" cy="2312801"/>
            </a:xfrm>
            <a:custGeom>
              <a:avLst/>
              <a:gdLst>
                <a:gd name="T0" fmla="*/ 258 w 1696"/>
                <a:gd name="T1" fmla="*/ 1338 h 1357"/>
                <a:gd name="T2" fmla="*/ 274 w 1696"/>
                <a:gd name="T3" fmla="*/ 1347 h 1357"/>
                <a:gd name="T4" fmla="*/ 246 w 1696"/>
                <a:gd name="T5" fmla="*/ 1323 h 1357"/>
                <a:gd name="T6" fmla="*/ 253 w 1696"/>
                <a:gd name="T7" fmla="*/ 1326 h 1357"/>
                <a:gd name="T8" fmla="*/ 241 w 1696"/>
                <a:gd name="T9" fmla="*/ 1316 h 1357"/>
                <a:gd name="T10" fmla="*/ 222 w 1696"/>
                <a:gd name="T11" fmla="*/ 1307 h 1357"/>
                <a:gd name="T12" fmla="*/ 194 w 1696"/>
                <a:gd name="T13" fmla="*/ 1300 h 1357"/>
                <a:gd name="T14" fmla="*/ 1244 w 1696"/>
                <a:gd name="T15" fmla="*/ 748 h 1357"/>
                <a:gd name="T16" fmla="*/ 1336 w 1696"/>
                <a:gd name="T17" fmla="*/ 784 h 1357"/>
                <a:gd name="T18" fmla="*/ 1410 w 1696"/>
                <a:gd name="T19" fmla="*/ 819 h 1357"/>
                <a:gd name="T20" fmla="*/ 1445 w 1696"/>
                <a:gd name="T21" fmla="*/ 845 h 1357"/>
                <a:gd name="T22" fmla="*/ 1443 w 1696"/>
                <a:gd name="T23" fmla="*/ 926 h 1357"/>
                <a:gd name="T24" fmla="*/ 1507 w 1696"/>
                <a:gd name="T25" fmla="*/ 883 h 1357"/>
                <a:gd name="T26" fmla="*/ 1622 w 1696"/>
                <a:gd name="T27" fmla="*/ 852 h 1357"/>
                <a:gd name="T28" fmla="*/ 1677 w 1696"/>
                <a:gd name="T29" fmla="*/ 798 h 1357"/>
                <a:gd name="T30" fmla="*/ 1637 w 1696"/>
                <a:gd name="T31" fmla="*/ 895 h 1357"/>
                <a:gd name="T32" fmla="*/ 1637 w 1696"/>
                <a:gd name="T33" fmla="*/ 931 h 1357"/>
                <a:gd name="T34" fmla="*/ 1594 w 1696"/>
                <a:gd name="T35" fmla="*/ 950 h 1357"/>
                <a:gd name="T36" fmla="*/ 1563 w 1696"/>
                <a:gd name="T37" fmla="*/ 978 h 1357"/>
                <a:gd name="T38" fmla="*/ 1554 w 1696"/>
                <a:gd name="T39" fmla="*/ 1004 h 1357"/>
                <a:gd name="T40" fmla="*/ 1551 w 1696"/>
                <a:gd name="T41" fmla="*/ 1025 h 1357"/>
                <a:gd name="T42" fmla="*/ 1499 w 1696"/>
                <a:gd name="T43" fmla="*/ 1099 h 1357"/>
                <a:gd name="T44" fmla="*/ 1476 w 1696"/>
                <a:gd name="T45" fmla="*/ 1196 h 1357"/>
                <a:gd name="T46" fmla="*/ 1457 w 1696"/>
                <a:gd name="T47" fmla="*/ 1234 h 1357"/>
                <a:gd name="T48" fmla="*/ 1402 w 1696"/>
                <a:gd name="T49" fmla="*/ 1167 h 1357"/>
                <a:gd name="T50" fmla="*/ 1334 w 1696"/>
                <a:gd name="T51" fmla="*/ 1160 h 1357"/>
                <a:gd name="T52" fmla="*/ 1282 w 1696"/>
                <a:gd name="T53" fmla="*/ 1167 h 1357"/>
                <a:gd name="T54" fmla="*/ 1204 w 1696"/>
                <a:gd name="T55" fmla="*/ 1219 h 1357"/>
                <a:gd name="T56" fmla="*/ 1159 w 1696"/>
                <a:gd name="T57" fmla="*/ 1193 h 1357"/>
                <a:gd name="T58" fmla="*/ 1085 w 1696"/>
                <a:gd name="T59" fmla="*/ 1158 h 1357"/>
                <a:gd name="T60" fmla="*/ 984 w 1696"/>
                <a:gd name="T61" fmla="*/ 1134 h 1357"/>
                <a:gd name="T62" fmla="*/ 863 w 1696"/>
                <a:gd name="T63" fmla="*/ 1087 h 1357"/>
                <a:gd name="T64" fmla="*/ 797 w 1696"/>
                <a:gd name="T65" fmla="*/ 1013 h 1357"/>
                <a:gd name="T66" fmla="*/ 764 w 1696"/>
                <a:gd name="T67" fmla="*/ 902 h 1357"/>
                <a:gd name="T68" fmla="*/ 787 w 1696"/>
                <a:gd name="T69" fmla="*/ 781 h 1357"/>
                <a:gd name="T70" fmla="*/ 951 w 1696"/>
                <a:gd name="T71" fmla="*/ 758 h 1357"/>
                <a:gd name="T72" fmla="*/ 1244 w 1696"/>
                <a:gd name="T73" fmla="*/ 748 h 1357"/>
                <a:gd name="T74" fmla="*/ 291 w 1696"/>
                <a:gd name="T75" fmla="*/ 521 h 1357"/>
                <a:gd name="T76" fmla="*/ 99 w 1696"/>
                <a:gd name="T77" fmla="*/ 455 h 1357"/>
                <a:gd name="T78" fmla="*/ 99 w 1696"/>
                <a:gd name="T79" fmla="*/ 455 h 1357"/>
                <a:gd name="T80" fmla="*/ 35 w 1696"/>
                <a:gd name="T81" fmla="*/ 351 h 1357"/>
                <a:gd name="T82" fmla="*/ 269 w 1696"/>
                <a:gd name="T83" fmla="*/ 12 h 1357"/>
                <a:gd name="T84" fmla="*/ 390 w 1696"/>
                <a:gd name="T85" fmla="*/ 57 h 1357"/>
                <a:gd name="T86" fmla="*/ 497 w 1696"/>
                <a:gd name="T87" fmla="*/ 443 h 1357"/>
                <a:gd name="T88" fmla="*/ 605 w 1696"/>
                <a:gd name="T89" fmla="*/ 488 h 1357"/>
                <a:gd name="T90" fmla="*/ 643 w 1696"/>
                <a:gd name="T91" fmla="*/ 587 h 1357"/>
                <a:gd name="T92" fmla="*/ 499 w 1696"/>
                <a:gd name="T93" fmla="*/ 462 h 1357"/>
                <a:gd name="T94" fmla="*/ 357 w 1696"/>
                <a:gd name="T95" fmla="*/ 462 h 1357"/>
                <a:gd name="T96" fmla="*/ 310 w 1696"/>
                <a:gd name="T97" fmla="*/ 450 h 1357"/>
                <a:gd name="T98" fmla="*/ 215 w 1696"/>
                <a:gd name="T99" fmla="*/ 573 h 1357"/>
                <a:gd name="T100" fmla="*/ 128 w 1696"/>
                <a:gd name="T101" fmla="*/ 602 h 1357"/>
                <a:gd name="T102" fmla="*/ 229 w 1696"/>
                <a:gd name="T103" fmla="*/ 505 h 1357"/>
                <a:gd name="T104" fmla="*/ 168 w 1696"/>
                <a:gd name="T105" fmla="*/ 495 h 1357"/>
                <a:gd name="T106" fmla="*/ 104 w 1696"/>
                <a:gd name="T107" fmla="*/ 417 h 1357"/>
                <a:gd name="T108" fmla="*/ 165 w 1696"/>
                <a:gd name="T109" fmla="*/ 334 h 1357"/>
                <a:gd name="T110" fmla="*/ 132 w 1696"/>
                <a:gd name="T111" fmla="*/ 294 h 1357"/>
                <a:gd name="T112" fmla="*/ 128 w 1696"/>
                <a:gd name="T113" fmla="*/ 235 h 1357"/>
                <a:gd name="T114" fmla="*/ 118 w 1696"/>
                <a:gd name="T115" fmla="*/ 116 h 1357"/>
                <a:gd name="T116" fmla="*/ 269 w 1696"/>
                <a:gd name="T117" fmla="*/ 12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1357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82" name="Freeform 342"/>
            <p:cNvSpPr>
              <a:spLocks/>
            </p:cNvSpPr>
            <p:nvPr/>
          </p:nvSpPr>
          <p:spPr bwMode="auto">
            <a:xfrm>
              <a:off x="2375021" y="3583584"/>
              <a:ext cx="371548" cy="31871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83" name="Freeform 346"/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84" name="Freeform 347"/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  <p:sp>
          <p:nvSpPr>
            <p:cNvPr id="185" name="Freeform 434"/>
            <p:cNvSpPr>
              <a:spLocks/>
            </p:cNvSpPr>
            <p:nvPr/>
          </p:nvSpPr>
          <p:spPr bwMode="auto">
            <a:xfrm>
              <a:off x="5139804" y="4740837"/>
              <a:ext cx="68006" cy="68500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175" cap="rnd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575936"/>
              <a:endParaRPr lang="en-US" sz="850">
                <a:solidFill>
                  <a:srgbClr val="57565A"/>
                </a:solidFill>
                <a:latin typeface="Open Sans Light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24512" y="143880"/>
            <a:ext cx="5183505" cy="6857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3461" y="184041"/>
            <a:ext cx="486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50-60 –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yillarida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G‘arbiy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Yevropa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AQSHda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to‘ntarilishi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nihoyasiga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yetgandan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industrial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sivilizatsiya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uzul-kesil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qaror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topdi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4" name="TextBox 383">
            <a:extLst>
              <a:ext uri="{FF2B5EF4-FFF2-40B4-BE49-F238E27FC236}">
                <a16:creationId xmlns="" xmlns:a16="http://schemas.microsoft.com/office/drawing/2014/main" id="{B0AFD842-9B91-4BAA-B816-12745594E8AD}"/>
              </a:ext>
            </a:extLst>
          </p:cNvPr>
          <p:cNvSpPr txBox="1"/>
          <p:nvPr/>
        </p:nvSpPr>
        <p:spPr>
          <a:xfrm>
            <a:off x="749491" y="967931"/>
            <a:ext cx="1323819" cy="593616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noAutofit/>
          </a:bodyPr>
          <a:lstStyle/>
          <a:p>
            <a:pPr marL="92075" indent="-92075" algn="ctr"/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US" sz="1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sivilizatsiya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385">
            <a:extLst>
              <a:ext uri="{FF2B5EF4-FFF2-40B4-BE49-F238E27FC236}">
                <a16:creationId xmlns="" xmlns:a16="http://schemas.microsoft.com/office/drawing/2014/main" id="{EE763678-9976-4E7C-BFA7-05DB3E7B26DD}"/>
              </a:ext>
            </a:extLst>
          </p:cNvPr>
          <p:cNvSpPr txBox="1"/>
          <p:nvPr/>
        </p:nvSpPr>
        <p:spPr>
          <a:xfrm>
            <a:off x="763556" y="1595561"/>
            <a:ext cx="1309754" cy="623499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US" sz="14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Right Arrow 15">
            <a:extLst>
              <a:ext uri="{FF2B5EF4-FFF2-40B4-BE49-F238E27FC236}">
                <a16:creationId xmlns="" xmlns:a16="http://schemas.microsoft.com/office/drawing/2014/main" id="{2E9E861C-C8CB-4EFB-8C07-DB59AD7C2D81}"/>
              </a:ext>
            </a:extLst>
          </p:cNvPr>
          <p:cNvSpPr/>
          <p:nvPr/>
        </p:nvSpPr>
        <p:spPr>
          <a:xfrm>
            <a:off x="2073310" y="1448562"/>
            <a:ext cx="635677" cy="27016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TextBox 387">
            <a:extLst>
              <a:ext uri="{FF2B5EF4-FFF2-40B4-BE49-F238E27FC236}">
                <a16:creationId xmlns="" xmlns:a16="http://schemas.microsoft.com/office/drawing/2014/main" id="{8451E7ED-441E-4A92-BBF6-872150A0130C}"/>
              </a:ext>
            </a:extLst>
          </p:cNvPr>
          <p:cNvSpPr txBox="1"/>
          <p:nvPr/>
        </p:nvSpPr>
        <p:spPr>
          <a:xfrm>
            <a:off x="2769343" y="1272253"/>
            <a:ext cx="1788137" cy="647224"/>
          </a:xfrm>
          <a:prstGeom prst="rect">
            <a:avLst/>
          </a:prstGeom>
          <a:solidFill>
            <a:srgbClr val="0070C0"/>
          </a:solidFill>
        </p:spPr>
        <p:txBody>
          <a:bodyPr wrap="square" lIns="115189" tIns="57595" rIns="115189" bIns="57595" rtlCol="0" anchor="ctr" anchorCtr="0">
            <a:noAutofit/>
          </a:bodyPr>
          <a:lstStyle/>
          <a:p>
            <a:pPr marL="92075" algn="ctr"/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Прямоугольник 388"/>
          <p:cNvSpPr/>
          <p:nvPr/>
        </p:nvSpPr>
        <p:spPr>
          <a:xfrm>
            <a:off x="390838" y="2448284"/>
            <a:ext cx="5183505" cy="6857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TextBox 1023"/>
          <p:cNvSpPr txBox="1"/>
          <p:nvPr/>
        </p:nvSpPr>
        <p:spPr>
          <a:xfrm>
            <a:off x="791493" y="2556328"/>
            <a:ext cx="425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Industriya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lotincha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faoliyat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xususan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yirik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sanoatni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anglatuvchi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atama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386" grpId="0" animBg="1"/>
      <p:bldP spid="387" grpId="0" animBg="1"/>
      <p:bldP spid="3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690" y="2664160"/>
            <a:ext cx="5183505" cy="575928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  <a:cs typeface="Andalus" panose="02020603050405020304" pitchFamily="18" charset="-78"/>
            </a:endParaRPr>
          </a:p>
        </p:txBody>
      </p:sp>
      <p:pic>
        <p:nvPicPr>
          <p:cNvPr id="1028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05" y="827956"/>
            <a:ext cx="4271957" cy="16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705" y="103841"/>
            <a:ext cx="5183505" cy="6857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3461" y="215888"/>
            <a:ext cx="486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Industrial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sivilizatsiyaning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belgilaridan</a:t>
            </a:r>
            <a:r>
              <a:rPr lang="en-US" sz="14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shaharlarning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o‘sishi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13" y="2520144"/>
            <a:ext cx="5616624" cy="6856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7256" y="2559483"/>
            <a:ext cx="486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Qishloq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xo‘jaligida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texnikani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qo‘llash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qism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qishloq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aholisining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ortiqcha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kuch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ishsiz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qolishi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izlab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shaharlarga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kelishi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hisobiga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yuz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beradi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88" y="107876"/>
            <a:ext cx="5535370" cy="7805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b="1" dirty="0" err="1">
                <a:latin typeface="Arial" pitchFamily="34" charset="0"/>
                <a:cs typeface="Arial" pitchFamily="34" charset="0"/>
              </a:rPr>
              <a:t>Ikkinchidan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kichik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shaharlarda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mayda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savdogarlar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hunarmandchilik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chiqarishining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pasayib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ketishi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89" y="971972"/>
            <a:ext cx="2877670" cy="1263304"/>
          </a:xfrm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8" y="971972"/>
            <a:ext cx="2670789" cy="12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795" y="2448136"/>
            <a:ext cx="5535370" cy="698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400" b="1" dirty="0" err="1">
                <a:latin typeface="Arial" pitchFamily="34" charset="0"/>
                <a:cs typeface="Arial" pitchFamily="34" charset="0"/>
              </a:rPr>
              <a:t>shuningdek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transportdagi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o‘zgarishlar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temiryo‘llar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qurilishi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sanoat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markazlarining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>
                <a:latin typeface="Arial" pitchFamily="34" charset="0"/>
                <a:cs typeface="Arial" pitchFamily="34" charset="0"/>
              </a:rPr>
            </a:br>
            <a:r>
              <a:rPr lang="en-US" sz="1400" b="1" dirty="0" err="1">
                <a:latin typeface="Arial" pitchFamily="34" charset="0"/>
                <a:cs typeface="Arial" pitchFamily="34" charset="0"/>
              </a:rPr>
              <a:t>yirik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shaharlarga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ko‘chishi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hisobiga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yuz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berdi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88" y="107876"/>
            <a:ext cx="5535370" cy="6840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Immigrant 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lotincha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ko‘chib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keluvchi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davlatdan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boshqa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davlatga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doimiy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uzoq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vaqt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yashash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ko‘chib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kelgan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shaxs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09" y="2469957"/>
            <a:ext cx="5724041" cy="698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Migratsiya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lotincha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ko‘chaman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 – u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davlat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aholisining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hududdan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boshqa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hududga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mamlakatdan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mamlakatga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ko‘chish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1" y="827956"/>
            <a:ext cx="4127941" cy="15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807" y="143880"/>
            <a:ext cx="3156221" cy="11160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Города в процессе промышленного развития становится все более важны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3" y="120626"/>
            <a:ext cx="2046350" cy="15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25" y="1512041"/>
            <a:ext cx="3082004" cy="156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892" y="1764048"/>
            <a:ext cx="2203426" cy="14369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chiqarishi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butunlay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07876"/>
            <a:ext cx="5616029" cy="6846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o‘rtalariga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, industrial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davlatlarda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qariyb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to‘plandi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648" y="808844"/>
            <a:ext cx="3482802" cy="790592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Manufaktura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chiqarishi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emasdi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48" y="1584040"/>
            <a:ext cx="3484499" cy="14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878" y="1067917"/>
            <a:ext cx="2168775" cy="20642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Shaharlarning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rivojlanishi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Buyuk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Britaniyada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ertaroq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boshlandi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Germaniya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AQSH da XIX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asrning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70-yillarida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rivojlandi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Ayniqsa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poytaxt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shahrlar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tez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o‘sdi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 M: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Parij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aholisi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1850-yili 1 million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1880-yilda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2 million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kishidan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iborat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88037" cy="827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o‘rtalaridan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shaharlar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qurilishida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o‘zgarish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Parij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1853-yildan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yil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davomida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qurilish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maydoniga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61" y="863960"/>
            <a:ext cx="4715988" cy="18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628020"/>
            <a:ext cx="5688037" cy="5401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zamonaviy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qaytadan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qurildi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keng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ko‘chalar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maydonlar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xiyobonlar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bog‘lar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yaratildi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8" y="2772172"/>
            <a:ext cx="5582976" cy="3962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https://upload.wikimedia.org/wikipedia/commons/thumb/a/ac/Surrender_cambrai1677.jpg/300px-Surrender_cambrai167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3" y="1223540"/>
            <a:ext cx="2748760" cy="18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088" y="107876"/>
            <a:ext cx="5535370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asrda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aristokratiya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jamiyatda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mavqeyini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saqlab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boyligining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asosini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avvalgiday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mulklari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qilardi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Aristokratlarning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hali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shaharlardan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ko‘proq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qishloq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987737" y="1223540"/>
            <a:ext cx="2641538" cy="1764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Latn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Nikohlar qoidaga 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 doirasida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Latn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tuzilganligi sababli, aristokrat oilalar 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zaro </a:t>
            </a:r>
            <a:r>
              <a:rPr lang="uz-Latn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qarindoshlik rishtalari bilan 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bog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langan </a:t>
            </a:r>
            <a:r>
              <a:rPr lang="uz-Latn-U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153550</TotalTime>
  <Words>762</Words>
  <Application>Microsoft Office PowerPoint</Application>
  <PresentationFormat>Произвольный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Andalus</vt:lpstr>
      <vt:lpstr>Arial</vt:lpstr>
      <vt:lpstr>Calibri</vt:lpstr>
      <vt:lpstr>Open Sans</vt:lpstr>
      <vt:lpstr>Open Sans Light</vt:lpstr>
      <vt:lpstr>1_Office Theme</vt:lpstr>
      <vt:lpstr>Презентация PowerPoint</vt:lpstr>
      <vt:lpstr>Презентация PowerPoint</vt:lpstr>
      <vt:lpstr>Презентация PowerPoint</vt:lpstr>
      <vt:lpstr>Ikkinchidan, kichik shaharlarda mayda savdogarlar va hunarmandchilik ishlab chiqarishining pasayib ketishi, </vt:lpstr>
      <vt:lpstr>Immigrant (lotincha – ko‘chib keluvchi) – bir davlatdan boshqa bir davlatga doimiy yoki uzoq vaqt yashash uchun ko‘chib kelgan shaxs</vt:lpstr>
      <vt:lpstr>Industrial rivojlanish jarayonida shaharlar alohida ahamiyat kasb eta boshladi.</vt:lpstr>
      <vt:lpstr>XIX asrning o‘rtalariga kelib, industrial davlatlarda aholining qariyb yarmi shaharlarda to‘plandi. </vt:lpstr>
      <vt:lpstr>XIX asrning o‘rtalaridan boshlab, shaharlar qurilishida ham o‘zgarish yuz beradi. Masalan, Parij 1853-yildan boshlab 20 yil davomida qurilish maydoniga aylandi.</vt:lpstr>
      <vt:lpstr>Nikohlar qoidaga ko‘ra  “o‘z doirasida” tuzilganligi sababli, aristokrat oilalar o‘zaro qarindoshlik rishtalari bilan bog‘langan edi.</vt:lpstr>
      <vt:lpstr> Avvaliga ular imtiyozli xususiy maktablarda, keyin esa Oksford yoki Kembrij universitetlarida o‘qirdilar.  </vt:lpstr>
      <vt:lpstr>XIX asr o‘rtalarida Buyuk Britaniya parlamenti jamoalar palatasining 652 a’zosidan 489 tasi yer mulkdorlari edi. </vt:lpstr>
      <vt:lpstr>XIX asrning ikkinchi yarmida o‘rta qatlam vakillari orasida,  ayniqsa,  huquqshunoslar  toifasi ajralib turardi.</vt:lpstr>
      <vt:lpstr>Huquqshunoslar konstitutsiyalar, qonunlar yozish, kodekslar tuzish, vasiyatlarni rasmiylashtirish, banklarga, tadbirkorlarga maslahatlar berish va sud ishlarida ishtirok etish kabi ishlarni bajargan. </vt:lpstr>
      <vt:lpstr>Buyuk Britaniya, Fransiya va AQSHda  70-yillarga kelib sanoat ishchilari 12—13 mln. kishini, qishloq xo‘jaligidagi ishchilar bilan birgalikda esa 20 mln. kishini tashkil qilardi.</vt:lpstr>
      <vt:lpstr>Презентация PowerPoint</vt:lpstr>
      <vt:lpstr>Buyuk Britaniya mashinasozligida ishchilar umumiy sonidan 70—75, kemasozlikda esa 50—60 foizini tashkil qilardi. </vt:lpstr>
      <vt:lpstr>Презентация PowerPoint</vt:lpstr>
      <vt:lpstr>Savol va topshiriqlar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1476</cp:revision>
  <dcterms:created xsi:type="dcterms:W3CDTF">2014-10-08T23:03:32Z</dcterms:created>
  <dcterms:modified xsi:type="dcterms:W3CDTF">2020-09-12T10:40:10Z</dcterms:modified>
</cp:coreProperties>
</file>