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43" autoAdjust="0"/>
  </p:normalViewPr>
  <p:slideViewPr>
    <p:cSldViewPr>
      <p:cViewPr varScale="1">
        <p:scale>
          <a:sx n="56" d="100"/>
          <a:sy n="56" d="100"/>
        </p:scale>
        <p:origin x="32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9"/>
          <p:cNvSpPr>
            <a:spLocks noChangeArrowheads="1"/>
          </p:cNvSpPr>
          <p:nvPr userDrawn="1"/>
        </p:nvSpPr>
        <p:spPr bwMode="auto">
          <a:xfrm>
            <a:off x="5289551" y="381001"/>
            <a:ext cx="325967" cy="1279525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9" name="Rectangle 10"/>
          <p:cNvSpPr>
            <a:spLocks noChangeArrowheads="1"/>
          </p:cNvSpPr>
          <p:nvPr userDrawn="1"/>
        </p:nvSpPr>
        <p:spPr bwMode="auto">
          <a:xfrm>
            <a:off x="4783667" y="381001"/>
            <a:ext cx="590551" cy="1279525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0" name="Rectangle 11"/>
          <p:cNvSpPr>
            <a:spLocks noChangeArrowheads="1"/>
          </p:cNvSpPr>
          <p:nvPr userDrawn="1"/>
        </p:nvSpPr>
        <p:spPr bwMode="auto">
          <a:xfrm>
            <a:off x="1" y="381001"/>
            <a:ext cx="4804833" cy="127952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1"/>
            <a:ext cx="10363200" cy="57522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5344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22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8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95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3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70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70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70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5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046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08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8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8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7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1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0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41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11493500" y="1"/>
            <a:ext cx="711200" cy="1371600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10399184" y="1"/>
            <a:ext cx="1280584" cy="13716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0" y="1"/>
            <a:ext cx="10449984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fld id="{69C6A866-0A23-491F-85A5-D120BEBA0BC2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0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Microsoft Sans Serif" pitchFamily="34" charset="0"/>
          <a:ea typeface="+mj-ea"/>
          <a:cs typeface="Microsoft Sans Serif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3249"/>
            <a:ext cx="12192000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2871733" y="2700149"/>
            <a:ext cx="7491468" cy="3695279"/>
          </a:xfrm>
          <a:prstGeom prst="rect">
            <a:avLst/>
          </a:prstGeom>
        </p:spPr>
        <p:txBody>
          <a:bodyPr vert="horz" wrap="square" lIns="0" tIns="24801" rIns="0" bIns="0" rtlCol="0">
            <a:spAutoFit/>
          </a:bodyPr>
          <a:lstStyle/>
          <a:p>
            <a:r>
              <a:rPr sz="3100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3100" dirty="0">
              <a:latin typeface="Arial"/>
              <a:cs typeface="Arial"/>
            </a:endParaRPr>
          </a:p>
          <a:p>
            <a:r>
              <a:rPr lang="pt-BR" sz="3000" b="1" dirty="0">
                <a:latin typeface="Arial" pitchFamily="34" charset="0"/>
                <a:cs typeface="Arial" pitchFamily="34" charset="0"/>
              </a:rPr>
              <a:t>Kirish. </a:t>
            </a:r>
          </a:p>
          <a:p>
            <a:r>
              <a:rPr lang="pt-BR" sz="3000" b="1" dirty="0">
                <a:latin typeface="Arial" pitchFamily="34" charset="0"/>
                <a:cs typeface="Arial" pitchFamily="34" charset="0"/>
              </a:rPr>
              <a:t>XIX asr oxiri — XX asr boshlarida kapitalizm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taraqqiyotida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yuz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bergan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tub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o‘zgarishlar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  <a:p>
            <a:pPr marL="57492">
              <a:lnSpc>
                <a:spcPts val="3487"/>
              </a:lnSpc>
            </a:pPr>
            <a:endParaRPr lang="en-US" sz="3100" spc="9" dirty="0">
              <a:solidFill>
                <a:srgbClr val="373435"/>
              </a:solidFill>
              <a:latin typeface="Arial"/>
              <a:cs typeface="Arial"/>
            </a:endParaRPr>
          </a:p>
          <a:p>
            <a:pPr marL="57492">
              <a:lnSpc>
                <a:spcPts val="3487"/>
              </a:lnSpc>
            </a:pPr>
            <a:r>
              <a:rPr lang="en-US" sz="3100" spc="9" dirty="0" err="1">
                <a:solidFill>
                  <a:srgbClr val="373435"/>
                </a:solidFill>
                <a:latin typeface="Arial"/>
                <a:cs typeface="Arial"/>
              </a:rPr>
              <a:t>Tojiboyev</a:t>
            </a:r>
            <a:r>
              <a:rPr lang="en-US" sz="3100" spc="9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lang="en-US" sz="3100" spc="9" dirty="0" err="1">
                <a:solidFill>
                  <a:srgbClr val="373435"/>
                </a:solidFill>
                <a:latin typeface="Arial"/>
                <a:cs typeface="Arial"/>
              </a:rPr>
              <a:t>Husniddin</a:t>
            </a:r>
            <a:endParaRPr lang="en-US" sz="3100" spc="9" dirty="0">
              <a:solidFill>
                <a:srgbClr val="373435"/>
              </a:solidFill>
              <a:latin typeface="Arial"/>
              <a:cs typeface="Arial"/>
            </a:endParaRPr>
          </a:p>
          <a:p>
            <a:pPr marL="57492">
              <a:lnSpc>
                <a:spcPts val="3487"/>
              </a:lnSpc>
            </a:pPr>
            <a:r>
              <a:rPr lang="en-US" sz="3100" dirty="0" err="1">
                <a:latin typeface="Arial"/>
                <a:cs typeface="Arial"/>
              </a:rPr>
              <a:t>Abdumalikovich</a:t>
            </a:r>
            <a:endParaRPr sz="3100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219715" y="2644423"/>
            <a:ext cx="545620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219715" y="4438107"/>
            <a:ext cx="545620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10298261" y="480352"/>
            <a:ext cx="998448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10339357" y="516257"/>
            <a:ext cx="957352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570755" y="464444"/>
            <a:ext cx="497668" cy="654064"/>
          </a:xfrm>
          <a:prstGeom prst="rect">
            <a:avLst/>
          </a:prstGeom>
        </p:spPr>
        <p:txBody>
          <a:bodyPr vert="horz" wrap="square" lIns="0" tIns="28185" rIns="0" bIns="0" rtlCol="0">
            <a:spAutoFit/>
          </a:bodyPr>
          <a:lstStyle/>
          <a:p>
            <a:pPr>
              <a:spcBef>
                <a:spcPts val="222"/>
              </a:spcBef>
            </a:pPr>
            <a:r>
              <a:rPr lang="en-US" sz="4000" b="1" spc="18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505917" y="1110436"/>
            <a:ext cx="583136" cy="375572"/>
          </a:xfrm>
          <a:prstGeom prst="rect">
            <a:avLst/>
          </a:prstGeom>
        </p:spPr>
        <p:txBody>
          <a:bodyPr vert="horz" wrap="square" lIns="0" tIns="21420" rIns="0" bIns="0" rtlCol="0">
            <a:spAutoFit/>
          </a:bodyPr>
          <a:lstStyle/>
          <a:p>
            <a:pPr>
              <a:spcBef>
                <a:spcPts val="169"/>
              </a:spcBef>
            </a:pPr>
            <a:r>
              <a:rPr sz="2300" spc="-9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691D16DB-CD23-42A8-9834-6C7C5E7B8D28}"/>
              </a:ext>
            </a:extLst>
          </p:cNvPr>
          <p:cNvSpPr txBox="1">
            <a:spLocks/>
          </p:cNvSpPr>
          <p:nvPr/>
        </p:nvSpPr>
        <p:spPr>
          <a:xfrm>
            <a:off x="3784900" y="607501"/>
            <a:ext cx="4976868" cy="949549"/>
          </a:xfrm>
          <a:prstGeom prst="rect">
            <a:avLst/>
          </a:prstGeom>
        </p:spPr>
        <p:txBody>
          <a:bodyPr vert="horz" wrap="square" lIns="0" tIns="2596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581" defTabSz="1625803">
              <a:spcBef>
                <a:spcPts val="203"/>
              </a:spcBef>
              <a:defRPr/>
            </a:pPr>
            <a:r>
              <a:rPr lang="en-US" sz="6000" kern="0" spc="18" dirty="0" err="1">
                <a:solidFill>
                  <a:sysClr val="window" lastClr="FFFFFF"/>
                </a:solidFill>
              </a:rPr>
              <a:t>Jahon</a:t>
            </a:r>
            <a:r>
              <a:rPr lang="en-US" sz="6000" kern="0" spc="-124" dirty="0">
                <a:solidFill>
                  <a:sysClr val="window" lastClr="FFFFFF"/>
                </a:solidFill>
              </a:rPr>
              <a:t> </a:t>
            </a:r>
            <a:r>
              <a:rPr lang="en-US" sz="6000" kern="0" spc="9" dirty="0" err="1">
                <a:solidFill>
                  <a:sysClr val="window" lastClr="FFFFFF"/>
                </a:solidFill>
              </a:rPr>
              <a:t>tarixi</a:t>
            </a:r>
            <a:endParaRPr lang="en-US" sz="6000" kern="0" spc="9" dirty="0">
              <a:solidFill>
                <a:sysClr val="window" lastClr="FFFFFF"/>
              </a:solidFill>
            </a:endParaRPr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xmlns="" id="{54730B04-F79F-453A-988A-79409D59897E}"/>
              </a:ext>
            </a:extLst>
          </p:cNvPr>
          <p:cNvSpPr/>
          <p:nvPr/>
        </p:nvSpPr>
        <p:spPr>
          <a:xfrm>
            <a:off x="2355702" y="902619"/>
            <a:ext cx="97790" cy="369613"/>
          </a:xfrm>
          <a:custGeom>
            <a:avLst/>
            <a:gdLst/>
            <a:ahLst/>
            <a:cxnLst/>
            <a:rect l="l" t="t" r="r" b="b"/>
            <a:pathLst>
              <a:path w="61595" h="174625">
                <a:moveTo>
                  <a:pt x="30553" y="0"/>
                </a:moveTo>
                <a:lnTo>
                  <a:pt x="18673" y="2110"/>
                </a:lnTo>
                <a:lnTo>
                  <a:pt x="8960" y="7860"/>
                </a:lnTo>
                <a:lnTo>
                  <a:pt x="2405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7" y="166467"/>
                </a:lnTo>
                <a:lnTo>
                  <a:pt x="18670" y="172224"/>
                </a:lnTo>
                <a:lnTo>
                  <a:pt x="30553" y="174336"/>
                </a:lnTo>
                <a:lnTo>
                  <a:pt x="42434" y="172224"/>
                </a:lnTo>
                <a:lnTo>
                  <a:pt x="52146" y="166467"/>
                </a:lnTo>
                <a:lnTo>
                  <a:pt x="58699" y="157936"/>
                </a:lnTo>
                <a:lnTo>
                  <a:pt x="59065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5002" y="17984"/>
                </a:lnTo>
                <a:lnTo>
                  <a:pt x="59068" y="17984"/>
                </a:lnTo>
                <a:lnTo>
                  <a:pt x="58699" y="16382"/>
                </a:lnTo>
                <a:lnTo>
                  <a:pt x="52146" y="7860"/>
                </a:lnTo>
                <a:lnTo>
                  <a:pt x="42434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68" y="17984"/>
                </a:moveTo>
                <a:lnTo>
                  <a:pt x="36104" y="17984"/>
                </a:lnTo>
                <a:lnTo>
                  <a:pt x="40622" y="21941"/>
                </a:lnTo>
                <a:lnTo>
                  <a:pt x="40622" y="152383"/>
                </a:lnTo>
                <a:lnTo>
                  <a:pt x="36104" y="156347"/>
                </a:lnTo>
                <a:lnTo>
                  <a:pt x="59065" y="156347"/>
                </a:lnTo>
                <a:lnTo>
                  <a:pt x="61103" y="147501"/>
                </a:lnTo>
                <a:lnTo>
                  <a:pt x="61103" y="26804"/>
                </a:lnTo>
                <a:lnTo>
                  <a:pt x="59068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12">
            <a:extLst>
              <a:ext uri="{FF2B5EF4-FFF2-40B4-BE49-F238E27FC236}">
                <a16:creationId xmlns:a16="http://schemas.microsoft.com/office/drawing/2014/main" xmlns="" id="{A7C546DE-F6CD-4AE3-9566-933DCB1703A7}"/>
              </a:ext>
            </a:extLst>
          </p:cNvPr>
          <p:cNvSpPr/>
          <p:nvPr/>
        </p:nvSpPr>
        <p:spPr>
          <a:xfrm>
            <a:off x="2219066" y="902619"/>
            <a:ext cx="97790" cy="369613"/>
          </a:xfrm>
          <a:custGeom>
            <a:avLst/>
            <a:gdLst/>
            <a:ahLst/>
            <a:cxnLst/>
            <a:rect l="l" t="t" r="r" b="b"/>
            <a:pathLst>
              <a:path w="61595" h="174625">
                <a:moveTo>
                  <a:pt x="30553" y="0"/>
                </a:moveTo>
                <a:lnTo>
                  <a:pt x="18671" y="2110"/>
                </a:lnTo>
                <a:lnTo>
                  <a:pt x="8958" y="7860"/>
                </a:lnTo>
                <a:lnTo>
                  <a:pt x="2404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8" y="166467"/>
                </a:lnTo>
                <a:lnTo>
                  <a:pt x="18671" y="172224"/>
                </a:lnTo>
                <a:lnTo>
                  <a:pt x="30553" y="174336"/>
                </a:lnTo>
                <a:lnTo>
                  <a:pt x="42445" y="172224"/>
                </a:lnTo>
                <a:lnTo>
                  <a:pt x="52167" y="166467"/>
                </a:lnTo>
                <a:lnTo>
                  <a:pt x="58728" y="157936"/>
                </a:lnTo>
                <a:lnTo>
                  <a:pt x="59094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4998" y="17984"/>
                </a:lnTo>
                <a:lnTo>
                  <a:pt x="59098" y="17984"/>
                </a:lnTo>
                <a:lnTo>
                  <a:pt x="58728" y="16382"/>
                </a:lnTo>
                <a:lnTo>
                  <a:pt x="52167" y="7860"/>
                </a:lnTo>
                <a:lnTo>
                  <a:pt x="42445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98" y="17984"/>
                </a:moveTo>
                <a:lnTo>
                  <a:pt x="36122" y="17984"/>
                </a:lnTo>
                <a:lnTo>
                  <a:pt x="40651" y="21941"/>
                </a:lnTo>
                <a:lnTo>
                  <a:pt x="40651" y="152383"/>
                </a:lnTo>
                <a:lnTo>
                  <a:pt x="36122" y="156347"/>
                </a:lnTo>
                <a:lnTo>
                  <a:pt x="59094" y="156347"/>
                </a:lnTo>
                <a:lnTo>
                  <a:pt x="61135" y="147501"/>
                </a:lnTo>
                <a:lnTo>
                  <a:pt x="61135" y="26804"/>
                </a:lnTo>
                <a:lnTo>
                  <a:pt x="59098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3">
            <a:extLst>
              <a:ext uri="{FF2B5EF4-FFF2-40B4-BE49-F238E27FC236}">
                <a16:creationId xmlns:a16="http://schemas.microsoft.com/office/drawing/2014/main" xmlns="" id="{FBDC4668-53F8-453D-BAE8-6EC39154C51F}"/>
              </a:ext>
            </a:extLst>
          </p:cNvPr>
          <p:cNvSpPr/>
          <p:nvPr/>
        </p:nvSpPr>
        <p:spPr>
          <a:xfrm>
            <a:off x="2045041" y="550691"/>
            <a:ext cx="581708" cy="967714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4">
            <a:extLst>
              <a:ext uri="{FF2B5EF4-FFF2-40B4-BE49-F238E27FC236}">
                <a16:creationId xmlns:a16="http://schemas.microsoft.com/office/drawing/2014/main" xmlns="" id="{946BC88D-A2E8-4B3B-896A-D3DDDDFA1F1F}"/>
              </a:ext>
            </a:extLst>
          </p:cNvPr>
          <p:cNvSpPr/>
          <p:nvPr/>
        </p:nvSpPr>
        <p:spPr>
          <a:xfrm>
            <a:off x="2319473" y="731555"/>
            <a:ext cx="33269" cy="38977"/>
          </a:xfrm>
          <a:custGeom>
            <a:avLst/>
            <a:gdLst/>
            <a:ahLst/>
            <a:cxnLst/>
            <a:rect l="l" t="t" r="r" b="b"/>
            <a:pathLst>
              <a:path w="20954" h="18414">
                <a:moveTo>
                  <a:pt x="16099" y="0"/>
                </a:moveTo>
                <a:lnTo>
                  <a:pt x="4587" y="0"/>
                </a:lnTo>
                <a:lnTo>
                  <a:pt x="0" y="4028"/>
                </a:lnTo>
                <a:lnTo>
                  <a:pt x="0" y="14112"/>
                </a:lnTo>
                <a:lnTo>
                  <a:pt x="4587" y="18136"/>
                </a:lnTo>
                <a:lnTo>
                  <a:pt x="16099" y="18136"/>
                </a:lnTo>
                <a:lnTo>
                  <a:pt x="20685" y="14112"/>
                </a:lnTo>
                <a:lnTo>
                  <a:pt x="20685" y="4028"/>
                </a:lnTo>
                <a:lnTo>
                  <a:pt x="16099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467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197428"/>
            <a:ext cx="8229600" cy="1219200"/>
          </a:xfrm>
        </p:spPr>
        <p:txBody>
          <a:bodyPr>
            <a:normAutofit/>
          </a:bodyPr>
          <a:lstStyle/>
          <a:p>
            <a:r>
              <a:rPr lang="de-DE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Chetga</a:t>
            </a:r>
            <a:r>
              <a:rPr lang="de-DE" b="1" dirty="0">
                <a:latin typeface="Andalus" panose="02020603050405020304" pitchFamily="18" charset="-78"/>
                <a:cs typeface="Andalus" panose="02020603050405020304" pitchFamily="18" charset="-78"/>
              </a:rPr>
              <a:t> kapital </a:t>
            </a:r>
            <a:r>
              <a:rPr lang="de-DE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chiqarish</a:t>
            </a:r>
            <a:r>
              <a:rPr lang="de-DE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de-DE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muhim</a:t>
            </a:r>
            <a:r>
              <a:rPr lang="de-DE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de-DE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ahamiyat</a:t>
            </a:r>
            <a:r>
              <a:rPr lang="de-DE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de-DE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kasb</a:t>
            </a:r>
            <a:r>
              <a:rPr lang="de-DE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de-DE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etdi</a:t>
            </a:r>
            <a:r>
              <a:rPr lang="de-DE" b="1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ru-RU" dirty="0">
              <a:latin typeface="+mn-lt"/>
              <a:cs typeface="Andalus" panose="02020603050405020304" pitchFamily="18" charset="-7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69473" y="2096173"/>
            <a:ext cx="3886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Monopoliyalar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moliya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oligarxiyasi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foydani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ko‘paytirishga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harakat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qilib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chetga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endi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tovarlarni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emas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balki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kapital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chiqarishga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alohida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ahamiyat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bera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boshladilar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ru-RU" sz="3000" b="1" dirty="0">
              <a:cs typeface="Andalus" panose="02020603050405020304" pitchFamily="18" charset="-78"/>
            </a:endParaRPr>
          </a:p>
        </p:txBody>
      </p:sp>
      <p:pic>
        <p:nvPicPr>
          <p:cNvPr id="6146" name="Picture 2" descr="Картинки по запросу Банковские и промышленные империи ХХ век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62601" y="2061537"/>
            <a:ext cx="4897511" cy="347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1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4200" y="758537"/>
            <a:ext cx="3733800" cy="3886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Eng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yirik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monopoliyalar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moliya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oligarxiyasining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turli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guruhlari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bozorlar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xomashyo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manbalari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ustidan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nazorat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o‘rnatishga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intilganlar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endParaRPr lang="ru-RU" sz="3000" b="1" dirty="0">
              <a:cs typeface="Andalus" panose="02020603050405020304" pitchFamily="18" charset="-7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52600" y="4800601"/>
            <a:ext cx="868680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Shu tariqa, </a:t>
            </a: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xalqaro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monopoliyalar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vujudga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kelgan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. 1910 - </a:t>
            </a:r>
            <a:r>
              <a:rPr lang="sv-SE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yilda ularning soni 100 taga yetgan.</a:t>
            </a:r>
            <a:endParaRPr lang="ru-RU" sz="3000" b="1" dirty="0">
              <a:cs typeface="Andalus" panose="02020603050405020304" pitchFamily="18" charset="-78"/>
            </a:endParaRPr>
          </a:p>
        </p:txBody>
      </p:sp>
      <p:pic>
        <p:nvPicPr>
          <p:cNvPr id="7170" name="Picture 2" descr="Картинки по запросу 1910. International marke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07473"/>
            <a:ext cx="534389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3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8839200" cy="2362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1907-yilda </a:t>
            </a: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esa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g‘oyat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ulkan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monopoliyalar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 — </a:t>
            </a:r>
            <a:r>
              <a:rPr lang="en-US" sz="30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„</a:t>
            </a:r>
            <a:r>
              <a:rPr lang="en-US" sz="3000" b="1" dirty="0" err="1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Umumiy</a:t>
            </a:r>
            <a:r>
              <a:rPr lang="en-US" sz="30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elektr</a:t>
            </a:r>
            <a:r>
              <a:rPr lang="en-US" sz="30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de-DE" sz="3000" b="1" dirty="0" err="1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kompaniyasi</a:t>
            </a:r>
            <a:r>
              <a:rPr lang="de-DE" sz="30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“ </a:t>
            </a:r>
            <a:r>
              <a:rPr lang="de-DE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(AQSH) </a:t>
            </a:r>
            <a:r>
              <a:rPr lang="de-DE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bilan</a:t>
            </a:r>
            <a:r>
              <a:rPr lang="de-DE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de-DE" sz="30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„</a:t>
            </a:r>
            <a:r>
              <a:rPr lang="de-DE" sz="3000" b="1" dirty="0" err="1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Umumiy</a:t>
            </a:r>
            <a:r>
              <a:rPr lang="de-DE" sz="30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de-DE" sz="3000" b="1" dirty="0" err="1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elektr</a:t>
            </a:r>
            <a:r>
              <a:rPr lang="de-DE" sz="30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de-DE" sz="3000" b="1" dirty="0" err="1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jamiyati</a:t>
            </a:r>
            <a:r>
              <a:rPr lang="de-DE" sz="30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“</a:t>
            </a:r>
            <a:r>
              <a:rPr lang="de-DE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 (</a:t>
            </a:r>
            <a:r>
              <a:rPr lang="de-DE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Germaniya</a:t>
            </a:r>
            <a:r>
              <a:rPr lang="de-DE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) </a:t>
            </a: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o‘rtasida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 ham </a:t>
            </a: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jahon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elektr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bozorini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bo‘lib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olish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va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o‘zaro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n-NO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hamkorlik qilish to‘g‘risida shartnoma tuzilgan.</a:t>
            </a:r>
            <a:endParaRPr lang="ru-RU" sz="3000" b="1" dirty="0">
              <a:cs typeface="Andalus" panose="02020603050405020304" pitchFamily="18" charset="-78"/>
            </a:endParaRPr>
          </a:p>
        </p:txBody>
      </p:sp>
      <p:pic>
        <p:nvPicPr>
          <p:cNvPr id="8196" name="Picture 4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743201"/>
            <a:ext cx="6324600" cy="394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34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533400"/>
            <a:ext cx="8534400" cy="2057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Moliya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oligarxiyasi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qudratining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mustahkamlanishi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bilan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industrial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davlatlarning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o‘z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mustamlakalarini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kengaytirishga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intilishlari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yanada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kuchaydi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ru-RU" sz="3200" b="1" dirty="0">
              <a:cs typeface="Andalus" panose="02020603050405020304" pitchFamily="18" charset="-78"/>
            </a:endParaRPr>
          </a:p>
        </p:txBody>
      </p:sp>
      <p:pic>
        <p:nvPicPr>
          <p:cNvPr id="9218" name="Picture 2" descr="Картинки по запросу 1907 Укрепление власти финансовой олигархии в Соединенных Штатах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57" y="2736273"/>
            <a:ext cx="5844886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74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Monopolistik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kapitalizmning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o‘rni</a:t>
            </a:r>
            <a:endParaRPr lang="ru-RU" dirty="0">
              <a:cs typeface="Andalus" panose="02020603050405020304" pitchFamily="18" charset="-7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36601" y="1905000"/>
            <a:ext cx="33651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XIX </a:t>
            </a:r>
            <a:r>
              <a:rPr lang="en-US" sz="3200" b="1" dirty="0" err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asr</a:t>
            </a:r>
            <a:r>
              <a:rPr lang="en-US" sz="32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oxirida</a:t>
            </a:r>
            <a:r>
              <a:rPr lang="en-US" sz="32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kuchayishi</a:t>
            </a:r>
            <a:r>
              <a:rPr lang="en-US" sz="32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„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imperializm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“</a:t>
            </a:r>
          </a:p>
          <a:p>
            <a:pPr algn="ctr"/>
            <a:r>
              <a:rPr lang="nn-NO" sz="32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atamasining keng ishlatilishiga olib keldi. </a:t>
            </a:r>
            <a:endParaRPr lang="ru-RU" sz="3200" b="1" dirty="0">
              <a:solidFill>
                <a:srgbClr val="C00000"/>
              </a:solidFill>
              <a:cs typeface="Andalus" panose="02020603050405020304" pitchFamily="18" charset="-78"/>
            </a:endParaRPr>
          </a:p>
        </p:txBody>
      </p:sp>
      <p:pic>
        <p:nvPicPr>
          <p:cNvPr id="10244" name="Picture 4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07992"/>
            <a:ext cx="5460200" cy="378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24000" y="52883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Bu atama dastlab 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industrial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davlatlarning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mustamlakachilikdan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iborat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tashqi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siyosatlariga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nisbatan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ishlatildi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ru-RU" sz="3200" b="1" dirty="0"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719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1" y="533400"/>
            <a:ext cx="8842179" cy="218901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Keyinchalik</a:t>
            </a:r>
            <a:r>
              <a:rPr lang="en-US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„</a:t>
            </a:r>
            <a:r>
              <a:rPr lang="en-US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imperializm</a:t>
            </a:r>
            <a:r>
              <a:rPr lang="en-US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“ </a:t>
            </a:r>
            <a:r>
              <a:rPr lang="en-US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atamasi</a:t>
            </a:r>
            <a:r>
              <a:rPr lang="en-US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„</a:t>
            </a:r>
            <a:r>
              <a:rPr lang="en-US" b="1" dirty="0" err="1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monopolistik</a:t>
            </a:r>
            <a:r>
              <a:rPr lang="en-US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kapitalizm</a:t>
            </a:r>
            <a:r>
              <a:rPr lang="en-US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“ </a:t>
            </a:r>
            <a:r>
              <a:rPr lang="en-US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atamasining</a:t>
            </a:r>
            <a:r>
              <a:rPr lang="en-US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sinonimi</a:t>
            </a:r>
            <a:r>
              <a:rPr lang="en-US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o‘rnida</a:t>
            </a:r>
            <a:r>
              <a:rPr lang="en-US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qo‘llaniladigan</a:t>
            </a:r>
            <a:r>
              <a:rPr lang="en-US" b="1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bo‘ldi</a:t>
            </a:r>
            <a:r>
              <a:rPr lang="en-US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Shu tariqa, </a:t>
            </a:r>
            <a:r>
              <a:rPr lang="en-US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bu</a:t>
            </a:r>
            <a:r>
              <a:rPr lang="en-US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ikki</a:t>
            </a:r>
            <a:r>
              <a:rPr lang="en-US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atama</a:t>
            </a:r>
            <a:r>
              <a:rPr lang="en-US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ayni</a:t>
            </a:r>
            <a:r>
              <a:rPr lang="en-US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bir</a:t>
            </a:r>
            <a:r>
              <a:rPr lang="en-US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xil</a:t>
            </a:r>
            <a:r>
              <a:rPr lang="en-US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ma’noni</a:t>
            </a:r>
            <a:r>
              <a:rPr lang="en-US" b="1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anglata</a:t>
            </a:r>
            <a:r>
              <a:rPr lang="en-US" b="1" dirty="0" smtClean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boshladi</a:t>
            </a:r>
            <a:r>
              <a:rPr lang="en-US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ru-RU" b="1" dirty="0">
              <a:solidFill>
                <a:srgbClr val="002060"/>
              </a:solidFill>
              <a:cs typeface="Andalus" panose="02020603050405020304" pitchFamily="18" charset="-78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1" y="2895600"/>
            <a:ext cx="4579462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099" y="2916382"/>
            <a:ext cx="438048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6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229600" cy="1219200"/>
          </a:xfrm>
        </p:spPr>
        <p:txBody>
          <a:bodyPr/>
          <a:lstStyle/>
          <a:p>
            <a:r>
              <a:rPr lang="en-US" b="1" i="1" dirty="0" err="1">
                <a:latin typeface="+mn-lt"/>
              </a:rPr>
              <a:t>Savol</a:t>
            </a:r>
            <a:r>
              <a:rPr lang="en-US" b="1" i="1" dirty="0">
                <a:latin typeface="+mn-lt"/>
              </a:rPr>
              <a:t> </a:t>
            </a:r>
            <a:r>
              <a:rPr lang="en-US" b="1" i="1" dirty="0" err="1">
                <a:latin typeface="+mn-lt"/>
              </a:rPr>
              <a:t>va</a:t>
            </a:r>
            <a:r>
              <a:rPr lang="en-US" b="1" i="1" dirty="0">
                <a:latin typeface="+mn-lt"/>
              </a:rPr>
              <a:t> </a:t>
            </a:r>
            <a:r>
              <a:rPr lang="en-US" b="1" i="1" dirty="0" err="1">
                <a:latin typeface="+mn-lt"/>
              </a:rPr>
              <a:t>topshiriqlar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7400" y="167640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rgbClr val="C00000"/>
                </a:solidFill>
                <a:latin typeface="+mn-lt"/>
              </a:rPr>
              <a:t>1. </a:t>
            </a:r>
            <a:r>
              <a:rPr lang="en-US" b="1" i="1" dirty="0" err="1">
                <a:latin typeface="+mn-lt"/>
              </a:rPr>
              <a:t>Monopolistik</a:t>
            </a:r>
            <a:r>
              <a:rPr lang="en-US" b="1" i="1" dirty="0">
                <a:latin typeface="+mn-lt"/>
              </a:rPr>
              <a:t> </a:t>
            </a:r>
            <a:r>
              <a:rPr lang="en-US" b="1" i="1" dirty="0" err="1">
                <a:latin typeface="+mn-lt"/>
              </a:rPr>
              <a:t>kapitalizm</a:t>
            </a:r>
            <a:r>
              <a:rPr lang="en-US" b="1" i="1" dirty="0">
                <a:latin typeface="+mn-lt"/>
              </a:rPr>
              <a:t> </a:t>
            </a:r>
            <a:r>
              <a:rPr lang="en-US" b="1" i="1" dirty="0" err="1">
                <a:latin typeface="+mn-lt"/>
              </a:rPr>
              <a:t>nima</a:t>
            </a:r>
            <a:r>
              <a:rPr lang="en-US" b="1" i="1" dirty="0">
                <a:latin typeface="+mn-lt"/>
              </a:rPr>
              <a:t>?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C00000"/>
                </a:solidFill>
                <a:latin typeface="+mn-lt"/>
              </a:rPr>
              <a:t>2. </a:t>
            </a:r>
            <a:r>
              <a:rPr lang="en-US" b="1" i="1" dirty="0" err="1">
                <a:latin typeface="+mn-lt"/>
              </a:rPr>
              <a:t>Monopolistik</a:t>
            </a:r>
            <a:r>
              <a:rPr lang="en-US" b="1" i="1" dirty="0">
                <a:latin typeface="+mn-lt"/>
              </a:rPr>
              <a:t> </a:t>
            </a:r>
            <a:r>
              <a:rPr lang="en-US" b="1" i="1" dirty="0" err="1">
                <a:latin typeface="+mn-lt"/>
              </a:rPr>
              <a:t>kapitalizmning</a:t>
            </a:r>
            <a:r>
              <a:rPr lang="en-US" b="1" i="1" dirty="0">
                <a:latin typeface="+mn-lt"/>
              </a:rPr>
              <a:t> </a:t>
            </a:r>
            <a:r>
              <a:rPr lang="en-US" b="1" i="1" dirty="0" err="1">
                <a:latin typeface="+mn-lt"/>
              </a:rPr>
              <a:t>asosiy</a:t>
            </a:r>
            <a:r>
              <a:rPr lang="en-US" b="1" i="1" dirty="0">
                <a:latin typeface="+mn-lt"/>
              </a:rPr>
              <a:t> </a:t>
            </a:r>
            <a:r>
              <a:rPr lang="en-US" b="1" i="1" dirty="0" err="1">
                <a:latin typeface="+mn-lt"/>
              </a:rPr>
              <a:t>belgilari</a:t>
            </a:r>
            <a:r>
              <a:rPr lang="en-US" b="1" i="1" dirty="0">
                <a:latin typeface="+mn-lt"/>
              </a:rPr>
              <a:t> </a:t>
            </a:r>
            <a:r>
              <a:rPr lang="en-US" b="1" i="1" dirty="0" err="1">
                <a:latin typeface="+mn-lt"/>
              </a:rPr>
              <a:t>nimalardan</a:t>
            </a:r>
            <a:r>
              <a:rPr lang="en-US" b="1" i="1" dirty="0">
                <a:latin typeface="+mn-lt"/>
              </a:rPr>
              <a:t> </a:t>
            </a:r>
            <a:r>
              <a:rPr lang="en-US" b="1" i="1" dirty="0" err="1">
                <a:latin typeface="+mn-lt"/>
              </a:rPr>
              <a:t>iborat</a:t>
            </a:r>
            <a:r>
              <a:rPr lang="en-US" b="1" i="1" dirty="0">
                <a:latin typeface="+mn-lt"/>
              </a:rPr>
              <a:t>?</a:t>
            </a:r>
          </a:p>
          <a:p>
            <a:pPr marL="0" indent="0">
              <a:buNone/>
            </a:pPr>
            <a:r>
              <a:rPr lang="sv-SE" b="1" i="1" dirty="0">
                <a:solidFill>
                  <a:srgbClr val="C00000"/>
                </a:solidFill>
                <a:latin typeface="+mn-lt"/>
              </a:rPr>
              <a:t>3.</a:t>
            </a:r>
            <a:r>
              <a:rPr lang="sv-SE" b="1" i="1" dirty="0">
                <a:latin typeface="+mn-lt"/>
              </a:rPr>
              <a:t> Moliya oligarxiyasiga misollar keltiring.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C00000"/>
                </a:solidFill>
                <a:latin typeface="+mn-lt"/>
              </a:rPr>
              <a:t>4.</a:t>
            </a:r>
            <a:r>
              <a:rPr lang="en-US" b="1" i="1" dirty="0">
                <a:latin typeface="+mn-lt"/>
              </a:rPr>
              <a:t> </a:t>
            </a:r>
            <a:r>
              <a:rPr lang="en-US" b="1" i="1" dirty="0" err="1">
                <a:latin typeface="+mn-lt"/>
              </a:rPr>
              <a:t>Chetga</a:t>
            </a:r>
            <a:r>
              <a:rPr lang="en-US" b="1" i="1" dirty="0">
                <a:latin typeface="+mn-lt"/>
              </a:rPr>
              <a:t> </a:t>
            </a:r>
            <a:r>
              <a:rPr lang="en-US" b="1" i="1" dirty="0" err="1">
                <a:latin typeface="+mn-lt"/>
              </a:rPr>
              <a:t>kapital</a:t>
            </a:r>
            <a:r>
              <a:rPr lang="en-US" b="1" i="1" dirty="0">
                <a:latin typeface="+mn-lt"/>
              </a:rPr>
              <a:t> </a:t>
            </a:r>
            <a:r>
              <a:rPr lang="en-US" b="1" i="1" dirty="0" err="1">
                <a:latin typeface="+mn-lt"/>
              </a:rPr>
              <a:t>chiqarish</a:t>
            </a:r>
            <a:r>
              <a:rPr lang="en-US" b="1" i="1" dirty="0">
                <a:latin typeface="+mn-lt"/>
              </a:rPr>
              <a:t> </a:t>
            </a:r>
            <a:r>
              <a:rPr lang="en-US" b="1" i="1" dirty="0" err="1">
                <a:latin typeface="+mn-lt"/>
              </a:rPr>
              <a:t>qanday</a:t>
            </a:r>
            <a:r>
              <a:rPr lang="en-US" b="1" i="1" dirty="0">
                <a:latin typeface="+mn-lt"/>
              </a:rPr>
              <a:t> </a:t>
            </a:r>
            <a:r>
              <a:rPr lang="en-US" b="1" i="1" dirty="0" err="1">
                <a:latin typeface="+mn-lt"/>
              </a:rPr>
              <a:t>yuz</a:t>
            </a:r>
            <a:r>
              <a:rPr lang="en-US" b="1" i="1" dirty="0">
                <a:latin typeface="+mn-lt"/>
              </a:rPr>
              <a:t> </a:t>
            </a:r>
            <a:r>
              <a:rPr lang="en-US" b="1" i="1" dirty="0" err="1">
                <a:latin typeface="+mn-lt"/>
              </a:rPr>
              <a:t>berdi</a:t>
            </a:r>
            <a:r>
              <a:rPr lang="en-US" b="1" i="1" dirty="0">
                <a:latin typeface="+mn-lt"/>
              </a:rPr>
              <a:t>?</a:t>
            </a:r>
          </a:p>
          <a:p>
            <a:pPr marL="0" indent="0">
              <a:buNone/>
            </a:pPr>
            <a:r>
              <a:rPr lang="pl-PL" b="1" i="1" dirty="0">
                <a:solidFill>
                  <a:srgbClr val="C00000"/>
                </a:solidFill>
                <a:latin typeface="+mn-lt"/>
              </a:rPr>
              <a:t>5.</a:t>
            </a:r>
            <a:r>
              <a:rPr lang="pl-PL" b="1" i="1" dirty="0">
                <a:latin typeface="+mn-lt"/>
              </a:rPr>
              <a:t> Dunyoni bo‘lib olish zarurati nima?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C00000"/>
                </a:solidFill>
                <a:latin typeface="+mn-lt"/>
              </a:rPr>
              <a:t>6.</a:t>
            </a:r>
            <a:r>
              <a:rPr lang="en-US" b="1" i="1" dirty="0">
                <a:latin typeface="+mn-lt"/>
              </a:rPr>
              <a:t> „</a:t>
            </a:r>
            <a:r>
              <a:rPr lang="en-US" b="1" i="1" dirty="0" err="1">
                <a:latin typeface="+mn-lt"/>
              </a:rPr>
              <a:t>Imperializm</a:t>
            </a:r>
            <a:r>
              <a:rPr lang="en-US" b="1" i="1" dirty="0">
                <a:latin typeface="+mn-lt"/>
              </a:rPr>
              <a:t>“ </a:t>
            </a:r>
            <a:r>
              <a:rPr lang="en-US" b="1" i="1" dirty="0" err="1">
                <a:latin typeface="+mn-lt"/>
              </a:rPr>
              <a:t>atamasiga</a:t>
            </a:r>
            <a:r>
              <a:rPr lang="en-US" b="1" i="1" dirty="0">
                <a:latin typeface="+mn-lt"/>
              </a:rPr>
              <a:t> </a:t>
            </a:r>
            <a:r>
              <a:rPr lang="en-US" b="1" i="1" dirty="0" err="1">
                <a:latin typeface="+mn-lt"/>
              </a:rPr>
              <a:t>izoh</a:t>
            </a:r>
            <a:r>
              <a:rPr lang="en-US" b="1" i="1" dirty="0">
                <a:latin typeface="+mn-lt"/>
              </a:rPr>
              <a:t> </a:t>
            </a:r>
            <a:r>
              <a:rPr lang="en-US" b="1" i="1" dirty="0" err="1">
                <a:latin typeface="+mn-lt"/>
              </a:rPr>
              <a:t>bering</a:t>
            </a:r>
            <a:r>
              <a:rPr lang="en-US" b="1" i="1" dirty="0">
                <a:latin typeface="+mn-lt"/>
              </a:rPr>
              <a:t>.</a:t>
            </a:r>
            <a:endParaRPr lang="ru-RU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4939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2466" y="10709"/>
            <a:ext cx="7370134" cy="1137594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en-US" dirty="0" err="1" smtClean="0"/>
              <a:t>Tarixiy</a:t>
            </a:r>
            <a:r>
              <a:rPr lang="en-US" dirty="0" smtClean="0"/>
              <a:t> </a:t>
            </a:r>
            <a:r>
              <a:rPr lang="en-US" dirty="0" err="1"/>
              <a:t>davrlashtirishni</a:t>
            </a:r>
            <a:r>
              <a:rPr lang="en-US" dirty="0"/>
              <a:t> </a:t>
            </a:r>
            <a:r>
              <a:rPr lang="en-US" dirty="0" err="1"/>
              <a:t>yodga</a:t>
            </a:r>
            <a:r>
              <a:rPr lang="en-US" dirty="0"/>
              <a:t> </a:t>
            </a:r>
            <a:r>
              <a:rPr lang="en-US" dirty="0" err="1"/>
              <a:t>olamiz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9859975" y="336836"/>
            <a:ext cx="400657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" name="Right Arrow 19">
            <a:extLst>
              <a:ext uri="{FF2B5EF4-FFF2-40B4-BE49-F238E27FC236}">
                <a16:creationId xmlns:a16="http://schemas.microsoft.com/office/drawing/2014/main" xmlns="" id="{2997D630-32D6-4842-8286-3F854FA37F31}"/>
              </a:ext>
            </a:extLst>
          </p:cNvPr>
          <p:cNvSpPr/>
          <p:nvPr/>
        </p:nvSpPr>
        <p:spPr>
          <a:xfrm>
            <a:off x="2094675" y="5867606"/>
            <a:ext cx="8002653" cy="609651"/>
          </a:xfrm>
          <a:prstGeom prst="rightArrow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80" tIns="81290" rIns="162580" bIns="81290" rtlCol="0" anchor="ctr"/>
          <a:lstStyle/>
          <a:p>
            <a:pPr algn="ctr"/>
            <a:endParaRPr 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B88E92-942B-48B3-9214-9F44B018DEE2}"/>
              </a:ext>
            </a:extLst>
          </p:cNvPr>
          <p:cNvSpPr txBox="1"/>
          <p:nvPr/>
        </p:nvSpPr>
        <p:spPr>
          <a:xfrm>
            <a:off x="1981201" y="3519611"/>
            <a:ext cx="1941524" cy="591529"/>
          </a:xfrm>
          <a:prstGeom prst="rect">
            <a:avLst/>
          </a:prstGeom>
          <a:solidFill>
            <a:schemeClr val="accent1"/>
          </a:solidFill>
        </p:spPr>
        <p:txBody>
          <a:bodyPr wrap="square" lIns="204806" tIns="102404" rIns="204806" bIns="102404" rtlCol="0" anchor="b" anchorCtr="0">
            <a:spAutoFit/>
          </a:bodyPr>
          <a:lstStyle/>
          <a:p>
            <a:r>
              <a:rPr lang="en-US" sz="2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6-sinf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A77BDFB-9A60-42EF-8890-06FDC18AD915}"/>
              </a:ext>
            </a:extLst>
          </p:cNvPr>
          <p:cNvSpPr txBox="1"/>
          <p:nvPr/>
        </p:nvSpPr>
        <p:spPr>
          <a:xfrm>
            <a:off x="4095338" y="2830151"/>
            <a:ext cx="1828051" cy="591529"/>
          </a:xfrm>
          <a:prstGeom prst="rect">
            <a:avLst/>
          </a:prstGeom>
          <a:solidFill>
            <a:schemeClr val="accent3"/>
          </a:solidFill>
        </p:spPr>
        <p:txBody>
          <a:bodyPr wrap="square" lIns="204806" tIns="102404" rIns="204806" bIns="102404" rtlCol="0" anchor="b" anchorCtr="0">
            <a:spAutoFit/>
          </a:bodyPr>
          <a:lstStyle/>
          <a:p>
            <a:r>
              <a:rPr lang="en-US" sz="2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7-sinf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27B7751-FCE7-4BF2-A2B2-06CFF2571CEF}"/>
              </a:ext>
            </a:extLst>
          </p:cNvPr>
          <p:cNvSpPr txBox="1"/>
          <p:nvPr/>
        </p:nvSpPr>
        <p:spPr>
          <a:xfrm>
            <a:off x="6096001" y="2167959"/>
            <a:ext cx="1828051" cy="591529"/>
          </a:xfrm>
          <a:prstGeom prst="rect">
            <a:avLst/>
          </a:prstGeom>
          <a:solidFill>
            <a:schemeClr val="accent5"/>
          </a:solidFill>
        </p:spPr>
        <p:txBody>
          <a:bodyPr wrap="square" lIns="204806" tIns="102404" rIns="204806" bIns="102404" rtlCol="0" anchor="b" anchorCtr="0">
            <a:spAutoFit/>
          </a:bodyPr>
          <a:lstStyle/>
          <a:p>
            <a:r>
              <a:rPr lang="en-US" sz="2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8-sinf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12CD615-9FD3-4FBB-BFBC-B67235F16064}"/>
              </a:ext>
            </a:extLst>
          </p:cNvPr>
          <p:cNvSpPr txBox="1"/>
          <p:nvPr/>
        </p:nvSpPr>
        <p:spPr>
          <a:xfrm>
            <a:off x="8154953" y="1549128"/>
            <a:ext cx="1828051" cy="591529"/>
          </a:xfrm>
          <a:prstGeom prst="rect">
            <a:avLst/>
          </a:prstGeom>
          <a:solidFill>
            <a:schemeClr val="tx2"/>
          </a:solidFill>
        </p:spPr>
        <p:txBody>
          <a:bodyPr wrap="square" lIns="204806" tIns="102404" rIns="204806" bIns="102404" rtlCol="0" anchor="b" anchorCtr="0">
            <a:spAutoFit/>
          </a:bodyPr>
          <a:lstStyle/>
          <a:p>
            <a:r>
              <a:rPr lang="en-US" sz="2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9-sinf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AA7B651-53B3-46C5-9041-60D8C8DB800D}"/>
              </a:ext>
            </a:extLst>
          </p:cNvPr>
          <p:cNvSpPr txBox="1"/>
          <p:nvPr/>
        </p:nvSpPr>
        <p:spPr>
          <a:xfrm>
            <a:off x="1981201" y="4111137"/>
            <a:ext cx="1942651" cy="1756468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lIns="204806" tIns="102404" rIns="204806" bIns="102404" rtlCol="0">
            <a:noAutofit/>
          </a:bodyPr>
          <a:lstStyle/>
          <a:p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yuzida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insonlarning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en-US" sz="1400" b="1" dirty="0" err="1"/>
              <a:t>’lishidan</a:t>
            </a:r>
            <a:r>
              <a:rPr lang="en-US" sz="1400" b="1" dirty="0"/>
              <a:t>  </a:t>
            </a:r>
            <a:r>
              <a:rPr lang="en-US" sz="1400" b="1" dirty="0" err="1"/>
              <a:t>milodiy</a:t>
            </a:r>
            <a:r>
              <a:rPr lang="en-US" sz="1400" b="1" dirty="0"/>
              <a:t> 476-yilgacha  </a:t>
            </a:r>
            <a:r>
              <a:rPr lang="en-US" sz="1400" b="1" dirty="0" err="1"/>
              <a:t>yani</a:t>
            </a:r>
            <a:r>
              <a:rPr lang="en-US" sz="1400" b="1" dirty="0"/>
              <a:t> </a:t>
            </a:r>
            <a:r>
              <a:rPr lang="en-US" sz="1400" b="1" dirty="0" err="1"/>
              <a:t>G’arbiy</a:t>
            </a:r>
            <a:r>
              <a:rPr lang="en-US" sz="1400" b="1" dirty="0"/>
              <a:t> Rim </a:t>
            </a:r>
            <a:r>
              <a:rPr lang="en-US" sz="1400" b="1" dirty="0" err="1"/>
              <a:t>imperyasi</a:t>
            </a:r>
            <a:r>
              <a:rPr lang="en-US" sz="1400" b="1" dirty="0"/>
              <a:t> </a:t>
            </a:r>
            <a:r>
              <a:rPr lang="en-US" sz="1400" b="1" dirty="0" err="1"/>
              <a:t>qulagan</a:t>
            </a:r>
            <a:r>
              <a:rPr lang="en-US" sz="1400" b="1" dirty="0"/>
              <a:t> </a:t>
            </a:r>
            <a:r>
              <a:rPr lang="en-US" sz="1400" b="1" dirty="0" err="1"/>
              <a:t>davrgacha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BBDF8B1-547B-400B-902A-AB7A3B9D9BAB}"/>
              </a:ext>
            </a:extLst>
          </p:cNvPr>
          <p:cNvSpPr txBox="1"/>
          <p:nvPr/>
        </p:nvSpPr>
        <p:spPr>
          <a:xfrm>
            <a:off x="4095338" y="3421680"/>
            <a:ext cx="1828051" cy="2184675"/>
          </a:xfrm>
          <a:prstGeom prst="rect">
            <a:avLst/>
          </a:prstGeom>
          <a:solidFill>
            <a:schemeClr val="accent3">
              <a:alpha val="20000"/>
            </a:schemeClr>
          </a:solidFill>
        </p:spPr>
        <p:txBody>
          <a:bodyPr wrap="square" lIns="204806" tIns="102404" rIns="204806" bIns="102404" rtlCol="0">
            <a:noAutofit/>
          </a:bodyPr>
          <a:lstStyle/>
          <a:p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Qadimgi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zamon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zamon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o’rtasidagi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asrni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yani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milodiy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asr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oxiridan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- XV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asr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oxiriga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qadar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bo’lgan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davrni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o’rgandingiz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6D1B5B3-FCA2-4393-A355-7597C12658CF}"/>
              </a:ext>
            </a:extLst>
          </p:cNvPr>
          <p:cNvSpPr txBox="1"/>
          <p:nvPr/>
        </p:nvSpPr>
        <p:spPr>
          <a:xfrm>
            <a:off x="6096001" y="2759168"/>
            <a:ext cx="1828051" cy="2841819"/>
          </a:xfrm>
          <a:prstGeom prst="rect">
            <a:avLst/>
          </a:prstGeom>
          <a:solidFill>
            <a:schemeClr val="accent5">
              <a:alpha val="20000"/>
            </a:schemeClr>
          </a:solidFill>
        </p:spPr>
        <p:txBody>
          <a:bodyPr wrap="square" lIns="204806" tIns="102404" rIns="204806" bIns="102404" rtlCol="0">
            <a:no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XVI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boshlaridan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XIX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asrning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yarmigacha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bo’lgan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davrni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o’rgandingiz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300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yildan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kiproq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davr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tarixini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o’rgandingiz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44C19C2-17E4-4ABF-8B1C-9CB3C0E4DB08}"/>
              </a:ext>
            </a:extLst>
          </p:cNvPr>
          <p:cNvSpPr txBox="1"/>
          <p:nvPr/>
        </p:nvSpPr>
        <p:spPr>
          <a:xfrm>
            <a:off x="8154953" y="2140659"/>
            <a:ext cx="1828051" cy="3498327"/>
          </a:xfrm>
          <a:prstGeom prst="rect">
            <a:avLst/>
          </a:prstGeom>
          <a:solidFill>
            <a:schemeClr val="tx2">
              <a:alpha val="20000"/>
            </a:schemeClr>
          </a:solidFill>
        </p:spPr>
        <p:txBody>
          <a:bodyPr wrap="square" lIns="204806" tIns="102404" rIns="204806" bIns="102404" rtlCol="0">
            <a:no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XIX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asrning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70-yillaridan 1918-yilgacha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bo’lgan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davrni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o’rganamiz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Yani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40-50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tarixni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o’rganamiz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02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7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8763000" cy="1600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XIX asr oxiri — XX asr boshlarida kapitalizm</a:t>
            </a:r>
            <a:br>
              <a:rPr lang="pt-BR" sz="3000" b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taraqqiyotida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yangi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bosqich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 — </a:t>
            </a:r>
            <a:r>
              <a:rPr lang="en-US" sz="3000" b="1" dirty="0" err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monopolistik</a:t>
            </a:r>
            <a:r>
              <a:rPr lang="en-US" sz="30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sz="30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3000" b="1" dirty="0" err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kapitalizm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 deb </a:t>
            </a: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ataluvchi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bosqich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qaror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topdi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ru-RU" sz="3000" b="1" dirty="0">
              <a:cs typeface="Andalus" panose="02020603050405020304" pitchFamily="18" charset="-78"/>
            </a:endParaRPr>
          </a:p>
        </p:txBody>
      </p:sp>
      <p:pic>
        <p:nvPicPr>
          <p:cNvPr id="1026" name="Picture 2" descr="Картинки по запросу Капитализм в конце 19 и начале 20 веков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1"/>
            <a:ext cx="5181600" cy="389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62800" y="2286001"/>
            <a:ext cx="3124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/>
              <a:t>Kapitalizm</a:t>
            </a:r>
            <a:r>
              <a:rPr lang="en-US" sz="3000" dirty="0"/>
              <a:t> — </a:t>
            </a:r>
            <a:r>
              <a:rPr lang="en-US" sz="3000" dirty="0" err="1"/>
              <a:t>xususiy</a:t>
            </a:r>
            <a:r>
              <a:rPr lang="en-US" sz="3000" dirty="0"/>
              <a:t> </a:t>
            </a:r>
            <a:r>
              <a:rPr lang="en-US" sz="3000" dirty="0" err="1"/>
              <a:t>mulk</a:t>
            </a:r>
            <a:r>
              <a:rPr lang="en-US" sz="3000" dirty="0"/>
              <a:t>, </a:t>
            </a:r>
            <a:r>
              <a:rPr lang="en-US" sz="3000" dirty="0" err="1"/>
              <a:t>bozor</a:t>
            </a:r>
            <a:r>
              <a:rPr lang="en-US" sz="3000" dirty="0"/>
              <a:t> </a:t>
            </a:r>
            <a:r>
              <a:rPr lang="en-US" sz="3000" dirty="0" err="1"/>
              <a:t>iqtisodiyoti</a:t>
            </a:r>
            <a:r>
              <a:rPr lang="en-US" sz="3000" dirty="0"/>
              <a:t> </a:t>
            </a:r>
            <a:r>
              <a:rPr lang="en-US" sz="3000" dirty="0" err="1"/>
              <a:t>va</a:t>
            </a:r>
            <a:r>
              <a:rPr lang="en-US" sz="3000" dirty="0"/>
              <a:t> </a:t>
            </a:r>
            <a:r>
              <a:rPr lang="en-US" sz="3000" dirty="0" err="1"/>
              <a:t>demokratik</a:t>
            </a:r>
            <a:r>
              <a:rPr lang="en-US" sz="3000" dirty="0"/>
              <a:t> </a:t>
            </a:r>
            <a:r>
              <a:rPr lang="en-US" sz="3000" dirty="0" err="1"/>
              <a:t>inistituttlarga</a:t>
            </a:r>
            <a:r>
              <a:rPr lang="en-US" sz="3000" dirty="0"/>
              <a:t> </a:t>
            </a:r>
            <a:r>
              <a:rPr lang="en-US" sz="3000" dirty="0" err="1"/>
              <a:t>asoslangan</a:t>
            </a:r>
            <a:r>
              <a:rPr lang="en-US" sz="3000" dirty="0"/>
              <a:t> </a:t>
            </a:r>
            <a:r>
              <a:rPr lang="en-US" sz="3000" dirty="0" err="1"/>
              <a:t>jamiyat</a:t>
            </a:r>
            <a:r>
              <a:rPr lang="en-US" sz="3000" dirty="0"/>
              <a:t> </a:t>
            </a:r>
            <a:r>
              <a:rPr lang="en-US" sz="3000" dirty="0" err="1"/>
              <a:t>turi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92997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152400"/>
            <a:ext cx="8610600" cy="116378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Monopolistik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kapitalizm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 — </a:t>
            </a:r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bu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kapitalizmning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iqtisodiy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hayotida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monopoliyalar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vujudga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kelgan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endParaRPr lang="ru-RU" b="1" dirty="0">
              <a:cs typeface="Andalus" panose="02020603050405020304" pitchFamily="18" charset="-78"/>
            </a:endParaRPr>
          </a:p>
        </p:txBody>
      </p:sp>
      <p:pic>
        <p:nvPicPr>
          <p:cNvPr id="2050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1343892"/>
            <a:ext cx="5844769" cy="373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74668" y="5102511"/>
            <a:ext cx="8842664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moliya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oligarxiyasi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shakllangan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siyosiy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hayotda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esa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ularning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jamiyat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hayoti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ustidan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hukmronligi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o‘rnatilgan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bosqichidir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ru-RU" sz="3200" b="1" dirty="0"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965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err="1">
                <a:latin typeface="+mn-lt"/>
              </a:rPr>
              <a:t>Ishlab</a:t>
            </a:r>
            <a:r>
              <a:rPr lang="en-US" sz="3200" b="1" i="1" dirty="0">
                <a:latin typeface="+mn-lt"/>
              </a:rPr>
              <a:t> </a:t>
            </a:r>
            <a:r>
              <a:rPr lang="en-US" sz="3200" b="1" i="1" dirty="0" err="1">
                <a:latin typeface="+mn-lt"/>
              </a:rPr>
              <a:t>chiqarish</a:t>
            </a:r>
            <a:r>
              <a:rPr lang="en-US" sz="3200" b="1" i="1" dirty="0">
                <a:latin typeface="+mn-lt"/>
              </a:rPr>
              <a:t> </a:t>
            </a:r>
            <a:r>
              <a:rPr lang="en-US" sz="3200" b="1" i="1" dirty="0" err="1">
                <a:latin typeface="+mn-lt"/>
              </a:rPr>
              <a:t>sohasida</a:t>
            </a:r>
            <a:r>
              <a:rPr lang="en-US" sz="3200" b="1" i="1" dirty="0">
                <a:latin typeface="+mn-lt"/>
              </a:rPr>
              <a:t> </a:t>
            </a:r>
            <a:r>
              <a:rPr lang="en-US" sz="3200" b="1" i="1" dirty="0" err="1">
                <a:latin typeface="+mn-lt"/>
              </a:rPr>
              <a:t>monopoliyalarning</a:t>
            </a:r>
            <a:r>
              <a:rPr lang="en-US" sz="3200" b="1" i="1" dirty="0">
                <a:latin typeface="+mn-lt"/>
              </a:rPr>
              <a:t> </a:t>
            </a:r>
            <a:r>
              <a:rPr lang="en-US" sz="3200" b="1" i="1" dirty="0" err="1">
                <a:latin typeface="+mn-lt"/>
              </a:rPr>
              <a:t>vujudga</a:t>
            </a:r>
            <a:r>
              <a:rPr lang="en-US" sz="3200" b="1" i="1" dirty="0">
                <a:latin typeface="+mn-lt"/>
              </a:rPr>
              <a:t> </a:t>
            </a:r>
            <a:r>
              <a:rPr lang="en-US" sz="3200" b="1" i="1" dirty="0" err="1">
                <a:latin typeface="+mn-lt"/>
              </a:rPr>
              <a:t>kelganligi</a:t>
            </a:r>
            <a:r>
              <a:rPr lang="en-US" sz="3200" b="1" i="1" dirty="0">
                <a:latin typeface="+mn-lt"/>
              </a:rPr>
              <a:t>.</a:t>
            </a:r>
            <a:endParaRPr lang="ru-RU" sz="3200" i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77000" y="1905001"/>
            <a:ext cx="4191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C00000"/>
                </a:solidFill>
              </a:rPr>
              <a:t>Monopoliya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/>
              <a:t>— </a:t>
            </a:r>
            <a:r>
              <a:rPr lang="en-US" sz="3200" b="1" i="1" dirty="0" err="1"/>
              <a:t>ishlab</a:t>
            </a:r>
            <a:r>
              <a:rPr lang="en-US" sz="3200" b="1" i="1" dirty="0"/>
              <a:t> </a:t>
            </a:r>
            <a:r>
              <a:rPr lang="en-US" sz="3200" b="1" i="1" dirty="0" err="1"/>
              <a:t>chiqarish</a:t>
            </a:r>
            <a:r>
              <a:rPr lang="en-US" sz="3200" b="1" i="1" dirty="0"/>
              <a:t> </a:t>
            </a:r>
            <a:r>
              <a:rPr lang="en-US" sz="3200" b="1" i="1" dirty="0" err="1"/>
              <a:t>yoki</a:t>
            </a:r>
            <a:r>
              <a:rPr lang="en-US" sz="3200" b="1" i="1" dirty="0"/>
              <a:t> </a:t>
            </a:r>
            <a:r>
              <a:rPr lang="en-US" sz="3200" b="1" i="1" dirty="0" err="1"/>
              <a:t>savdoning</a:t>
            </a:r>
            <a:r>
              <a:rPr lang="en-US" sz="3200" b="1" i="1" dirty="0"/>
              <a:t> </a:t>
            </a:r>
            <a:r>
              <a:rPr lang="en-US" sz="3200" b="1" i="1" dirty="0" err="1"/>
              <a:t>bir</a:t>
            </a:r>
            <a:r>
              <a:rPr lang="en-US" sz="3200" b="1" i="1" dirty="0"/>
              <a:t> </a:t>
            </a:r>
            <a:r>
              <a:rPr lang="en-US" sz="3200" b="1" i="1" dirty="0" err="1"/>
              <a:t>sohasida</a:t>
            </a:r>
            <a:endParaRPr lang="en-US" sz="3200" b="1" i="1" dirty="0"/>
          </a:p>
          <a:p>
            <a:pPr algn="ctr"/>
            <a:r>
              <a:rPr lang="en-US" sz="3200" b="1" i="1" dirty="0" err="1"/>
              <a:t>yakka</a:t>
            </a:r>
            <a:r>
              <a:rPr lang="en-US" sz="3200" b="1" i="1" dirty="0"/>
              <a:t> </a:t>
            </a:r>
            <a:r>
              <a:rPr lang="en-US" sz="3200" b="1" i="1" dirty="0" err="1"/>
              <a:t>hukmronlikni</a:t>
            </a:r>
            <a:r>
              <a:rPr lang="en-US" sz="3200" b="1" i="1" dirty="0"/>
              <a:t> </a:t>
            </a:r>
            <a:r>
              <a:rPr lang="en-US" sz="3200" b="1" i="1" dirty="0" err="1"/>
              <a:t>egallab</a:t>
            </a:r>
            <a:r>
              <a:rPr lang="en-US" sz="3200" b="1" i="1" dirty="0"/>
              <a:t> </a:t>
            </a:r>
            <a:r>
              <a:rPr lang="en-US" sz="3200" b="1" i="1" dirty="0" err="1"/>
              <a:t>olgan</a:t>
            </a:r>
            <a:r>
              <a:rPr lang="en-US" sz="3200" b="1" i="1" dirty="0"/>
              <a:t> </a:t>
            </a:r>
            <a:r>
              <a:rPr lang="en-US" sz="3200" b="1" i="1" dirty="0" err="1"/>
              <a:t>ulkan</a:t>
            </a:r>
            <a:r>
              <a:rPr lang="en-US" sz="3200" b="1" i="1" dirty="0"/>
              <a:t> </a:t>
            </a:r>
            <a:r>
              <a:rPr lang="en-US" sz="3200" b="1" i="1" dirty="0" err="1"/>
              <a:t>korxona</a:t>
            </a:r>
            <a:r>
              <a:rPr lang="en-US" sz="3200" b="1" i="1" dirty="0"/>
              <a:t> </a:t>
            </a:r>
            <a:r>
              <a:rPr lang="en-US" sz="3200" b="1" i="1" dirty="0" err="1"/>
              <a:t>yoki</a:t>
            </a:r>
            <a:r>
              <a:rPr lang="en-US" sz="3200" b="1" i="1" dirty="0"/>
              <a:t> </a:t>
            </a:r>
            <a:r>
              <a:rPr lang="en-US" sz="3200" b="1" i="1" dirty="0" err="1"/>
              <a:t>shunday</a:t>
            </a:r>
            <a:endParaRPr lang="en-US" sz="3200" b="1" i="1" dirty="0"/>
          </a:p>
          <a:p>
            <a:pPr algn="ctr"/>
            <a:r>
              <a:rPr lang="en-US" sz="3200" b="1" i="1" dirty="0" err="1"/>
              <a:t>korxonalar</a:t>
            </a:r>
            <a:r>
              <a:rPr lang="en-US" sz="3200" b="1" i="1" dirty="0"/>
              <a:t> </a:t>
            </a:r>
            <a:r>
              <a:rPr lang="en-US" sz="3200" b="1" i="1" dirty="0" err="1"/>
              <a:t>birlashmasidir</a:t>
            </a:r>
            <a:r>
              <a:rPr lang="en-US" sz="3200" b="1" i="1" dirty="0"/>
              <a:t>.</a:t>
            </a:r>
            <a:endParaRPr lang="ru-RU" sz="3200" b="1" i="1" dirty="0"/>
          </a:p>
        </p:txBody>
      </p:sp>
      <p:pic>
        <p:nvPicPr>
          <p:cNvPr id="1026" name="Picture 2" descr="Картинки по запросу В конце XIX века в Германии насчитывалось 250 монополий боле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676400"/>
            <a:ext cx="4744593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52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685800"/>
            <a:ext cx="8839200" cy="2209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b="1" dirty="0">
                <a:solidFill>
                  <a:srgbClr val="C00000"/>
                </a:solidFill>
                <a:cs typeface="Andalus" panose="02020603050405020304" pitchFamily="18" charset="-78"/>
              </a:rPr>
              <a:t>1893-</a:t>
            </a:r>
            <a:r>
              <a:rPr lang="en-US" sz="30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yilda</a:t>
            </a:r>
            <a:r>
              <a:rPr lang="en-US" sz="30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Germaniyada</a:t>
            </a:r>
            <a:r>
              <a:rPr lang="en-US" sz="30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tashkil</a:t>
            </a:r>
            <a:r>
              <a:rPr lang="en-US" sz="30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topgan</a:t>
            </a:r>
            <a:r>
              <a:rPr lang="en-US" sz="30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Reyn-Vestfaliya</a:t>
            </a:r>
            <a:r>
              <a:rPr lang="en-US" sz="30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ko‘mir</a:t>
            </a:r>
            <a:r>
              <a:rPr lang="en-US" sz="30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sindikati</a:t>
            </a:r>
            <a:r>
              <a:rPr lang="en-US" sz="30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mamlakatda</a:t>
            </a:r>
            <a:r>
              <a:rPr lang="en-US" sz="30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qazib</a:t>
            </a:r>
            <a:r>
              <a:rPr lang="en-US" sz="30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olinadigan</a:t>
            </a:r>
            <a:r>
              <a:rPr lang="en-US" sz="30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va</a:t>
            </a:r>
            <a:r>
              <a:rPr lang="en-US" sz="30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sotiladigan</a:t>
            </a:r>
            <a:r>
              <a:rPr lang="en-US" sz="30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ko‘mirning</a:t>
            </a:r>
            <a:r>
              <a:rPr lang="en-US" sz="30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asosiy</a:t>
            </a:r>
            <a:r>
              <a:rPr lang="en-US" sz="30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qismini</a:t>
            </a:r>
            <a:r>
              <a:rPr lang="en-US" sz="30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sz="30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3000" b="1" dirty="0" err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o‘z</a:t>
            </a:r>
            <a:r>
              <a:rPr lang="en-US" sz="30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qo‘lida</a:t>
            </a:r>
            <a:r>
              <a:rPr lang="en-US" sz="30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to‘plagan</a:t>
            </a:r>
            <a:r>
              <a:rPr lang="en-US" sz="30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ru-RU" sz="3000" b="1" dirty="0">
              <a:solidFill>
                <a:srgbClr val="C00000"/>
              </a:solidFill>
              <a:cs typeface="Andalus" panose="02020603050405020304" pitchFamily="18" charset="-78"/>
            </a:endParaRPr>
          </a:p>
        </p:txBody>
      </p:sp>
      <p:pic>
        <p:nvPicPr>
          <p:cNvPr id="2050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82" y="3048000"/>
            <a:ext cx="4768434" cy="317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3048000"/>
            <a:ext cx="4038600" cy="317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01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4953001"/>
            <a:ext cx="8229600" cy="1570037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XIX </a:t>
            </a:r>
            <a:r>
              <a:rPr lang="en-US" sz="3000" b="1" dirty="0" err="1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asr</a:t>
            </a:r>
            <a:r>
              <a:rPr lang="en-US" sz="30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oxirida</a:t>
            </a:r>
            <a:r>
              <a:rPr lang="en-US" sz="30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Germaniyada</a:t>
            </a:r>
            <a:r>
              <a:rPr lang="en-US" sz="30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monopoliyalar</a:t>
            </a:r>
            <a:r>
              <a:rPr lang="en-US" sz="30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soni</a:t>
            </a:r>
            <a:r>
              <a:rPr lang="en-US" sz="30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250 </a:t>
            </a:r>
            <a:r>
              <a:rPr lang="en-US" sz="3000" b="1" dirty="0" err="1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tadan</a:t>
            </a:r>
            <a:r>
              <a:rPr lang="en-US" sz="30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ortiq</a:t>
            </a:r>
            <a:r>
              <a:rPr lang="en-US" sz="30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bo‘lgan</a:t>
            </a:r>
            <a:r>
              <a:rPr lang="en-US" sz="30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bo‘lsa</a:t>
            </a:r>
            <a:r>
              <a:rPr lang="en-US" sz="30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sz="3000" b="1" dirty="0" err="1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AQSHda</a:t>
            </a:r>
            <a:r>
              <a:rPr lang="en-US" sz="30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esa</a:t>
            </a:r>
            <a:r>
              <a:rPr lang="en-US" sz="30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185 ta </a:t>
            </a:r>
            <a:r>
              <a:rPr lang="en-US" sz="3000" b="1" dirty="0" err="1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monopoliya</a:t>
            </a:r>
            <a:r>
              <a:rPr lang="en-US" sz="30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faoliyat</a:t>
            </a:r>
            <a:r>
              <a:rPr lang="en-US" sz="30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ko‘rsatgan</a:t>
            </a:r>
            <a:r>
              <a:rPr lang="en-US" sz="30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ru-RU" sz="3000" b="1" dirty="0">
              <a:solidFill>
                <a:schemeClr val="tx1"/>
              </a:solidFill>
              <a:cs typeface="Andalus" panose="02020603050405020304" pitchFamily="18" charset="-78"/>
            </a:endParaRPr>
          </a:p>
        </p:txBody>
      </p:sp>
      <p:pic>
        <p:nvPicPr>
          <p:cNvPr id="3076" name="Picture 4" descr="Картинки по запросу In the 19th century, there were 185 factories operating in the United Stat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1"/>
            <a:ext cx="680704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88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Moliya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oligarxiyasining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vujudga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kelganligi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ru-RU" sz="3200" dirty="0">
              <a:cs typeface="Andalus" panose="02020603050405020304" pitchFamily="18" charset="-7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1" y="1839394"/>
            <a:ext cx="473825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Juda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katta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moliyaviy</a:t>
            </a:r>
            <a:endParaRPr lang="en-US" sz="32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qudratga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va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o‘z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mamlakatida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ulkan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siyosiy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ta’sirga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ham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ega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bo‘lgan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moliyaviy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markazlar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— bank-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gigantlar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(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yirik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banklar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)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vujudga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keldi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endParaRPr lang="ru-RU" sz="3200" b="1" dirty="0">
              <a:cs typeface="Andalus" panose="02020603050405020304" pitchFamily="18" charset="-78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4545" y="1475509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828800" y="5567985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XX </a:t>
            </a:r>
            <a:r>
              <a:rPr lang="en-US" sz="3200" b="1" dirty="0" err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asr</a:t>
            </a:r>
            <a:r>
              <a:rPr lang="en-US" sz="32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boshlarida</a:t>
            </a:r>
            <a:r>
              <a:rPr lang="en-US" sz="32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shunday</a:t>
            </a:r>
            <a:r>
              <a:rPr lang="en-US" sz="32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banklar</a:t>
            </a:r>
            <a:r>
              <a:rPr lang="en-US" sz="32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Fransiyada</a:t>
            </a:r>
            <a:r>
              <a:rPr lang="en-US" sz="32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uchta</a:t>
            </a:r>
            <a:r>
              <a:rPr lang="en-US" sz="32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AQSHda</a:t>
            </a:r>
            <a:r>
              <a:rPr lang="en-US" sz="32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esa</a:t>
            </a:r>
            <a:r>
              <a:rPr lang="en-US" sz="32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ikkita</a:t>
            </a:r>
            <a:r>
              <a:rPr lang="en-US" sz="32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edi</a:t>
            </a:r>
            <a:r>
              <a:rPr lang="en-US" sz="32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ru-RU" sz="3200" b="1" dirty="0">
              <a:solidFill>
                <a:srgbClr val="C00000"/>
              </a:solidFill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84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7426" y="1638409"/>
            <a:ext cx="4724400" cy="958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moliya</a:t>
            </a:r>
            <a:r>
              <a:rPr lang="en-US" sz="2800" b="1" dirty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kapitalini</a:t>
            </a:r>
            <a:r>
              <a:rPr lang="en-US" sz="2800" b="1" dirty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8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vujudga</a:t>
            </a:r>
            <a:r>
              <a:rPr lang="en-US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8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eltirdi</a:t>
            </a:r>
            <a:r>
              <a:rPr lang="en-US" sz="2800" b="1" dirty="0"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endParaRPr lang="ru-RU" sz="2800" b="1" dirty="0">
              <a:cs typeface="Andalus" panose="02020603050405020304" pitchFamily="18" charset="-7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43829" y="3241383"/>
            <a:ext cx="4343171" cy="24006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Po‘lat</a:t>
            </a:r>
            <a:r>
              <a:rPr lang="en-US" sz="30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neft</a:t>
            </a:r>
            <a:r>
              <a:rPr lang="en-US" sz="30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gazeta</a:t>
            </a:r>
            <a:r>
              <a:rPr lang="en-US" sz="30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va</a:t>
            </a:r>
            <a:r>
              <a:rPr lang="en-US" sz="30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boshqa</a:t>
            </a:r>
            <a:r>
              <a:rPr lang="en-US" sz="30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soha</a:t>
            </a:r>
            <a:r>
              <a:rPr lang="en-US" sz="30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„</a:t>
            </a:r>
            <a:r>
              <a:rPr lang="en-US" sz="3000" b="1" dirty="0" err="1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qirollarining</a:t>
            </a:r>
            <a:r>
              <a:rPr lang="en-US" sz="30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“</a:t>
            </a:r>
            <a:r>
              <a:rPr lang="en-US" sz="30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juda</a:t>
            </a:r>
            <a:r>
              <a:rPr lang="en-US" sz="30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katta</a:t>
            </a:r>
            <a:r>
              <a:rPr lang="en-US" sz="30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bank-</a:t>
            </a:r>
            <a:r>
              <a:rPr lang="en-US" sz="3000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sanoat</a:t>
            </a:r>
            <a:r>
              <a:rPr lang="en-US" sz="30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sz="30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3000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imperiyalari</a:t>
            </a:r>
            <a:r>
              <a:rPr lang="en-US" sz="30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paydo</a:t>
            </a:r>
            <a:r>
              <a:rPr lang="en-US" sz="30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bo‘ldi</a:t>
            </a:r>
            <a:r>
              <a:rPr lang="en-US" sz="30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ru-RU" sz="3000" b="1" dirty="0">
              <a:solidFill>
                <a:srgbClr val="002060"/>
              </a:solidFill>
              <a:cs typeface="Andalus" panose="02020603050405020304" pitchFamily="18" charset="-7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52600" y="465615"/>
            <a:ext cx="225254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Bank </a:t>
            </a:r>
            <a:r>
              <a:rPr lang="en-US" sz="2800" b="1" dirty="0" err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kapitali</a:t>
            </a:r>
            <a:r>
              <a:rPr lang="en-US" sz="28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ru-RU" sz="2800" b="1" dirty="0">
              <a:solidFill>
                <a:srgbClr val="C00000"/>
              </a:solidFill>
              <a:cs typeface="Andalus" panose="02020603050405020304" pitchFamily="18" charset="-7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58941" y="470777"/>
            <a:ext cx="1295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bilan</a:t>
            </a:r>
            <a:endParaRPr lang="ru-RU" sz="2800" b="1" dirty="0">
              <a:solidFill>
                <a:srgbClr val="002060"/>
              </a:solidFill>
              <a:cs typeface="Andalus" panose="02020603050405020304" pitchFamily="18" charset="-7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54630" y="388888"/>
            <a:ext cx="4178735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sanoat</a:t>
            </a:r>
            <a:r>
              <a:rPr lang="en-US" sz="28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kapitalining</a:t>
            </a:r>
            <a:r>
              <a:rPr lang="en-US" sz="28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birlashib</a:t>
            </a:r>
            <a:r>
              <a:rPr lang="en-US" sz="28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ketishi</a:t>
            </a:r>
            <a:endParaRPr lang="ru-RU" sz="2800" b="1" dirty="0">
              <a:solidFill>
                <a:srgbClr val="C00000"/>
              </a:solidFill>
              <a:cs typeface="Andalus" panose="02020603050405020304" pitchFamily="18" charset="-7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52601" y="1638409"/>
            <a:ext cx="3244915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kapitalning</a:t>
            </a:r>
            <a:r>
              <a:rPr lang="en-US" sz="28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sz="28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2800" b="1" dirty="0" err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yangi</a:t>
            </a:r>
            <a:r>
              <a:rPr lang="en-US" sz="28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shaklin</a:t>
            </a:r>
            <a:endParaRPr lang="ru-RU" sz="2800" b="1" dirty="0">
              <a:solidFill>
                <a:srgbClr val="C00000"/>
              </a:solidFill>
              <a:cs typeface="Andalus" panose="02020603050405020304" pitchFamily="18" charset="-78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078008" y="520193"/>
            <a:ext cx="384747" cy="40641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962112" y="529178"/>
            <a:ext cx="384747" cy="40641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105401" y="1910024"/>
            <a:ext cx="464923" cy="40641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6" name="Picture 6" descr="Картинки по запросу Банковские и промышленные империи ХХ век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597" y="2743200"/>
            <a:ext cx="3574684" cy="397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5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9B13F"/>
      </a:accent1>
      <a:accent2>
        <a:srgbClr val="996633"/>
      </a:accent2>
      <a:accent3>
        <a:srgbClr val="CC9966"/>
      </a:accent3>
      <a:accent4>
        <a:srgbClr val="CCCC99"/>
      </a:accent4>
      <a:accent5>
        <a:srgbClr val="666633"/>
      </a:accent5>
      <a:accent6>
        <a:srgbClr val="66333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456</Words>
  <Application>Microsoft Office PowerPoint</Application>
  <PresentationFormat>Широкоэкранный</PresentationFormat>
  <Paragraphs>56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Andalus</vt:lpstr>
      <vt:lpstr>Arial</vt:lpstr>
      <vt:lpstr>Calibri</vt:lpstr>
      <vt:lpstr>Microsoft Sans Serif</vt:lpstr>
      <vt:lpstr>Office Theme</vt:lpstr>
      <vt:lpstr>Презентация PowerPoint</vt:lpstr>
      <vt:lpstr>Tarixiy davrlashtirishni yodga olamiz</vt:lpstr>
      <vt:lpstr>XIX asr oxiri — XX asr boshlarida kapitalizm taraqqiyotida yangi bosqich — monopolistik kapitalizm deb ataluvchi bosqich qaror topdi.</vt:lpstr>
      <vt:lpstr>Monopolistik kapitalizm — bu kapitalizmning iqtisodiy hayotida monopoliyalar vujudga kelgan, </vt:lpstr>
      <vt:lpstr>Ishlab chiqarish sohasida monopoliyalarning vujudga kelganligi.</vt:lpstr>
      <vt:lpstr>1893- yilda Germaniyada tashkil topgan Reyn-Vestfaliya ko‘mir sindikati mamlakatda qazib olinadigan va sotiladigan ko‘mirning asosiy qismini o‘z qo‘lida to‘plagan.</vt:lpstr>
      <vt:lpstr>XIX asr oxirida Germaniyada monopoliyalar soni 250 tadan ortiq bo‘lgan bo‘lsa, AQSHda esa 185 ta monopoliya faoliyat ko‘rsatgan.</vt:lpstr>
      <vt:lpstr>Moliya oligarxiyasining vujudga kelganligi.</vt:lpstr>
      <vt:lpstr>moliya kapitalini vujudga eltirdi. </vt:lpstr>
      <vt:lpstr>Chetga kapital chiqarish muhim ahamiyat kasb etdi.</vt:lpstr>
      <vt:lpstr>Eng yirik monopoliyalar, moliya oligarxiyasining turli guruhlari bozorlar, xomashyo manbalari ustidan nazorat o‘rnatishga intilganlar. </vt:lpstr>
      <vt:lpstr>1907-yilda esa, g‘oyat ulkan monopoliyalar — „Umumiy elektr kompaniyasi“ (AQSH) bilan „Umumiy elektr jamiyati“ (Germaniya) o‘rtasida ham jahon elektr bozorini bo‘lib olish va o‘zaro hamkorlik qilish to‘g‘risida shartnoma tuzilgan.</vt:lpstr>
      <vt:lpstr>Moliya oligarxiyasi qudratining mustahkamlanishi bilan industrial davlatlarning o‘z mustamlakalarini kengaytirishga intilishlari yanada kuchaydi.</vt:lpstr>
      <vt:lpstr>Monopolistik kapitalizmning o‘rni</vt:lpstr>
      <vt:lpstr>Keyinchalik „imperializm“ atamasi „monopolistik kapitalizm“ atamasining sinonimi o‘rnida qo‘llaniladigan bo‘ldi. Shu tariqa, bu ikki atama ayni bir xil ma’noni anglata boshladi.</vt:lpstr>
      <vt:lpstr>Savol va topshiriqlar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Company;arxiv.uz</dc:creator>
  <cp:lastModifiedBy>Учетная запись Майкрософт</cp:lastModifiedBy>
  <cp:revision>37</cp:revision>
  <dcterms:created xsi:type="dcterms:W3CDTF">2013-12-25T12:45:28Z</dcterms:created>
  <dcterms:modified xsi:type="dcterms:W3CDTF">2021-03-10T09:03:47Z</dcterms:modified>
</cp:coreProperties>
</file>