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76" r:id="rId2"/>
    <p:sldId id="257" r:id="rId3"/>
    <p:sldId id="285" r:id="rId4"/>
    <p:sldId id="334" r:id="rId5"/>
    <p:sldId id="324" r:id="rId6"/>
    <p:sldId id="326" r:id="rId7"/>
    <p:sldId id="338" r:id="rId8"/>
    <p:sldId id="331" r:id="rId9"/>
    <p:sldId id="295" r:id="rId10"/>
  </p:sldIdLst>
  <p:sldSz cx="5765800" cy="3244850"/>
  <p:notesSz cx="5765800" cy="3244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216" d="100"/>
          <a:sy n="216" d="100"/>
        </p:scale>
        <p:origin x="216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437" y="132463"/>
            <a:ext cx="4900931" cy="3154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435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5868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59301" y="660989"/>
            <a:ext cx="1574064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435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5868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59301" y="2356547"/>
            <a:ext cx="1574064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437" y="441662"/>
            <a:ext cx="4900931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9792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39" y="102424"/>
            <a:ext cx="5164320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36105" y="982040"/>
            <a:ext cx="4893589" cy="20186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1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microsoft.com/office/2007/relationships/hdphoto" Target="../media/hdphoto4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DACFDA-3424-4FFF-8A3C-D66292078E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5596" y="2323333"/>
            <a:ext cx="1121849" cy="706549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7828" y="19633"/>
            <a:ext cx="5757972" cy="102070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4708" y="206830"/>
            <a:ext cx="3301127" cy="568739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 algn="l">
              <a:spcBef>
                <a:spcPts val="114"/>
              </a:spcBef>
            </a:pPr>
            <a:r>
              <a:rPr lang="en-US" sz="1800" spc="5" dirty="0">
                <a:latin typeface="Arial" panose="020B0604020202020204" pitchFamily="34" charset="0"/>
                <a:cs typeface="Arial" panose="020B0604020202020204" pitchFamily="34" charset="0"/>
              </a:rPr>
              <a:t>INFORMATIKA VA AXBOROT TEXNOLOGIYALARI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625059" y="1207525"/>
            <a:ext cx="4876800" cy="1275984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Aft>
                <a:spcPts val="1200"/>
              </a:spcAft>
            </a:pPr>
            <a:r>
              <a:rPr lang="en-US" sz="2400" dirty="0" err="1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ru-RU" sz="2400" dirty="0">
                <a:solidFill>
                  <a:srgbClr val="002060"/>
                </a:solidFill>
                <a:latin typeface="Arial"/>
                <a:cs typeface="Arial"/>
              </a:rPr>
              <a:t>: </a:t>
            </a:r>
            <a:endParaRPr lang="uz-Latn-UZ" sz="2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20131"/>
            <a:r>
              <a:rPr lang="uz-Latn-UZ" sz="2400" b="1" dirty="0">
                <a:solidFill>
                  <a:srgbClr val="002060"/>
                </a:solidFill>
                <a:latin typeface="Arial"/>
                <a:cs typeface="Arial"/>
              </a:rPr>
              <a:t>Pythonda operator va ifodalar</a:t>
            </a:r>
          </a:p>
          <a:p>
            <a:pPr marL="20131"/>
            <a:endParaRPr lang="uz-Latn-UZ" sz="2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2100" y="1251172"/>
            <a:ext cx="252000" cy="75225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id="{74F1148F-3E1F-4BF6-8A2D-952BB1A0A6DA}"/>
              </a:ext>
            </a:extLst>
          </p:cNvPr>
          <p:cNvGrpSpPr/>
          <p:nvPr/>
        </p:nvGrpSpPr>
        <p:grpSpPr>
          <a:xfrm>
            <a:off x="4485596" y="214968"/>
            <a:ext cx="1064304" cy="603664"/>
            <a:chOff x="4454242" y="214968"/>
            <a:chExt cx="1248058" cy="603664"/>
          </a:xfrm>
        </p:grpSpPr>
        <p:sp>
          <p:nvSpPr>
            <p:cNvPr id="20" name="object 9">
              <a:extLst>
                <a:ext uri="{FF2B5EF4-FFF2-40B4-BE49-F238E27FC236}">
                  <a16:creationId xmlns:a16="http://schemas.microsoft.com/office/drawing/2014/main" id="{F294EAD7-CAB8-401C-B12D-6064AA1177E0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1133"/>
            </a:p>
          </p:txBody>
        </p:sp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27824596-7DE1-4136-95E4-49A51856B6D3}"/>
                </a:ext>
              </a:extLst>
            </p:cNvPr>
            <p:cNvSpPr/>
            <p:nvPr/>
          </p:nvSpPr>
          <p:spPr>
            <a:xfrm>
              <a:off x="4454242" y="214968"/>
              <a:ext cx="1248058" cy="60366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1133"/>
            </a:p>
          </p:txBody>
        </p:sp>
      </p:grp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581311" y="339658"/>
            <a:ext cx="920548" cy="323801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uz-Latn-UZ" sz="2000" b="1" spc="10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r>
              <a:rPr lang="en-US" sz="2000" b="1" spc="10" dirty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2000" b="1" spc="10" dirty="0" err="1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9" name="object 11">
            <a:extLst>
              <a:ext uri="{FF2B5EF4-FFF2-40B4-BE49-F238E27FC236}">
                <a16:creationId xmlns:a16="http://schemas.microsoft.com/office/drawing/2014/main" id="{382AB4AE-4981-4494-BB32-7A573B110208}"/>
              </a:ext>
            </a:extLst>
          </p:cNvPr>
          <p:cNvSpPr/>
          <p:nvPr/>
        </p:nvSpPr>
        <p:spPr>
          <a:xfrm>
            <a:off x="328537" y="303926"/>
            <a:ext cx="493302" cy="379513"/>
          </a:xfrm>
          <a:custGeom>
            <a:avLst/>
            <a:gdLst/>
            <a:ahLst/>
            <a:cxnLst/>
            <a:rect l="l" t="t" r="r" b="b"/>
            <a:pathLst>
              <a:path w="492759" h="379095">
                <a:moveTo>
                  <a:pt x="447094" y="0"/>
                </a:moveTo>
                <a:lnTo>
                  <a:pt x="45651" y="0"/>
                </a:lnTo>
                <a:lnTo>
                  <a:pt x="39383" y="6267"/>
                </a:lnTo>
                <a:lnTo>
                  <a:pt x="39383" y="264483"/>
                </a:lnTo>
                <a:lnTo>
                  <a:pt x="633" y="340944"/>
                </a:lnTo>
                <a:lnTo>
                  <a:pt x="309" y="341805"/>
                </a:lnTo>
                <a:lnTo>
                  <a:pt x="101" y="342658"/>
                </a:lnTo>
                <a:lnTo>
                  <a:pt x="0" y="371350"/>
                </a:lnTo>
                <a:lnTo>
                  <a:pt x="7444" y="378795"/>
                </a:lnTo>
                <a:lnTo>
                  <a:pt x="485302" y="378795"/>
                </a:lnTo>
                <a:lnTo>
                  <a:pt x="492747" y="371350"/>
                </a:lnTo>
                <a:lnTo>
                  <a:pt x="492747" y="364359"/>
                </a:lnTo>
                <a:lnTo>
                  <a:pt x="15405" y="364359"/>
                </a:lnTo>
                <a:lnTo>
                  <a:pt x="14436" y="363390"/>
                </a:lnTo>
                <a:lnTo>
                  <a:pt x="14436" y="351108"/>
                </a:lnTo>
                <a:lnTo>
                  <a:pt x="492747" y="351108"/>
                </a:lnTo>
                <a:lnTo>
                  <a:pt x="492644" y="342658"/>
                </a:lnTo>
                <a:lnTo>
                  <a:pt x="492437" y="341805"/>
                </a:lnTo>
                <a:lnTo>
                  <a:pt x="492113" y="340944"/>
                </a:lnTo>
                <a:lnTo>
                  <a:pt x="489948" y="336671"/>
                </a:lnTo>
                <a:lnTo>
                  <a:pt x="18968" y="336671"/>
                </a:lnTo>
                <a:lnTo>
                  <a:pt x="51033" y="273427"/>
                </a:lnTo>
                <a:lnTo>
                  <a:pt x="457895" y="273427"/>
                </a:lnTo>
                <a:lnTo>
                  <a:pt x="453363" y="264483"/>
                </a:lnTo>
                <a:lnTo>
                  <a:pt x="453363" y="258991"/>
                </a:lnTo>
                <a:lnTo>
                  <a:pt x="53820" y="258991"/>
                </a:lnTo>
                <a:lnTo>
                  <a:pt x="53820" y="14436"/>
                </a:lnTo>
                <a:lnTo>
                  <a:pt x="453363" y="14436"/>
                </a:lnTo>
                <a:lnTo>
                  <a:pt x="453363" y="6267"/>
                </a:lnTo>
                <a:lnTo>
                  <a:pt x="447094" y="0"/>
                </a:lnTo>
                <a:close/>
              </a:path>
              <a:path w="492759" h="379095">
                <a:moveTo>
                  <a:pt x="492747" y="351108"/>
                </a:moveTo>
                <a:lnTo>
                  <a:pt x="478311" y="351108"/>
                </a:lnTo>
                <a:lnTo>
                  <a:pt x="478311" y="363390"/>
                </a:lnTo>
                <a:lnTo>
                  <a:pt x="477342" y="364359"/>
                </a:lnTo>
                <a:lnTo>
                  <a:pt x="492747" y="364359"/>
                </a:lnTo>
                <a:lnTo>
                  <a:pt x="492747" y="351108"/>
                </a:lnTo>
                <a:close/>
              </a:path>
              <a:path w="492759" h="379095">
                <a:moveTo>
                  <a:pt x="300225" y="297831"/>
                </a:moveTo>
                <a:lnTo>
                  <a:pt x="192520" y="297831"/>
                </a:lnTo>
                <a:lnTo>
                  <a:pt x="187131" y="301934"/>
                </a:lnTo>
                <a:lnTo>
                  <a:pt x="177552" y="336671"/>
                </a:lnTo>
                <a:lnTo>
                  <a:pt x="192528" y="336671"/>
                </a:lnTo>
                <a:lnTo>
                  <a:pt x="199260" y="312267"/>
                </a:lnTo>
                <a:lnTo>
                  <a:pt x="308461" y="312267"/>
                </a:lnTo>
                <a:lnTo>
                  <a:pt x="305611" y="301934"/>
                </a:lnTo>
                <a:lnTo>
                  <a:pt x="300225" y="297831"/>
                </a:lnTo>
                <a:close/>
              </a:path>
              <a:path w="492759" h="379095">
                <a:moveTo>
                  <a:pt x="308461" y="312267"/>
                </a:moveTo>
                <a:lnTo>
                  <a:pt x="293486" y="312267"/>
                </a:lnTo>
                <a:lnTo>
                  <a:pt x="300219" y="336671"/>
                </a:lnTo>
                <a:lnTo>
                  <a:pt x="315191" y="336671"/>
                </a:lnTo>
                <a:lnTo>
                  <a:pt x="308461" y="312267"/>
                </a:lnTo>
                <a:close/>
              </a:path>
              <a:path w="492759" h="379095">
                <a:moveTo>
                  <a:pt x="457895" y="273427"/>
                </a:moveTo>
                <a:lnTo>
                  <a:pt x="441709" y="273427"/>
                </a:lnTo>
                <a:lnTo>
                  <a:pt x="473774" y="336671"/>
                </a:lnTo>
                <a:lnTo>
                  <a:pt x="489948" y="336671"/>
                </a:lnTo>
                <a:lnTo>
                  <a:pt x="457895" y="273427"/>
                </a:lnTo>
                <a:close/>
              </a:path>
              <a:path w="492759" h="379095">
                <a:moveTo>
                  <a:pt x="453363" y="14436"/>
                </a:moveTo>
                <a:lnTo>
                  <a:pt x="438927" y="14436"/>
                </a:lnTo>
                <a:lnTo>
                  <a:pt x="438927" y="258991"/>
                </a:lnTo>
                <a:lnTo>
                  <a:pt x="453363" y="258991"/>
                </a:lnTo>
                <a:lnTo>
                  <a:pt x="453363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 dirty="0"/>
          </a:p>
        </p:txBody>
      </p:sp>
      <p:sp>
        <p:nvSpPr>
          <p:cNvPr id="24" name="object 12">
            <a:extLst>
              <a:ext uri="{FF2B5EF4-FFF2-40B4-BE49-F238E27FC236}">
                <a16:creationId xmlns:a16="http://schemas.microsoft.com/office/drawing/2014/main" id="{095BD782-9915-451D-8BDE-31B9F6A26271}"/>
              </a:ext>
            </a:extLst>
          </p:cNvPr>
          <p:cNvSpPr/>
          <p:nvPr/>
        </p:nvSpPr>
        <p:spPr>
          <a:xfrm>
            <a:off x="397831" y="452835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11206" y="0"/>
                </a:moveTo>
                <a:lnTo>
                  <a:pt x="3233" y="0"/>
                </a:lnTo>
                <a:lnTo>
                  <a:pt x="0" y="3228"/>
                </a:lnTo>
                <a:lnTo>
                  <a:pt x="3" y="89772"/>
                </a:lnTo>
                <a:lnTo>
                  <a:pt x="5076" y="94848"/>
                </a:lnTo>
                <a:lnTo>
                  <a:pt x="349236" y="94848"/>
                </a:lnTo>
                <a:lnTo>
                  <a:pt x="354312" y="89772"/>
                </a:lnTo>
                <a:lnTo>
                  <a:pt x="354312" y="80412"/>
                </a:lnTo>
                <a:lnTo>
                  <a:pt x="14436" y="80412"/>
                </a:lnTo>
                <a:lnTo>
                  <a:pt x="14436" y="3228"/>
                </a:lnTo>
                <a:lnTo>
                  <a:pt x="11206" y="0"/>
                </a:lnTo>
                <a:close/>
              </a:path>
              <a:path w="354330" h="95250">
                <a:moveTo>
                  <a:pt x="351078" y="0"/>
                </a:moveTo>
                <a:lnTo>
                  <a:pt x="343105" y="0"/>
                </a:lnTo>
                <a:lnTo>
                  <a:pt x="339876" y="3228"/>
                </a:lnTo>
                <a:lnTo>
                  <a:pt x="339876" y="80412"/>
                </a:lnTo>
                <a:lnTo>
                  <a:pt x="354312" y="80412"/>
                </a:lnTo>
                <a:lnTo>
                  <a:pt x="354312" y="3228"/>
                </a:lnTo>
                <a:lnTo>
                  <a:pt x="351078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25" name="object 13">
            <a:extLst>
              <a:ext uri="{FF2B5EF4-FFF2-40B4-BE49-F238E27FC236}">
                <a16:creationId xmlns:a16="http://schemas.microsoft.com/office/drawing/2014/main" id="{312CDD75-671C-4D07-9747-AFD5EA1B46A6}"/>
              </a:ext>
            </a:extLst>
          </p:cNvPr>
          <p:cNvSpPr/>
          <p:nvPr/>
        </p:nvSpPr>
        <p:spPr>
          <a:xfrm>
            <a:off x="397831" y="333796"/>
            <a:ext cx="354721" cy="95355"/>
          </a:xfrm>
          <a:custGeom>
            <a:avLst/>
            <a:gdLst/>
            <a:ahLst/>
            <a:cxnLst/>
            <a:rect l="l" t="t" r="r" b="b"/>
            <a:pathLst>
              <a:path w="354330" h="95250">
                <a:moveTo>
                  <a:pt x="349236" y="0"/>
                </a:moveTo>
                <a:lnTo>
                  <a:pt x="5079" y="0"/>
                </a:lnTo>
                <a:lnTo>
                  <a:pt x="0" y="5076"/>
                </a:lnTo>
                <a:lnTo>
                  <a:pt x="0" y="91616"/>
                </a:lnTo>
                <a:lnTo>
                  <a:pt x="3233" y="94849"/>
                </a:lnTo>
                <a:lnTo>
                  <a:pt x="11206" y="94849"/>
                </a:lnTo>
                <a:lnTo>
                  <a:pt x="14436" y="91616"/>
                </a:lnTo>
                <a:lnTo>
                  <a:pt x="14436" y="14436"/>
                </a:lnTo>
                <a:lnTo>
                  <a:pt x="354312" y="14436"/>
                </a:lnTo>
                <a:lnTo>
                  <a:pt x="354312" y="5076"/>
                </a:lnTo>
                <a:lnTo>
                  <a:pt x="349236" y="0"/>
                </a:lnTo>
                <a:close/>
              </a:path>
              <a:path w="354330" h="95250">
                <a:moveTo>
                  <a:pt x="354312" y="14436"/>
                </a:moveTo>
                <a:lnTo>
                  <a:pt x="339876" y="14436"/>
                </a:lnTo>
                <a:lnTo>
                  <a:pt x="339876" y="91616"/>
                </a:lnTo>
                <a:lnTo>
                  <a:pt x="343105" y="94849"/>
                </a:lnTo>
                <a:lnTo>
                  <a:pt x="351078" y="94849"/>
                </a:lnTo>
                <a:lnTo>
                  <a:pt x="354312" y="91616"/>
                </a:lnTo>
                <a:lnTo>
                  <a:pt x="354312" y="14436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endParaRPr sz="1802"/>
          </a:p>
        </p:txBody>
      </p:sp>
      <p:sp>
        <p:nvSpPr>
          <p:cNvPr id="17" name="object 5">
            <a:extLst>
              <a:ext uri="{FF2B5EF4-FFF2-40B4-BE49-F238E27FC236}">
                <a16:creationId xmlns:a16="http://schemas.microsoft.com/office/drawing/2014/main" id="{38020421-0932-4876-AD01-6C2797AEF46A}"/>
              </a:ext>
            </a:extLst>
          </p:cNvPr>
          <p:cNvSpPr/>
          <p:nvPr/>
        </p:nvSpPr>
        <p:spPr>
          <a:xfrm>
            <a:off x="286238" y="2102509"/>
            <a:ext cx="252000" cy="76200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</p:spTree>
    <p:extLst>
      <p:ext uri="{BB962C8B-B14F-4D97-AF65-F5344CB8AC3E}">
        <p14:creationId xmlns:p14="http://schemas.microsoft.com/office/powerpoint/2010/main" val="152812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12127" y="945494"/>
            <a:ext cx="4741545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19380" indent="-285750"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Ma’lumotlarni kiritish usuli </a:t>
            </a:r>
          </a:p>
          <a:p>
            <a:pPr marL="298450" marR="119380" indent="-285750"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en-US" sz="2000" b="1" dirty="0" err="1">
                <a:solidFill>
                  <a:srgbClr val="231F20"/>
                </a:solidFill>
                <a:latin typeface="Arial"/>
                <a:cs typeface="Arial"/>
              </a:rPr>
              <a:t>Ma’lumotlarni</a:t>
            </a:r>
            <a:r>
              <a:rPr lang="en-US" sz="2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/>
                <a:cs typeface="Arial"/>
              </a:rPr>
              <a:t>chiqarish</a:t>
            </a:r>
            <a:r>
              <a:rPr lang="en-US" sz="2000" b="1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lang="en-US" sz="2000" b="1" dirty="0" err="1">
                <a:solidFill>
                  <a:srgbClr val="231F20"/>
                </a:solidFill>
                <a:latin typeface="Arial"/>
                <a:cs typeface="Arial"/>
              </a:rPr>
              <a:t>usullari</a:t>
            </a:r>
            <a:r>
              <a:rPr lang="en-US" sz="2000" b="1" dirty="0">
                <a:solidFill>
                  <a:srgbClr val="231F20"/>
                </a:solidFill>
                <a:latin typeface="Arial"/>
                <a:cs typeface="Arial"/>
              </a:rPr>
              <a:t>  </a:t>
            </a:r>
            <a:endParaRPr lang="uz-Latn-UZ" sz="2000" b="1" dirty="0">
              <a:solidFill>
                <a:srgbClr val="231F20"/>
              </a:solidFill>
              <a:latin typeface="Arial"/>
              <a:cs typeface="Arial"/>
            </a:endParaRPr>
          </a:p>
          <a:p>
            <a:pPr marL="298450" marR="119380" indent="-285750">
              <a:spcBef>
                <a:spcPts val="1800"/>
              </a:spcBef>
              <a:buClr>
                <a:srgbClr val="00CC66"/>
              </a:buClr>
              <a:buFont typeface="Wingdings" pitchFamily="2" charset="2"/>
              <a:buChar char="ü"/>
            </a:pPr>
            <a:r>
              <a:rPr lang="uz-Latn-UZ" sz="2000" b="1" dirty="0">
                <a:solidFill>
                  <a:srgbClr val="231F20"/>
                </a:solidFill>
                <a:latin typeface="Arial"/>
                <a:cs typeface="Arial"/>
              </a:rPr>
              <a:t>Mavzu bo‘yicha amaliy topshiriqlar</a:t>
            </a:r>
            <a:endParaRPr lang="en-US" sz="2000" b="1" dirty="0">
              <a:solidFill>
                <a:srgbClr val="231F2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96158" y="92527"/>
            <a:ext cx="5101342" cy="3435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30"/>
              </a:spcBef>
            </a:pPr>
            <a:r>
              <a:rPr lang="en-US" spc="25" dirty="0" err="1"/>
              <a:t>Dars</a:t>
            </a:r>
            <a:r>
              <a:rPr lang="en-US" spc="25" dirty="0"/>
              <a:t> </a:t>
            </a:r>
            <a:r>
              <a:rPr lang="en-US" spc="25" dirty="0" err="1"/>
              <a:t>rejasi</a:t>
            </a:r>
            <a:endParaRPr spc="5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178814" y="631825"/>
            <a:ext cx="5408171" cy="1145185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indent="180975" algn="just" defTabSz="536575">
              <a:spcBef>
                <a:spcPts val="1200"/>
              </a:spcBef>
              <a:buClr>
                <a:srgbClr val="C00000"/>
              </a:buClr>
              <a:buSzPct val="136000"/>
            </a:pPr>
            <a:r>
              <a:rPr lang="ru-RU" altLang="ru-RU" sz="1600" dirty="0">
                <a:solidFill>
                  <a:srgbClr val="463416">
                    <a:lumMod val="75000"/>
                    <a:lumOff val="2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split()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input()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kiritilgan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satrli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ajratuvchi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qismlarga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ajratadi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Odatda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probel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ajratuvchi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Agar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tarkibidagi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qismlarni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ishlatilgan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belgini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split()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qavslari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ichida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ko‘rsatish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kerak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alt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ru-RU" sz="16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DA04890-DFC2-49E4-A38B-A92B897E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72" y="95629"/>
            <a:ext cx="5562600" cy="369332"/>
          </a:xfrm>
        </p:spPr>
        <p:txBody>
          <a:bodyPr anchor="ctr"/>
          <a:lstStyle/>
          <a:p>
            <a:pPr algn="ctr"/>
            <a:r>
              <a:rPr lang="uz-Latn-UZ" sz="2400" dirty="0"/>
              <a:t>Ma’lumotlarni kiritish usuli</a:t>
            </a:r>
            <a:r>
              <a:rPr lang="en-US" sz="2400" dirty="0"/>
              <a:t> </a:t>
            </a:r>
            <a:endParaRPr lang="ru-RU" sz="2400" dirty="0"/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3AF91062-7735-43B7-B806-3DDD4740A354}"/>
              </a:ext>
            </a:extLst>
          </p:cNvPr>
          <p:cNvSpPr/>
          <p:nvPr/>
        </p:nvSpPr>
        <p:spPr>
          <a:xfrm>
            <a:off x="596900" y="1943874"/>
            <a:ext cx="1371600" cy="669151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Sintaksisi: </a:t>
            </a:r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split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(sep) 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6C2E20D-2315-4673-ABC9-C23565FD2353}"/>
              </a:ext>
            </a:extLst>
          </p:cNvPr>
          <p:cNvSpPr/>
          <p:nvPr/>
        </p:nvSpPr>
        <p:spPr>
          <a:xfrm>
            <a:off x="2273300" y="1943874"/>
            <a:ext cx="3124200" cy="669151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z-Latn-UZ" sz="1400" b="1" dirty="0">
                <a:latin typeface="Arial" panose="020B0604020202020204" pitchFamily="34" charset="0"/>
                <a:cs typeface="Arial" panose="020B0604020202020204" pitchFamily="34" charset="0"/>
              </a:rPr>
              <a:t>split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operator (yoki funksiya); </a:t>
            </a:r>
          </a:p>
          <a:p>
            <a:pPr algn="ctr"/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uz-Latn-U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z-Latn-U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qiymatlarni </a:t>
            </a:r>
            <a:r>
              <a:rPr lang="uz-Latn-UZ" sz="1400" dirty="0">
                <a:latin typeface="Arial" panose="020B0604020202020204" pitchFamily="34" charset="0"/>
                <a:cs typeface="Arial" panose="020B0604020202020204" pitchFamily="34" charset="0"/>
              </a:rPr>
              <a:t>ajratuvchi belgi.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2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11">
            <a:extLst>
              <a:ext uri="{FF2B5EF4-FFF2-40B4-BE49-F238E27FC236}">
                <a16:creationId xmlns:a16="http://schemas.microsoft.com/office/drawing/2014/main" id="{72B305E1-712B-4D46-8DE4-CCB4F177BD26}"/>
              </a:ext>
            </a:extLst>
          </p:cNvPr>
          <p:cNvSpPr txBox="1"/>
          <p:nvPr/>
        </p:nvSpPr>
        <p:spPr>
          <a:xfrm>
            <a:off x="-27900" y="102725"/>
            <a:ext cx="5613436" cy="344966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268288" marR="173990" lvl="1" algn="ctr">
              <a:spcBef>
                <a:spcPts val="290"/>
              </a:spcBef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2000" b="1" dirty="0">
                <a:solidFill>
                  <a:schemeClr val="bg1"/>
                </a:solidFill>
                <a:latin typeface="Arial"/>
                <a:cs typeface="Arial"/>
              </a:rPr>
              <a:t>Misol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BE3A78-6718-4263-BA84-665A4B9AA8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6900" y="707040"/>
            <a:ext cx="2942853" cy="901989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D2DED49-6493-4A82-B774-782D898308D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96900" y="1851025"/>
            <a:ext cx="2590800" cy="956129"/>
          </a:xfrm>
          <a:prstGeom prst="rect">
            <a:avLst/>
          </a:prstGeom>
          <a:ln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val="279712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0037" y="98425"/>
            <a:ext cx="5065565" cy="307777"/>
          </a:xfrm>
        </p:spPr>
        <p:txBody>
          <a:bodyPr/>
          <a:lstStyle/>
          <a:p>
            <a:pPr algn="ctr"/>
            <a:r>
              <a:rPr lang="uz-Latn-UZ" sz="2000" dirty="0"/>
              <a:t>Ma’lumotlarni chiqarish usuli</a:t>
            </a:r>
            <a:r>
              <a:rPr lang="en-US" sz="2000" dirty="0"/>
              <a:t> 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D6CE756-6CB4-4075-9F77-5B474277993E}"/>
              </a:ext>
            </a:extLst>
          </p:cNvPr>
          <p:cNvSpPr/>
          <p:nvPr/>
        </p:nvSpPr>
        <p:spPr>
          <a:xfrm>
            <a:off x="291386" y="531383"/>
            <a:ext cx="5165726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ekranga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faylga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vazifasini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bajaradi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chiqarish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usullari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ko‘rinishda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aks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ettirish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/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Buning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operatorining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to‘liq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sintaksisidan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BD458A3-240A-4DEE-9CBF-E3C1B193FDF8}"/>
              </a:ext>
            </a:extLst>
          </p:cNvPr>
          <p:cNvSpPr/>
          <p:nvPr/>
        </p:nvSpPr>
        <p:spPr>
          <a:xfrm>
            <a:off x="300037" y="1661003"/>
            <a:ext cx="506556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/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рrint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(‘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’,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= ‘ ‘, </a:t>
            </a:r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= ‘ ‘) </a:t>
            </a:r>
            <a:endParaRPr lang="uz-Latn-UZ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/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sep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= ‘ ‘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argumenti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natija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ma’lumotlarini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ajratish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0975"/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Ma’lumotlarni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ajratishning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usuli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defis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“-”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o‘rniga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ham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qo‘yish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“+”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yoki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“*”)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(\n)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belgisi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orqali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35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88899" y="98425"/>
            <a:ext cx="5854700" cy="630942"/>
          </a:xfrm>
        </p:spPr>
        <p:txBody>
          <a:bodyPr/>
          <a:lstStyle/>
          <a:p>
            <a:pPr algn="ctr"/>
            <a:r>
              <a:rPr lang="uz-Latn-UZ" dirty="0"/>
              <a:t>Dasturda qism satrlarni belgilashga misollar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2346DC2-E841-4844-AEE5-B59558077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68300" y="784225"/>
            <a:ext cx="2743200" cy="185737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6BFAE1A-FC0F-43AB-82FC-FA30853477BC}"/>
              </a:ext>
            </a:extLst>
          </p:cNvPr>
          <p:cNvSpPr/>
          <p:nvPr/>
        </p:nvSpPr>
        <p:spPr>
          <a:xfrm>
            <a:off x="3340100" y="908580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= ‘ ‘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Natijaviy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satr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belgi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tugashini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200" dirty="0" err="1">
                <a:latin typeface="Arial" panose="020B0604020202020204" pitchFamily="34" charset="0"/>
                <a:cs typeface="Arial" panose="020B0604020202020204" pitchFamily="34" charset="0"/>
              </a:rPr>
              <a:t>belgilaydi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E6B92C2-A2CF-46F6-8036-799B89FE25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63900" y="1698624"/>
            <a:ext cx="2286000" cy="94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581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E65F7E-89E5-4456-AD18-911F18314D8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88899" y="98425"/>
            <a:ext cx="5854700" cy="315471"/>
          </a:xfrm>
        </p:spPr>
        <p:txBody>
          <a:bodyPr/>
          <a:lstStyle/>
          <a:p>
            <a:pPr algn="ctr"/>
            <a:r>
              <a:rPr lang="uz-Latn-UZ" dirty="0"/>
              <a:t>Mavzuga oid topshiriq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4277DAA-DEE5-4B5F-A1B1-B8B236740879}"/>
              </a:ext>
            </a:extLst>
          </p:cNvPr>
          <p:cNvSpPr/>
          <p:nvPr/>
        </p:nvSpPr>
        <p:spPr>
          <a:xfrm>
            <a:off x="596900" y="555625"/>
            <a:ext cx="48006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Маsala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Anvarga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478 + 874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amalini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dasturga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kiritib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hisoblash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topshirig‘i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berildi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U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dastur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tuzishi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lozim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59B2F74-7BE7-444D-9609-3538B5A713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30225" y="1220574"/>
            <a:ext cx="4867275" cy="1450512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5126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BFED312-95F3-4764-8F19-BA3B5F3495FD}"/>
              </a:ext>
            </a:extLst>
          </p:cNvPr>
          <p:cNvSpPr txBox="1">
            <a:spLocks/>
          </p:cNvSpPr>
          <p:nvPr/>
        </p:nvSpPr>
        <p:spPr>
          <a:xfrm>
            <a:off x="300037" y="98425"/>
            <a:ext cx="506556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400" kern="0" spc="25" dirty="0" err="1"/>
              <a:t>Yodda</a:t>
            </a:r>
            <a:r>
              <a:rPr lang="en-US" sz="2400" kern="0" spc="25" dirty="0"/>
              <a:t> </a:t>
            </a:r>
            <a:r>
              <a:rPr lang="en-US" sz="2400" kern="0" spc="25" dirty="0" err="1"/>
              <a:t>saqlang</a:t>
            </a:r>
            <a:r>
              <a:rPr lang="en-US" sz="2400" kern="0" spc="25" dirty="0"/>
              <a:t>!</a:t>
            </a:r>
            <a:endParaRPr lang="ru-RU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FFE6330-6CE0-4E87-AA71-4EE2199103D5}"/>
              </a:ext>
            </a:extLst>
          </p:cNvPr>
          <p:cNvSpPr/>
          <p:nvPr/>
        </p:nvSpPr>
        <p:spPr>
          <a:xfrm>
            <a:off x="300037" y="708025"/>
            <a:ext cx="524986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print()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ma’lumotlarni ekranga chiqarish yoki faylga yozish vazifasini bajaradi.</a:t>
            </a:r>
          </a:p>
          <a:p>
            <a:pPr marL="285750" indent="-28575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sep = ‘ ‘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argumenti natija ma’lumotlarini ajratish uchun ishlatiladi. 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 va </a:t>
            </a:r>
            <a:r>
              <a:rPr lang="uz-Latn-UZ" b="1" dirty="0">
                <a:latin typeface="Arial" panose="020B0604020202020204" pitchFamily="34" charset="0"/>
                <a:cs typeface="Arial" panose="020B0604020202020204" pitchFamily="34" charset="0"/>
              </a:rPr>
              <a:t>sep print() 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funksiyasining argumentlari bo‘lib, ma’lumotlarni chiqarish parametrlarini o‘zgartirish uchun qo‘llaniladi.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07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2B4DBB27-7A85-4A34-AAA8-7A5E0DD2F70A}"/>
              </a:ext>
            </a:extLst>
          </p:cNvPr>
          <p:cNvSpPr txBox="1">
            <a:spLocks/>
          </p:cNvSpPr>
          <p:nvPr/>
        </p:nvSpPr>
        <p:spPr>
          <a:xfrm>
            <a:off x="309380" y="126226"/>
            <a:ext cx="5164320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sz="2000" kern="0" dirty="0" err="1"/>
              <a:t>Mustaqil</a:t>
            </a:r>
            <a:r>
              <a:rPr lang="en-US" sz="2000" kern="0" dirty="0"/>
              <a:t> </a:t>
            </a:r>
            <a:r>
              <a:rPr lang="en-US" sz="2000" kern="0" dirty="0" err="1"/>
              <a:t>bajarish</a:t>
            </a:r>
            <a:r>
              <a:rPr lang="en-US" sz="2000" kern="0" dirty="0"/>
              <a:t> </a:t>
            </a:r>
            <a:r>
              <a:rPr lang="en-US" sz="2000" kern="0" dirty="0" err="1"/>
              <a:t>uchun</a:t>
            </a:r>
            <a:r>
              <a:rPr lang="en-US" sz="2000" kern="0" dirty="0"/>
              <a:t> </a:t>
            </a:r>
            <a:r>
              <a:rPr lang="en-US" sz="2000" kern="0" dirty="0" err="1"/>
              <a:t>topshiriqlar</a:t>
            </a:r>
            <a:endParaRPr lang="ru-RU" sz="2000" kern="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EF6CE2C-6D8B-4547-A496-D6D445805ACA}"/>
              </a:ext>
            </a:extLst>
          </p:cNvPr>
          <p:cNvSpPr/>
          <p:nvPr/>
        </p:nvSpPr>
        <p:spPr>
          <a:xfrm>
            <a:off x="215900" y="554073"/>
            <a:ext cx="53340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200"/>
              </a:spcAft>
            </a:pPr>
            <a:r>
              <a:rPr lang="uz-Latn-U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Kutubxonaga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ikkita kitob do‘konidan kitoblar keltirildi. Birinchi do‘kondan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dona kitob keltirildi. Ikkinchi do‘kondan esa birinchi do‘konga qaraganda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dona ko‘p kitob keltirildi. Kutubxonaga jami qancha kitob keltirildi? Masalani yechish dasturini 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tuzing.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va </a:t>
            </a:r>
            <a:r>
              <a:rPr lang="uz-Latn-UZ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kattaliklar foydalanuvchi tomonidan kiritiladi. </a:t>
            </a:r>
          </a:p>
          <a:p>
            <a:pPr indent="180975" algn="just"/>
            <a:r>
              <a:rPr lang="uz-Latn-UZ" sz="1600" b="1" dirty="0"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 Komilaga </a:t>
            </a:r>
            <a:r>
              <a:rPr lang="uz-Latn-U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854*89657*4587*425</a:t>
            </a:r>
            <a:r>
              <a:rPr lang="uz-Latn-U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z-Latn-UZ" sz="1600" dirty="0">
                <a:latin typeface="Arial" panose="020B0604020202020204" pitchFamily="34" charset="0"/>
                <a:cs typeface="Arial" panose="020B0604020202020204" pitchFamily="34" charset="0"/>
              </a:rPr>
              <a:t>amalini dasturga kiritib, hisoblash topshirig‘i berildi. U qanday dastur tuzishi lozim?</a:t>
            </a:r>
          </a:p>
        </p:txBody>
      </p:sp>
    </p:spTree>
    <p:extLst>
      <p:ext uri="{BB962C8B-B14F-4D97-AF65-F5344CB8AC3E}">
        <p14:creationId xmlns:p14="http://schemas.microsoft.com/office/powerpoint/2010/main" val="389838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2642</TotalTime>
  <Words>284</Words>
  <Application>Microsoft Office PowerPoint</Application>
  <PresentationFormat>Произвольный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INFORMATIKA VA AXBOROT TEXNOLOGIYALARI</vt:lpstr>
      <vt:lpstr>Dars rejasi</vt:lpstr>
      <vt:lpstr>Ma’lumotlarni kiritish usuli </vt:lpstr>
      <vt:lpstr>Презентация PowerPoint</vt:lpstr>
      <vt:lpstr>Ma’lumotlarni chiqarish usuli </vt:lpstr>
      <vt:lpstr>Dasturda qism satrlarni belgilashga misollar</vt:lpstr>
      <vt:lpstr>Mavzuga oid topshiriq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186</cp:revision>
  <dcterms:created xsi:type="dcterms:W3CDTF">2020-04-13T08:05:16Z</dcterms:created>
  <dcterms:modified xsi:type="dcterms:W3CDTF">2021-01-16T09:57:35Z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