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337" r:id="rId4"/>
    <p:sldId id="285" r:id="rId5"/>
    <p:sldId id="338" r:id="rId6"/>
    <p:sldId id="324" r:id="rId7"/>
    <p:sldId id="339" r:id="rId8"/>
    <p:sldId id="340" r:id="rId9"/>
    <p:sldId id="341" r:id="rId10"/>
    <p:sldId id="295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140" d="100"/>
          <a:sy n="140" d="100"/>
        </p:scale>
        <p:origin x="84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25059" y="1207525"/>
            <a:ext cx="4876800" cy="164531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Pythonda arifmetik amallarni bajarish mavzusi bo‘yicha masalalar yechish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Mustaqil</a:t>
            </a:r>
            <a:r>
              <a:rPr lang="en-US" sz="2000" kern="0" dirty="0"/>
              <a:t> </a:t>
            </a:r>
            <a:r>
              <a:rPr lang="en-US" sz="2000" kern="0" dirty="0" err="1"/>
              <a:t>bajarish</a:t>
            </a:r>
            <a:r>
              <a:rPr lang="en-US" sz="2000" kern="0" dirty="0"/>
              <a:t> </a:t>
            </a:r>
            <a:r>
              <a:rPr lang="en-US" sz="2000" kern="0" dirty="0" err="1"/>
              <a:t>uchun</a:t>
            </a:r>
            <a:r>
              <a:rPr lang="en-US" sz="2000" kern="0" dirty="0"/>
              <a:t> </a:t>
            </a:r>
            <a:r>
              <a:rPr lang="en-US" sz="2000" kern="0" dirty="0" err="1"/>
              <a:t>topshiriqlar</a:t>
            </a:r>
            <a:endParaRPr lang="ru-RU" sz="20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F6CE2C-6D8B-4547-A496-D6D445805ACA}"/>
              </a:ext>
            </a:extLst>
          </p:cNvPr>
          <p:cNvSpPr/>
          <p:nvPr/>
        </p:nvSpPr>
        <p:spPr>
          <a:xfrm>
            <a:off x="215900" y="554073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1.  Qisqartirilgan amallarni qo‘llagan holda, quyidagi dastur natijasini chiqaring.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D9AB102-D5A1-4AC5-8349-2FA66FF026F6}"/>
                  </a:ext>
                </a:extLst>
              </p:cNvPr>
              <p:cNvSpPr/>
              <p:nvPr/>
            </p:nvSpPr>
            <p:spPr>
              <a:xfrm>
                <a:off x="223672" y="2169317"/>
                <a:ext cx="5410200" cy="939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z-Latn-UZ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ifodani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Python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tilida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uz-Latn-UZ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1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uz-Latn-UZ" sz="1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num>
                        <m:den>
                          <m:sSup>
                            <m:sSupPr>
                              <m:ctrlPr>
                                <a:rPr lang="uz-Latn-UZ" sz="1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uz-Latn-UZ" sz="1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uz-Latn-UZ" sz="1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uz-Latn-UZ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uz-Latn-UZ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uz-Latn-UZ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den>
                      </m:f>
                      <m:r>
                        <a:rPr lang="uz-Latn-UZ" sz="1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uz-Latn-UZ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uz-Latn-UZ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uz-Latn-UZ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uz-Latn-UZ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D9AB102-D5A1-4AC5-8349-2FA66FF02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72" y="2169317"/>
                <a:ext cx="5410200" cy="939616"/>
              </a:xfrm>
              <a:prstGeom prst="rect">
                <a:avLst/>
              </a:prstGeom>
              <a:blipFill>
                <a:blip r:embed="rId2"/>
                <a:stretch>
                  <a:fillRect l="-338" t="-12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BBE8E7-6BA1-4BF3-BBE9-1C18C2E23D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0" y="1075533"/>
            <a:ext cx="3510124" cy="106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uz-Latn-UZ" spc="5" dirty="0"/>
              <a:t>Uy vazifasini tekshiramiz</a:t>
            </a:r>
            <a:endParaRPr spc="5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61AA164-E462-4967-99D1-CC32037B8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1241425"/>
            <a:ext cx="2082265" cy="13287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2066CC-CD03-4C6A-97F9-AE049677A5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231"/>
          <a:stretch/>
        </p:blipFill>
        <p:spPr>
          <a:xfrm>
            <a:off x="2425700" y="1233202"/>
            <a:ext cx="3062895" cy="13287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1C27975-5A40-4631-A880-7092EE49B868}"/>
              </a:ext>
            </a:extLst>
          </p:cNvPr>
          <p:cNvSpPr/>
          <p:nvPr/>
        </p:nvSpPr>
        <p:spPr>
          <a:xfrm>
            <a:off x="215900" y="606763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200" b="1" dirty="0">
                <a:latin typeface="Arial" panose="020B0604020202020204" pitchFamily="34" charset="0"/>
                <a:cs typeface="Arial" panose="020B0604020202020204" pitchFamily="34" charset="0"/>
              </a:rPr>
              <a:t>1. Berilgan a va b sonlari yig‘indisi, ko‘paytmasini toping. Yig‘indi va ko‘paytma oxirgi raqamlarining ko‘paytmasini topish dasturini tuzing.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uz-Latn-UZ" spc="5" dirty="0"/>
              <a:t>Uy vazifasini tekshiramiz</a:t>
            </a:r>
            <a:endParaRPr spc="5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1C27975-5A40-4631-A880-7092EE49B868}"/>
              </a:ext>
            </a:extLst>
          </p:cNvPr>
          <p:cNvSpPr/>
          <p:nvPr/>
        </p:nvSpPr>
        <p:spPr>
          <a:xfrm>
            <a:off x="215900" y="583506"/>
            <a:ext cx="533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xonalarining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26957FB-3D5B-4968-BFAF-C3218C17F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99" y="916447"/>
            <a:ext cx="2171700" cy="11668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CD904C-E955-4E48-B72B-B36D330E4E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688" y="916447"/>
            <a:ext cx="3242576" cy="898249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33AB04C-87ED-498A-9149-02A6404D01F3}"/>
                  </a:ext>
                </a:extLst>
              </p:cNvPr>
              <p:cNvSpPr/>
              <p:nvPr/>
            </p:nvSpPr>
            <p:spPr>
              <a:xfrm>
                <a:off x="250967" y="2115945"/>
                <a:ext cx="5029200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ru-RU" sz="1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ifodani</a:t>
                </a:r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Python</a:t>
                </a:r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tilida</a:t>
                </a:r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1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uz-Latn-UZ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buAutoNum type="arabicParenR"/>
                </a:pPr>
                <a:r>
                  <a:rPr lang="ru-RU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x + 2y + 52 * 4–58 </a:t>
                </a: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ru-RU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ru-RU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256+(2589–1549)*458+</a:t>
                </a:r>
                <a:r>
                  <a:rPr lang="uz-Latn-UZ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11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1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456</m:t>
                        </m:r>
                      </m:e>
                      <m:sup>
                        <m:r>
                          <a:rPr lang="uz-Latn-UZ" sz="11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sup>
                    </m:sSup>
                  </m:oMath>
                </a14:m>
                <a:r>
                  <a:rPr lang="ru-RU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endParaRPr lang="uz-Latn-UZ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uz-Latn-UZ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1) x+2*y+52*4-58</a:t>
                </a:r>
              </a:p>
              <a:p>
                <a:r>
                  <a:rPr lang="uz-Latn-UZ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2) 256+(2589-1549)*458+456**14 - 4565/5</a:t>
                </a:r>
                <a:endParaRPr lang="ru-RU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33AB04C-87ED-498A-9149-02A6404D0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67" y="2115945"/>
                <a:ext cx="5029200" cy="938719"/>
              </a:xfrm>
              <a:prstGeom prst="rect">
                <a:avLst/>
              </a:prstGeom>
              <a:blipFill>
                <a:blip r:embed="rId4"/>
                <a:stretch>
                  <a:fillRect t="-649" b="-32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DA6DB0-E3D7-463C-9D27-CDD148435D43}"/>
                  </a:ext>
                </a:extLst>
              </p:cNvPr>
              <p:cNvSpPr txBox="1"/>
              <p:nvPr/>
            </p:nvSpPr>
            <p:spPr>
              <a:xfrm>
                <a:off x="4025900" y="2242004"/>
                <a:ext cx="533400" cy="2922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z-Latn-UZ" sz="1000" b="0" i="1" smtClean="0">
                              <a:latin typeface="Cambria Math" panose="02040503050406030204" pitchFamily="18" charset="0"/>
                            </a:rPr>
                            <m:t>4565</m:t>
                          </m:r>
                        </m:num>
                        <m:den>
                          <m:r>
                            <a:rPr lang="uz-Latn-UZ" sz="1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CDA6DB0-E3D7-463C-9D27-CDD148435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900" y="2242004"/>
                <a:ext cx="533400" cy="292259"/>
              </a:xfrm>
              <a:prstGeom prst="rect">
                <a:avLst/>
              </a:prstGeom>
              <a:blipFill>
                <a:blip r:embed="rId5"/>
                <a:stretch>
                  <a:fillRect t="-4167" b="-145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25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10672" y="555625"/>
            <a:ext cx="5408171" cy="529632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indent="180975" algn="just" defTabSz="536575">
              <a:spcBef>
                <a:spcPts val="1200"/>
              </a:spcBef>
              <a:buClr>
                <a:srgbClr val="C00000"/>
              </a:buClr>
              <a:buSzPct val="136000"/>
            </a:pPr>
            <a:r>
              <a:rPr lang="ru-RU" altLang="ru-RU" dirty="0">
                <a:solidFill>
                  <a:srgbClr val="463416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Arqonning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uzunligi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millimetrlarda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berilgan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Shu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uzunlikni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kilometr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metr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santimetr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millimetrlarda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ifodalash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dasturini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tuzing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ru-RU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5629"/>
            <a:ext cx="5562600" cy="369332"/>
          </a:xfrm>
        </p:spPr>
        <p:txBody>
          <a:bodyPr anchor="ctr"/>
          <a:lstStyle/>
          <a:p>
            <a:pPr algn="ctr"/>
            <a:r>
              <a:rPr lang="uz-Latn-UZ" sz="2400" dirty="0"/>
              <a:t>Masala</a:t>
            </a:r>
            <a:r>
              <a:rPr lang="en-US" sz="2400" dirty="0"/>
              <a:t> </a:t>
            </a:r>
            <a:endParaRPr lang="ru-RU" sz="240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E0CB937-90A0-46C3-A479-45D9E261E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" y="1171988"/>
            <a:ext cx="4940300" cy="18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1"/>
              <p:cNvSpPr txBox="1"/>
              <p:nvPr/>
            </p:nvSpPr>
            <p:spPr>
              <a:xfrm>
                <a:off x="178814" y="708025"/>
                <a:ext cx="5408171" cy="1843518"/>
              </a:xfrm>
              <a:prstGeom prst="rect">
                <a:avLst/>
              </a:prstGeom>
            </p:spPr>
            <p:txBody>
              <a:bodyPr vert="horz" wrap="square" lIns="0" tIns="36830" rIns="0" bIns="0" rtlCol="0">
                <a:spAutoFit/>
              </a:bodyPr>
              <a:lstStyle/>
              <a:p>
                <a:pPr indent="180975" algn="just" defTabSz="536575">
                  <a:spcBef>
                    <a:spcPts val="1200"/>
                  </a:spcBef>
                  <a:buClr>
                    <a:srgbClr val="C00000"/>
                  </a:buClr>
                  <a:buSzPct val="136000"/>
                </a:pPr>
                <a:r>
                  <a:rPr lang="en-US" alt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1.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Hovuzning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bo‘yi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metr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eni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metr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va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chuqurligi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metr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Berilganlar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asosida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quyidagi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topshiriqlar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uchun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dastur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tuzing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endParaRPr lang="uz-Latn-UZ" alt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indent="180975" algn="just" defTabSz="536575">
                  <a:spcBef>
                    <a:spcPts val="1200"/>
                  </a:spcBef>
                  <a:buClr>
                    <a:srgbClr val="C00000"/>
                  </a:buClr>
                  <a:buSzPct val="136000"/>
                </a:pPr>
                <a:r>
                  <a:rPr lang="en-US" alt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a)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Hovuz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ichiga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kafel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qoplash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uchun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qancha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kvadrat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metr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kafel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kerak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bo‘ladi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? </a:t>
                </a:r>
                <a:endParaRPr lang="uz-Latn-UZ" alt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indent="180975" algn="just" defTabSz="536575">
                  <a:spcBef>
                    <a:spcPts val="1200"/>
                  </a:spcBef>
                  <a:buClr>
                    <a:srgbClr val="C00000"/>
                  </a:buClr>
                  <a:buSzPct val="136000"/>
                </a:pPr>
                <a:r>
                  <a:rPr lang="en-US" alt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b)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Hovuzni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to‘ldirish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uchun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qancha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litr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suv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kerak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altLang="ru-RU" sz="1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bo‘ladi</a:t>
                </a: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uz-Latn-UZ" alt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indent="180975" algn="just" defTabSz="536575">
                  <a:spcBef>
                    <a:spcPts val="1200"/>
                  </a:spcBef>
                  <a:buClr>
                    <a:srgbClr val="C00000"/>
                  </a:buClr>
                  <a:buSzPct val="136000"/>
                </a:pPr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(1 l = 1000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14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uz-Latn-UZ" altLang="ru-RU" sz="14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𝑐𝑚</m:t>
                        </m:r>
                      </m:e>
                      <m:sup>
                        <m:r>
                          <a:rPr lang="uz-Latn-UZ" altLang="ru-RU" sz="14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)? </a:t>
                </a:r>
                <a:endParaRPr lang="uz-Latn-UZ" altLang="ru-RU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1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14" y="708025"/>
                <a:ext cx="5408171" cy="1843518"/>
              </a:xfrm>
              <a:prstGeom prst="rect">
                <a:avLst/>
              </a:prstGeom>
              <a:blipFill>
                <a:blip r:embed="rId2"/>
                <a:stretch>
                  <a:fillRect l="-2027" t="-990" r="-1914" b="-2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5629"/>
            <a:ext cx="5562600" cy="369332"/>
          </a:xfrm>
        </p:spPr>
        <p:txBody>
          <a:bodyPr anchor="ctr"/>
          <a:lstStyle/>
          <a:p>
            <a:pPr algn="ctr"/>
            <a:r>
              <a:rPr lang="uz-Latn-UZ" sz="2400" dirty="0"/>
              <a:t>1-topshiriq</a:t>
            </a:r>
            <a:r>
              <a:rPr lang="en-US" sz="2400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1687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Berilgan topshiriqning yechimi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AA2BF1-416E-485F-A9D9-EAEA96F3C5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50"/>
          <a:stretch/>
        </p:blipFill>
        <p:spPr>
          <a:xfrm>
            <a:off x="95795" y="784225"/>
            <a:ext cx="2590800" cy="1219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1358E0-0FFA-4AAC-A974-928862C83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1879" y="784225"/>
            <a:ext cx="2968125" cy="1219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10672" y="555625"/>
            <a:ext cx="5408171" cy="468077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indent="180975" algn="just" defTabSz="536575">
              <a:spcBef>
                <a:spcPts val="1200"/>
              </a:spcBef>
              <a:buClr>
                <a:srgbClr val="C00000"/>
              </a:buClr>
              <a:buSzPct val="136000"/>
            </a:pP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Yuqoridagi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masalada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hovuz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bo‘yi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chuqurligi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kattaliklari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foydalanuvchi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tomonidan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kiritiladigan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uchun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dastur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tuzing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5629"/>
            <a:ext cx="5562600" cy="369332"/>
          </a:xfrm>
        </p:spPr>
        <p:txBody>
          <a:bodyPr anchor="ctr"/>
          <a:lstStyle/>
          <a:p>
            <a:pPr algn="ctr"/>
            <a:r>
              <a:rPr lang="uz-Latn-UZ" sz="2400" dirty="0"/>
              <a:t>2-topshiriq</a:t>
            </a:r>
            <a:r>
              <a:rPr lang="en-US" sz="2400" dirty="0"/>
              <a:t> </a:t>
            </a:r>
            <a:endParaRPr lang="ru-RU" sz="240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BB89B87-7959-4BE0-B138-65D2ACD97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16" y="1114366"/>
            <a:ext cx="2438184" cy="13999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8BF99F-CBF2-493E-BF6B-226E12834F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70"/>
          <a:stretch/>
        </p:blipFill>
        <p:spPr>
          <a:xfrm>
            <a:off x="2814757" y="1393825"/>
            <a:ext cx="2434106" cy="105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10672" y="555625"/>
            <a:ext cx="5408171" cy="252633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indent="180975" algn="just" defTabSz="536575">
              <a:spcBef>
                <a:spcPts val="1200"/>
              </a:spcBef>
              <a:buClr>
                <a:srgbClr val="C00000"/>
              </a:buClr>
              <a:buSzPct val="136000"/>
            </a:pPr>
            <a:r>
              <a:rPr lang="sv-SE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sv-SE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10 288 sekundni soat, minut va sekundlarda ifodalang. </a:t>
            </a:r>
            <a:endParaRPr lang="en-US" altLang="ru-RU" sz="1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5629"/>
            <a:ext cx="5562600" cy="369332"/>
          </a:xfrm>
        </p:spPr>
        <p:txBody>
          <a:bodyPr anchor="ctr"/>
          <a:lstStyle/>
          <a:p>
            <a:pPr algn="ctr"/>
            <a:r>
              <a:rPr lang="uz-Latn-UZ" sz="2400" dirty="0"/>
              <a:t>3-topshiriq</a:t>
            </a:r>
            <a:r>
              <a:rPr lang="en-US" sz="2400" dirty="0"/>
              <a:t> 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EAF593-8D29-46A9-9181-2C243A146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890440"/>
            <a:ext cx="2119313" cy="9001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CB96E9-B991-49F2-B4C8-80B64D371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2003425"/>
            <a:ext cx="2119312" cy="9001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72C3809-E16C-43F5-A036-E2D280EFD6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8100" y="2365015"/>
            <a:ext cx="2486025" cy="5198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206019E-0D45-4D65-89D4-6520CF2335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6822" y="1267784"/>
            <a:ext cx="3076575" cy="51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1">
            <a:extLst>
              <a:ext uri="{FF2B5EF4-FFF2-40B4-BE49-F238E27FC236}">
                <a16:creationId xmlns:a16="http://schemas.microsoft.com/office/drawing/2014/main" id="{69E2D5D7-19A9-4223-8929-855EDE20B5E7}"/>
              </a:ext>
            </a:extLst>
          </p:cNvPr>
          <p:cNvSpPr txBox="1"/>
          <p:nvPr/>
        </p:nvSpPr>
        <p:spPr>
          <a:xfrm>
            <a:off x="152364" y="631825"/>
            <a:ext cx="5613436" cy="283411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8288" marR="173990" lvl="1">
              <a:spcBef>
                <a:spcPts val="290"/>
              </a:spcBef>
              <a:defRPr/>
            </a:pPr>
            <a:endParaRPr lang="en-US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BFED312-95F3-4764-8F19-BA3B5F3495FD}"/>
              </a:ext>
            </a:extLst>
          </p:cNvPr>
          <p:cNvSpPr txBox="1">
            <a:spLocks/>
          </p:cNvSpPr>
          <p:nvPr/>
        </p:nvSpPr>
        <p:spPr>
          <a:xfrm>
            <a:off x="300037" y="98425"/>
            <a:ext cx="506556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uz-Latn-UZ" sz="2400" dirty="0"/>
              <a:t>4-topshiriq</a:t>
            </a:r>
            <a:r>
              <a:rPr lang="en-US" sz="2400" dirty="0"/>
              <a:t> </a:t>
            </a:r>
            <a:endParaRPr lang="ru-RU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1F7E1C-DF94-49E4-86DD-FCA9E5D2B994}"/>
              </a:ext>
            </a:extLst>
          </p:cNvPr>
          <p:cNvSpPr/>
          <p:nvPr/>
        </p:nvSpPr>
        <p:spPr>
          <a:xfrm>
            <a:off x="122604" y="555625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4. </a:t>
            </a:r>
            <a:r>
              <a:rPr lang="ru-RU" sz="1400" dirty="0" err="1"/>
              <a:t>Berilgan</a:t>
            </a:r>
            <a:r>
              <a:rPr lang="ru-RU" sz="1400" dirty="0"/>
              <a:t> </a:t>
            </a:r>
            <a:r>
              <a:rPr lang="ru-RU" sz="1400" dirty="0" err="1"/>
              <a:t>ikki</a:t>
            </a:r>
            <a:r>
              <a:rPr lang="ru-RU" sz="1400" dirty="0"/>
              <a:t> </a:t>
            </a:r>
            <a:r>
              <a:rPr lang="ru-RU" sz="1400" dirty="0" err="1"/>
              <a:t>xonali</a:t>
            </a:r>
            <a:r>
              <a:rPr lang="ru-RU" sz="1400" dirty="0"/>
              <a:t> </a:t>
            </a:r>
            <a:r>
              <a:rPr lang="ru-RU" sz="1400" dirty="0" err="1"/>
              <a:t>son</a:t>
            </a:r>
            <a:r>
              <a:rPr lang="ru-RU" sz="1400" dirty="0"/>
              <a:t> </a:t>
            </a:r>
            <a:r>
              <a:rPr lang="ru-RU" sz="1400" dirty="0" err="1"/>
              <a:t>xonalarining</a:t>
            </a:r>
            <a:r>
              <a:rPr lang="ru-RU" sz="1400" dirty="0"/>
              <a:t> </a:t>
            </a:r>
            <a:r>
              <a:rPr lang="ru-RU" sz="1400" dirty="0" err="1"/>
              <a:t>ko‘paytmasini</a:t>
            </a:r>
            <a:r>
              <a:rPr lang="ru-RU" sz="1400" dirty="0"/>
              <a:t> </a:t>
            </a:r>
            <a:r>
              <a:rPr lang="ru-RU" sz="1400" dirty="0" err="1"/>
              <a:t>hisoblash</a:t>
            </a:r>
            <a:r>
              <a:rPr lang="ru-RU" sz="1400" dirty="0"/>
              <a:t> </a:t>
            </a:r>
            <a:r>
              <a:rPr lang="ru-RU" sz="1400" dirty="0" err="1"/>
              <a:t>dasturini</a:t>
            </a:r>
            <a:r>
              <a:rPr lang="ru-RU" sz="1400" dirty="0"/>
              <a:t> </a:t>
            </a:r>
            <a:r>
              <a:rPr lang="ru-RU" sz="1400" dirty="0" err="1"/>
              <a:t>tuzing</a:t>
            </a:r>
            <a:r>
              <a:rPr lang="ru-RU" sz="1400" dirty="0"/>
              <a:t>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65E8A2-CACD-48BA-B655-7EC29373F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1166713"/>
            <a:ext cx="2743200" cy="13701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782B7E-493D-4A09-894A-A34A8B847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0" y="1654886"/>
            <a:ext cx="2362200" cy="88193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4961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5109</TotalTime>
  <Words>264</Words>
  <Application>Microsoft Office PowerPoint</Application>
  <PresentationFormat>Произвольный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INFORMATIKA VA AXBOROT TEXNOLOGIYALARI</vt:lpstr>
      <vt:lpstr>Uy vazifasini tekshiramiz</vt:lpstr>
      <vt:lpstr>Uy vazifasini tekshiramiz</vt:lpstr>
      <vt:lpstr>Masala </vt:lpstr>
      <vt:lpstr>1-topshiriq </vt:lpstr>
      <vt:lpstr>Berilgan topshiriqning yechimi</vt:lpstr>
      <vt:lpstr>2-topshiriq </vt:lpstr>
      <vt:lpstr>3-topshiriq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189</cp:revision>
  <dcterms:created xsi:type="dcterms:W3CDTF">2020-04-13T08:05:16Z</dcterms:created>
  <dcterms:modified xsi:type="dcterms:W3CDTF">2021-01-05T08:30:03Z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