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6" r:id="rId2"/>
    <p:sldId id="257" r:id="rId3"/>
    <p:sldId id="337" r:id="rId4"/>
    <p:sldId id="285" r:id="rId5"/>
    <p:sldId id="338" r:id="rId6"/>
    <p:sldId id="324" r:id="rId7"/>
    <p:sldId id="339" r:id="rId8"/>
    <p:sldId id="340" r:id="rId9"/>
    <p:sldId id="341" r:id="rId10"/>
    <p:sldId id="295" r:id="rId11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03" autoAdjust="0"/>
    <p:restoredTop sz="94660"/>
  </p:normalViewPr>
  <p:slideViewPr>
    <p:cSldViewPr>
      <p:cViewPr varScale="1">
        <p:scale>
          <a:sx n="140" d="100"/>
          <a:sy n="140" d="100"/>
        </p:scale>
        <p:origin x="840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9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7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ADACFDA-3424-4FFF-8A3C-D66292078E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5596" y="2323333"/>
            <a:ext cx="1121849" cy="706549"/>
          </a:xfrm>
          <a:prstGeom prst="rect">
            <a:avLst/>
          </a:prstGeom>
        </p:spPr>
      </p:pic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7828" y="19633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9317" y="206830"/>
            <a:ext cx="3301127" cy="568739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en-US" sz="1800" spc="5" dirty="0">
                <a:latin typeface="Arial" panose="020B0604020202020204" pitchFamily="34" charset="0"/>
                <a:cs typeface="Arial" panose="020B0604020202020204" pitchFamily="34" charset="0"/>
              </a:rPr>
              <a:t>INFORMATIKA VA AXBOROT TEXNOLOGIYALARI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625059" y="1207525"/>
            <a:ext cx="4876800" cy="1645316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Aft>
                <a:spcPts val="1200"/>
              </a:spcAft>
            </a:pPr>
            <a:r>
              <a:rPr lang="en-US" sz="2400" dirty="0" err="1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lang="ru-RU" sz="2400" dirty="0">
                <a:solidFill>
                  <a:srgbClr val="002060"/>
                </a:solidFill>
                <a:latin typeface="Arial"/>
                <a:cs typeface="Arial"/>
              </a:rPr>
              <a:t>: </a:t>
            </a:r>
            <a:endParaRPr lang="uz-Latn-UZ" sz="24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20131"/>
            <a:r>
              <a:rPr lang="uz-Latn-UZ" sz="2400" b="1" dirty="0">
                <a:solidFill>
                  <a:srgbClr val="002060"/>
                </a:solidFill>
                <a:latin typeface="Arial"/>
                <a:cs typeface="Arial"/>
              </a:rPr>
              <a:t>Pythonda arifmetik amallarni bajarish mavzusi bo‘yicha masalalar yechish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92100" y="1251172"/>
            <a:ext cx="252000" cy="75225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74F1148F-3E1F-4BF6-8A2D-952BB1A0A6DA}"/>
              </a:ext>
            </a:extLst>
          </p:cNvPr>
          <p:cNvGrpSpPr/>
          <p:nvPr/>
        </p:nvGrpSpPr>
        <p:grpSpPr>
          <a:xfrm>
            <a:off x="4485596" y="214968"/>
            <a:ext cx="1064304" cy="603664"/>
            <a:chOff x="4454242" y="214968"/>
            <a:chExt cx="1248058" cy="603664"/>
          </a:xfrm>
        </p:grpSpPr>
        <p:sp>
          <p:nvSpPr>
            <p:cNvPr id="20" name="object 9">
              <a:extLst>
                <a:ext uri="{FF2B5EF4-FFF2-40B4-BE49-F238E27FC236}">
                  <a16:creationId xmlns:a16="http://schemas.microsoft.com/office/drawing/2014/main" id="{F294EAD7-CAB8-401C-B12D-6064AA1177E0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1133"/>
            </a:p>
          </p:txBody>
        </p:sp>
        <p:sp>
          <p:nvSpPr>
            <p:cNvPr id="21" name="object 10">
              <a:extLst>
                <a:ext uri="{FF2B5EF4-FFF2-40B4-BE49-F238E27FC236}">
                  <a16:creationId xmlns:a16="http://schemas.microsoft.com/office/drawing/2014/main" id="{27824596-7DE1-4136-95E4-49A51856B6D3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1133"/>
            </a:p>
          </p:txBody>
        </p:sp>
      </p:grp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581311" y="339658"/>
            <a:ext cx="920548" cy="323801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uz-Latn-UZ" sz="2000" b="1" spc="10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r>
              <a:rPr lang="en-US" sz="2000" b="1" spc="10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2000" b="1" spc="10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2000" dirty="0"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:a16="http://schemas.microsoft.com/office/drawing/2014/main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:a16="http://schemas.microsoft.com/office/drawing/2014/main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:a16="http://schemas.microsoft.com/office/drawing/2014/main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17" name="object 5">
            <a:extLst>
              <a:ext uri="{FF2B5EF4-FFF2-40B4-BE49-F238E27FC236}">
                <a16:creationId xmlns:a16="http://schemas.microsoft.com/office/drawing/2014/main" id="{38020421-0932-4876-AD01-6C2797AEF46A}"/>
              </a:ext>
            </a:extLst>
          </p:cNvPr>
          <p:cNvSpPr/>
          <p:nvPr/>
        </p:nvSpPr>
        <p:spPr>
          <a:xfrm>
            <a:off x="286238" y="2102509"/>
            <a:ext cx="252000" cy="7620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</p:spTree>
    <p:extLst>
      <p:ext uri="{BB962C8B-B14F-4D97-AF65-F5344CB8AC3E}">
        <p14:creationId xmlns:p14="http://schemas.microsoft.com/office/powerpoint/2010/main" val="1528128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2B4DBB27-7A85-4A34-AAA8-7A5E0DD2F70A}"/>
              </a:ext>
            </a:extLst>
          </p:cNvPr>
          <p:cNvSpPr txBox="1">
            <a:spLocks/>
          </p:cNvSpPr>
          <p:nvPr/>
        </p:nvSpPr>
        <p:spPr>
          <a:xfrm>
            <a:off x="309380" y="126226"/>
            <a:ext cx="5164320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000" kern="0" dirty="0" err="1"/>
              <a:t>Mustaqil</a:t>
            </a:r>
            <a:r>
              <a:rPr lang="en-US" sz="2000" kern="0" dirty="0"/>
              <a:t> </a:t>
            </a:r>
            <a:r>
              <a:rPr lang="en-US" sz="2000" kern="0" dirty="0" err="1"/>
              <a:t>bajarish</a:t>
            </a:r>
            <a:r>
              <a:rPr lang="en-US" sz="2000" kern="0" dirty="0"/>
              <a:t> </a:t>
            </a:r>
            <a:r>
              <a:rPr lang="en-US" sz="2000" kern="0" dirty="0" err="1"/>
              <a:t>uchun</a:t>
            </a:r>
            <a:r>
              <a:rPr lang="en-US" sz="2000" kern="0" dirty="0"/>
              <a:t> </a:t>
            </a:r>
            <a:r>
              <a:rPr lang="en-US" sz="2000" kern="0" dirty="0" err="1"/>
              <a:t>topshiriqlar</a:t>
            </a:r>
            <a:endParaRPr lang="ru-RU" sz="2000" kern="0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EF6CE2C-6D8B-4547-A496-D6D445805ACA}"/>
              </a:ext>
            </a:extLst>
          </p:cNvPr>
          <p:cNvSpPr/>
          <p:nvPr/>
        </p:nvSpPr>
        <p:spPr>
          <a:xfrm>
            <a:off x="215900" y="554073"/>
            <a:ext cx="533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1.  Qisqartirilgan amallarni qo‘llagan holda, quyidagi dastur natijasini chiqaring.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ED9AB102-D5A1-4AC5-8349-2FA66FF026F6}"/>
                  </a:ext>
                </a:extLst>
              </p:cNvPr>
              <p:cNvSpPr/>
              <p:nvPr/>
            </p:nvSpPr>
            <p:spPr>
              <a:xfrm>
                <a:off x="223672" y="2169317"/>
                <a:ext cx="5410200" cy="9396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uz-Latn-UZ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ru-RU" sz="1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Quyidagi</a:t>
                </a:r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ifodani</a:t>
                </a:r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Python</a:t>
                </a:r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tilida</a:t>
                </a:r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yozing</a:t>
                </a:r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endParaRPr lang="uz-Latn-UZ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1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𝑦</m:t>
                      </m:r>
                      <m:r>
                        <a:rPr lang="uz-Latn-UZ" sz="1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uz-Latn-UZ" sz="1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uz-Latn-UZ" sz="1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7</m:t>
                          </m:r>
                        </m:num>
                        <m:den>
                          <m:sSup>
                            <m:sSupPr>
                              <m:ctrlPr>
                                <a:rPr lang="uz-Latn-UZ" sz="1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uz-Latn-UZ" sz="1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uz-Latn-UZ" sz="1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uz-Latn-UZ" sz="1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uz-Latn-UZ" sz="1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uz-Latn-UZ" sz="1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+1</m:t>
                          </m:r>
                        </m:den>
                      </m:f>
                      <m:r>
                        <a:rPr lang="uz-Latn-UZ" sz="1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sSup>
                        <m:sSupPr>
                          <m:ctrlPr>
                            <a:rPr lang="uz-Latn-UZ" sz="1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uz-Latn-UZ" sz="1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  <m:sup>
                          <m:r>
                            <a:rPr lang="uz-Latn-UZ" sz="1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uz-Latn-UZ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uz-Latn-UZ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ED9AB102-D5A1-4AC5-8349-2FA66FF026F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672" y="2169317"/>
                <a:ext cx="5410200" cy="939616"/>
              </a:xfrm>
              <a:prstGeom prst="rect">
                <a:avLst/>
              </a:prstGeom>
              <a:blipFill>
                <a:blip r:embed="rId2"/>
                <a:stretch>
                  <a:fillRect l="-338" t="-12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ABBE8E7-6BA1-4BF3-BBE9-1C18C2E23D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500" y="1075533"/>
            <a:ext cx="3510124" cy="1063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381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5101342" cy="3435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uz-Latn-UZ" spc="5" dirty="0"/>
              <a:t>Uy vazifasini tekshiramiz</a:t>
            </a:r>
            <a:endParaRPr spc="5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61AA164-E462-4967-99D1-CC32037B84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900" y="1241425"/>
            <a:ext cx="2082265" cy="132873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B2066CC-CD03-4C6A-97F9-AE049677A56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0231"/>
          <a:stretch/>
        </p:blipFill>
        <p:spPr>
          <a:xfrm>
            <a:off x="2425700" y="1233202"/>
            <a:ext cx="3062895" cy="132873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1C27975-5A40-4631-A880-7092EE49B868}"/>
              </a:ext>
            </a:extLst>
          </p:cNvPr>
          <p:cNvSpPr/>
          <p:nvPr/>
        </p:nvSpPr>
        <p:spPr>
          <a:xfrm>
            <a:off x="215900" y="606763"/>
            <a:ext cx="533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Latn-UZ" sz="1200" b="1" dirty="0">
                <a:latin typeface="Arial" panose="020B0604020202020204" pitchFamily="34" charset="0"/>
                <a:cs typeface="Arial" panose="020B0604020202020204" pitchFamily="34" charset="0"/>
              </a:rPr>
              <a:t>1. Berilgan a va b sonlari yig‘indisi, ko‘paytmasini toping. Yig‘indi va ko‘paytma oxirgi raqamlarining ko‘paytmasini topish dasturini tuzing.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5101342" cy="3435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uz-Latn-UZ" spc="5" dirty="0"/>
              <a:t>Uy vazifasini tekshiramiz</a:t>
            </a:r>
            <a:endParaRPr spc="5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1C27975-5A40-4631-A880-7092EE49B868}"/>
              </a:ext>
            </a:extLst>
          </p:cNvPr>
          <p:cNvSpPr/>
          <p:nvPr/>
        </p:nvSpPr>
        <p:spPr>
          <a:xfrm>
            <a:off x="215900" y="583506"/>
            <a:ext cx="5334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xonali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son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xonalarining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yig‘indisini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hisoblash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dasturini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z-Latn-UZ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26957FB-3D5B-4968-BFAF-C3218C17F9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699" y="916447"/>
            <a:ext cx="2171700" cy="116681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7BCD904C-E955-4E48-B72B-B36D330E4E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9688" y="916447"/>
            <a:ext cx="3242576" cy="898249"/>
          </a:xfrm>
          <a:prstGeom prst="rect">
            <a:avLst/>
          </a:prstGeom>
          <a:ln>
            <a:solidFill>
              <a:schemeClr val="tx1"/>
            </a:solidFill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033AB04C-87ED-498A-9149-02A6404D01F3}"/>
                  </a:ext>
                </a:extLst>
              </p:cNvPr>
              <p:cNvSpPr/>
              <p:nvPr/>
            </p:nvSpPr>
            <p:spPr>
              <a:xfrm>
                <a:off x="250967" y="2115945"/>
                <a:ext cx="5029200" cy="93871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3. </a:t>
                </a:r>
                <a:r>
                  <a:rPr lang="ru-RU" sz="11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Quyidagi</a:t>
                </a:r>
                <a:r>
                  <a:rPr lang="ru-RU" sz="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1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ifodani</a:t>
                </a:r>
                <a:r>
                  <a:rPr lang="ru-RU" sz="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1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Python</a:t>
                </a:r>
                <a:r>
                  <a:rPr lang="ru-RU" sz="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1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tilida</a:t>
                </a:r>
                <a:r>
                  <a:rPr lang="ru-RU" sz="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1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yozing</a:t>
                </a:r>
                <a:r>
                  <a:rPr lang="ru-RU" sz="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endParaRPr lang="uz-Latn-UZ" sz="11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228600" indent="-228600">
                  <a:buAutoNum type="arabicParenR"/>
                </a:pPr>
                <a:r>
                  <a:rPr lang="ru-RU" sz="1100" dirty="0">
                    <a:latin typeface="Arial" panose="020B0604020202020204" pitchFamily="34" charset="0"/>
                    <a:cs typeface="Arial" panose="020B0604020202020204" pitchFamily="34" charset="0"/>
                  </a:rPr>
                  <a:t>x + 2y + 52 * 4–58 </a:t>
                </a:r>
                <a:r>
                  <a:rPr lang="en-US" sz="11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ru-RU" sz="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2) </a:t>
                </a:r>
                <a:r>
                  <a:rPr lang="ru-RU" sz="1100" dirty="0">
                    <a:latin typeface="Arial" panose="020B0604020202020204" pitchFamily="34" charset="0"/>
                    <a:cs typeface="Arial" panose="020B0604020202020204" pitchFamily="34" charset="0"/>
                  </a:rPr>
                  <a:t>256+(2589–1549)*458+</a:t>
                </a:r>
                <a:r>
                  <a:rPr lang="uz-Latn-UZ" sz="11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z-Latn-UZ" sz="11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11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456</m:t>
                        </m:r>
                      </m:e>
                      <m:sup>
                        <m:r>
                          <a:rPr lang="uz-Latn-UZ" sz="11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14</m:t>
                        </m:r>
                      </m:sup>
                    </m:sSup>
                  </m:oMath>
                </a14:m>
                <a:r>
                  <a:rPr lang="ru-RU" sz="1100" dirty="0">
                    <a:latin typeface="Arial" panose="020B0604020202020204" pitchFamily="34" charset="0"/>
                    <a:cs typeface="Arial" panose="020B0604020202020204" pitchFamily="34" charset="0"/>
                  </a:rPr>
                  <a:t>–</a:t>
                </a:r>
                <a:endParaRPr lang="uz-Latn-UZ" sz="11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uz-Latn-UZ" sz="11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uz-Latn-UZ" sz="1100" dirty="0">
                    <a:latin typeface="Arial" panose="020B0604020202020204" pitchFamily="34" charset="0"/>
                    <a:cs typeface="Arial" panose="020B0604020202020204" pitchFamily="34" charset="0"/>
                  </a:rPr>
                  <a:t>1) x+2*y+52*4-58</a:t>
                </a:r>
              </a:p>
              <a:p>
                <a:r>
                  <a:rPr lang="uz-Latn-UZ" sz="1100" dirty="0">
                    <a:latin typeface="Arial" panose="020B0604020202020204" pitchFamily="34" charset="0"/>
                    <a:cs typeface="Arial" panose="020B0604020202020204" pitchFamily="34" charset="0"/>
                  </a:rPr>
                  <a:t>2) 256+(2589-1549)*458+456**14 - 4565/5</a:t>
                </a:r>
                <a:endParaRPr lang="ru-RU" sz="11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033AB04C-87ED-498A-9149-02A6404D01F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967" y="2115945"/>
                <a:ext cx="5029200" cy="938719"/>
              </a:xfrm>
              <a:prstGeom prst="rect">
                <a:avLst/>
              </a:prstGeom>
              <a:blipFill>
                <a:blip r:embed="rId4"/>
                <a:stretch>
                  <a:fillRect t="-649" b="-32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CDA6DB0-E3D7-463C-9D27-CDD148435D43}"/>
                  </a:ext>
                </a:extLst>
              </p:cNvPr>
              <p:cNvSpPr txBox="1"/>
              <p:nvPr/>
            </p:nvSpPr>
            <p:spPr>
              <a:xfrm>
                <a:off x="4025900" y="2242004"/>
                <a:ext cx="533400" cy="29225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uz-Latn-UZ" sz="1000" b="0" i="1" smtClean="0">
                              <a:latin typeface="Cambria Math" panose="02040503050406030204" pitchFamily="18" charset="0"/>
                            </a:rPr>
                            <m:t>4565</m:t>
                          </m:r>
                        </m:num>
                        <m:den>
                          <m:r>
                            <a:rPr lang="uz-Latn-UZ" sz="10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CDA6DB0-E3D7-463C-9D27-CDD148435D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5900" y="2242004"/>
                <a:ext cx="533400" cy="292259"/>
              </a:xfrm>
              <a:prstGeom prst="rect">
                <a:avLst/>
              </a:prstGeom>
              <a:blipFill>
                <a:blip r:embed="rId5"/>
                <a:stretch>
                  <a:fillRect t="-4167" b="-145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13254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/>
          <p:nvPr/>
        </p:nvSpPr>
        <p:spPr>
          <a:xfrm>
            <a:off x="110672" y="555625"/>
            <a:ext cx="5408171" cy="529632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indent="180975" algn="just" defTabSz="536575">
              <a:spcBef>
                <a:spcPts val="1200"/>
              </a:spcBef>
              <a:buClr>
                <a:srgbClr val="C00000"/>
              </a:buClr>
              <a:buSzPct val="136000"/>
            </a:pPr>
            <a:r>
              <a:rPr lang="ru-RU" altLang="ru-RU" dirty="0">
                <a:solidFill>
                  <a:srgbClr val="463416">
                    <a:lumMod val="75000"/>
                    <a:lumOff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alt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ru-RU" sz="14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Arqonning</a:t>
            </a:r>
            <a:r>
              <a:rPr lang="en-US" alt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ru-RU" sz="14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uzunligi</a:t>
            </a:r>
            <a:r>
              <a:rPr lang="en-US" alt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ru-RU" sz="14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millimetrlarda</a:t>
            </a:r>
            <a:r>
              <a:rPr lang="en-US" alt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ru-RU" sz="14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berilgan</a:t>
            </a:r>
            <a:r>
              <a:rPr lang="en-US" alt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Shu </a:t>
            </a:r>
            <a:r>
              <a:rPr lang="en-US" altLang="ru-RU" sz="14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uzunlikni</a:t>
            </a:r>
            <a:r>
              <a:rPr lang="en-US" alt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ru-RU" sz="14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kilometr</a:t>
            </a:r>
            <a:r>
              <a:rPr lang="en-US" alt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ru-RU" sz="14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metr</a:t>
            </a:r>
            <a:r>
              <a:rPr lang="en-US" alt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ru-RU" sz="14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santimetr</a:t>
            </a:r>
            <a:r>
              <a:rPr lang="en-US" alt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ru-RU" sz="14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</a:t>
            </a:r>
            <a:r>
              <a:rPr lang="en-US" alt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ru-RU" sz="14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millimetrlarda</a:t>
            </a:r>
            <a:r>
              <a:rPr lang="en-US" alt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ru-RU" sz="14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ifodalash</a:t>
            </a:r>
            <a:r>
              <a:rPr lang="en-US" alt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ru-RU" sz="14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dasturini</a:t>
            </a:r>
            <a:r>
              <a:rPr lang="en-US" alt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ru-RU" sz="14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tuzing</a:t>
            </a:r>
            <a:r>
              <a:rPr lang="en-US" alt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altLang="ru-RU" b="1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EDA04890-DFC2-49E4-A38B-A92B897E2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672" y="95629"/>
            <a:ext cx="5562600" cy="369332"/>
          </a:xfrm>
        </p:spPr>
        <p:txBody>
          <a:bodyPr anchor="ctr"/>
          <a:lstStyle/>
          <a:p>
            <a:pPr algn="ctr"/>
            <a:r>
              <a:rPr lang="uz-Latn-UZ" sz="2400" dirty="0"/>
              <a:t>Masala</a:t>
            </a:r>
            <a:r>
              <a:rPr lang="en-US" sz="2400" dirty="0"/>
              <a:t> </a:t>
            </a:r>
            <a:endParaRPr lang="ru-RU" sz="2400" dirty="0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5E0CB937-90A0-46C3-A479-45D9E261E0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750" y="1171988"/>
            <a:ext cx="4940300" cy="1842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326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1" name="object 11"/>
              <p:cNvSpPr txBox="1"/>
              <p:nvPr/>
            </p:nvSpPr>
            <p:spPr>
              <a:xfrm>
                <a:off x="178814" y="708025"/>
                <a:ext cx="5408171" cy="1843518"/>
              </a:xfrm>
              <a:prstGeom prst="rect">
                <a:avLst/>
              </a:prstGeom>
            </p:spPr>
            <p:txBody>
              <a:bodyPr vert="horz" wrap="square" lIns="0" tIns="36830" rIns="0" bIns="0" rtlCol="0">
                <a:spAutoFit/>
              </a:bodyPr>
              <a:lstStyle/>
              <a:p>
                <a:pPr indent="180975" algn="just" defTabSz="536575">
                  <a:spcBef>
                    <a:spcPts val="1200"/>
                  </a:spcBef>
                  <a:buClr>
                    <a:srgbClr val="C00000"/>
                  </a:buClr>
                  <a:buSzPct val="136000"/>
                </a:pPr>
                <a:r>
                  <a:rPr lang="en-US" altLang="ru-RU" sz="14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1. </a:t>
                </a:r>
                <a:r>
                  <a:rPr lang="en-US" altLang="ru-RU" sz="14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Hovuzning</a:t>
                </a:r>
                <a:r>
                  <a:rPr lang="en-US" altLang="ru-RU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ru-RU" sz="14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bo‘yi</a:t>
                </a:r>
                <a:r>
                  <a:rPr lang="en-US" altLang="ru-RU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6 </a:t>
                </a:r>
                <a:r>
                  <a:rPr lang="en-US" altLang="ru-RU" sz="14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metr</a:t>
                </a:r>
                <a:r>
                  <a:rPr lang="en-US" altLang="ru-RU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, </a:t>
                </a:r>
                <a:r>
                  <a:rPr lang="en-US" altLang="ru-RU" sz="14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eni</a:t>
                </a:r>
                <a:r>
                  <a:rPr lang="en-US" altLang="ru-RU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4 </a:t>
                </a:r>
                <a:r>
                  <a:rPr lang="en-US" altLang="ru-RU" sz="14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metr</a:t>
                </a:r>
                <a:r>
                  <a:rPr lang="en-US" altLang="ru-RU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ru-RU" sz="14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va</a:t>
                </a:r>
                <a:r>
                  <a:rPr lang="en-US" altLang="ru-RU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ru-RU" sz="14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chuqurligi</a:t>
                </a:r>
                <a:r>
                  <a:rPr lang="en-US" altLang="ru-RU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:r>
                  <a:rPr lang="en-US" altLang="ru-RU" sz="14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metr</a:t>
                </a:r>
                <a:r>
                  <a:rPr lang="en-US" altLang="ru-RU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 </a:t>
                </a:r>
                <a:r>
                  <a:rPr lang="en-US" altLang="ru-RU" sz="14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Berilganlar</a:t>
                </a:r>
                <a:r>
                  <a:rPr lang="en-US" altLang="ru-RU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ru-RU" sz="14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asosida</a:t>
                </a:r>
                <a:r>
                  <a:rPr lang="en-US" altLang="ru-RU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ru-RU" sz="14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quyidagi</a:t>
                </a:r>
                <a:r>
                  <a:rPr lang="en-US" altLang="ru-RU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ru-RU" sz="14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topshiriqlar</a:t>
                </a:r>
                <a:r>
                  <a:rPr lang="en-US" altLang="ru-RU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ru-RU" sz="14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uchun</a:t>
                </a:r>
                <a:r>
                  <a:rPr lang="en-US" altLang="ru-RU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ru-RU" sz="14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dastur</a:t>
                </a:r>
                <a:r>
                  <a:rPr lang="en-US" altLang="ru-RU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ru-RU" sz="14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tuzing</a:t>
                </a:r>
                <a:r>
                  <a:rPr lang="en-US" altLang="ru-RU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: </a:t>
                </a:r>
                <a:endParaRPr lang="uz-Latn-UZ" altLang="ru-RU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indent="180975" algn="just" defTabSz="536575">
                  <a:spcBef>
                    <a:spcPts val="1200"/>
                  </a:spcBef>
                  <a:buClr>
                    <a:srgbClr val="C00000"/>
                  </a:buClr>
                  <a:buSzPct val="136000"/>
                </a:pPr>
                <a:r>
                  <a:rPr lang="en-US" altLang="ru-RU" sz="14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a)</a:t>
                </a:r>
                <a:r>
                  <a:rPr lang="en-US" altLang="ru-RU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ru-RU" sz="14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Hovuz</a:t>
                </a:r>
                <a:r>
                  <a:rPr lang="en-US" altLang="ru-RU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ru-RU" sz="14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ichiga</a:t>
                </a:r>
                <a:r>
                  <a:rPr lang="en-US" altLang="ru-RU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ru-RU" sz="14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kafel</a:t>
                </a:r>
                <a:r>
                  <a:rPr lang="en-US" altLang="ru-RU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ru-RU" sz="14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qoplash</a:t>
                </a:r>
                <a:r>
                  <a:rPr lang="en-US" altLang="ru-RU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ru-RU" sz="14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uchun</a:t>
                </a:r>
                <a:r>
                  <a:rPr lang="en-US" altLang="ru-RU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ru-RU" sz="14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qancha</a:t>
                </a:r>
                <a:r>
                  <a:rPr lang="en-US" altLang="ru-RU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ru-RU" sz="14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kvadrat</a:t>
                </a:r>
                <a:r>
                  <a:rPr lang="en-US" altLang="ru-RU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ru-RU" sz="14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metr</a:t>
                </a:r>
                <a:r>
                  <a:rPr lang="en-US" altLang="ru-RU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ru-RU" sz="14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kafel</a:t>
                </a:r>
                <a:r>
                  <a:rPr lang="en-US" altLang="ru-RU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ru-RU" sz="14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kerak</a:t>
                </a:r>
                <a:r>
                  <a:rPr lang="en-US" altLang="ru-RU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ru-RU" sz="14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bo‘ladi</a:t>
                </a:r>
                <a:r>
                  <a:rPr lang="en-US" altLang="ru-RU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? </a:t>
                </a:r>
                <a:endParaRPr lang="uz-Latn-UZ" altLang="ru-RU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indent="180975" algn="just" defTabSz="536575">
                  <a:spcBef>
                    <a:spcPts val="1200"/>
                  </a:spcBef>
                  <a:buClr>
                    <a:srgbClr val="C00000"/>
                  </a:buClr>
                  <a:buSzPct val="136000"/>
                </a:pPr>
                <a:r>
                  <a:rPr lang="en-US" altLang="ru-RU" sz="14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b)</a:t>
                </a:r>
                <a:r>
                  <a:rPr lang="en-US" altLang="ru-RU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ru-RU" sz="14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Hovuzni</a:t>
                </a:r>
                <a:r>
                  <a:rPr lang="en-US" altLang="ru-RU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ru-RU" sz="14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to‘ldirish</a:t>
                </a:r>
                <a:r>
                  <a:rPr lang="en-US" altLang="ru-RU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ru-RU" sz="14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uchun</a:t>
                </a:r>
                <a:r>
                  <a:rPr lang="en-US" altLang="ru-RU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ru-RU" sz="14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qancha</a:t>
                </a:r>
                <a:r>
                  <a:rPr lang="en-US" altLang="ru-RU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ru-RU" sz="14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litr</a:t>
                </a:r>
                <a:r>
                  <a:rPr lang="en-US" altLang="ru-RU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ru-RU" sz="14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suv</a:t>
                </a:r>
                <a:r>
                  <a:rPr lang="en-US" altLang="ru-RU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ru-RU" sz="14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kerak</a:t>
                </a:r>
                <a:r>
                  <a:rPr lang="en-US" altLang="ru-RU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ru-RU" sz="14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bo‘ladi</a:t>
                </a:r>
                <a:r>
                  <a:rPr lang="en-US" altLang="ru-RU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endParaRPr lang="uz-Latn-UZ" altLang="ru-RU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indent="180975" algn="just" defTabSz="536575">
                  <a:spcBef>
                    <a:spcPts val="1200"/>
                  </a:spcBef>
                  <a:buClr>
                    <a:srgbClr val="C00000"/>
                  </a:buClr>
                  <a:buSzPct val="136000"/>
                </a:pPr>
                <a:r>
                  <a:rPr lang="en-US" altLang="ru-RU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(1 l = 1000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ru-RU" sz="1400" i="1" smtClean="0">
                            <a:solidFill>
                              <a:schemeClr val="tx1">
                                <a:lumMod val="85000"/>
                                <a:lumOff val="15000"/>
                              </a:schemeClr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pPr>
                      <m:e>
                        <m:r>
                          <a:rPr lang="uz-Latn-UZ" altLang="ru-RU" sz="1400" b="0" i="1" smtClean="0">
                            <a:solidFill>
                              <a:schemeClr val="tx1">
                                <a:lumMod val="85000"/>
                                <a:lumOff val="15000"/>
                              </a:schemeClr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𝑐𝑚</m:t>
                        </m:r>
                      </m:e>
                      <m:sup>
                        <m:r>
                          <a:rPr lang="uz-Latn-UZ" altLang="ru-RU" sz="1400" b="0" i="1" smtClean="0">
                            <a:solidFill>
                              <a:schemeClr val="tx1">
                                <a:lumMod val="85000"/>
                                <a:lumOff val="15000"/>
                              </a:schemeClr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altLang="ru-RU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)? </a:t>
                </a:r>
                <a:endParaRPr lang="uz-Latn-UZ" altLang="ru-RU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11" name="object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814" y="708025"/>
                <a:ext cx="5408171" cy="1843518"/>
              </a:xfrm>
              <a:prstGeom prst="rect">
                <a:avLst/>
              </a:prstGeom>
              <a:blipFill>
                <a:blip r:embed="rId2"/>
                <a:stretch>
                  <a:fillRect l="-2027" t="-990" r="-1914" b="-231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EDA04890-DFC2-49E4-A38B-A92B897E2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672" y="95629"/>
            <a:ext cx="5562600" cy="369332"/>
          </a:xfrm>
        </p:spPr>
        <p:txBody>
          <a:bodyPr anchor="ctr"/>
          <a:lstStyle/>
          <a:p>
            <a:pPr algn="ctr"/>
            <a:r>
              <a:rPr lang="uz-Latn-UZ" sz="2400" dirty="0"/>
              <a:t>1-topshiriq</a:t>
            </a:r>
            <a:r>
              <a:rPr lang="en-US" sz="2400" dirty="0"/>
              <a:t>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816874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0037" y="98425"/>
            <a:ext cx="5065565" cy="315471"/>
          </a:xfrm>
        </p:spPr>
        <p:txBody>
          <a:bodyPr/>
          <a:lstStyle/>
          <a:p>
            <a:pPr algn="ctr"/>
            <a:r>
              <a:rPr lang="uz-Latn-UZ" dirty="0"/>
              <a:t>Berilgan topshiriqning yechimi</a:t>
            </a:r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EAA2BF1-416E-485F-A9D9-EAEA96F3C58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250"/>
          <a:stretch/>
        </p:blipFill>
        <p:spPr>
          <a:xfrm>
            <a:off x="95795" y="784225"/>
            <a:ext cx="2590800" cy="12192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A1358E0-0FFA-4AAC-A974-928862C833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1879" y="784225"/>
            <a:ext cx="2968125" cy="12192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213599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/>
          <p:nvPr/>
        </p:nvSpPr>
        <p:spPr>
          <a:xfrm>
            <a:off x="110672" y="555625"/>
            <a:ext cx="5408171" cy="468077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indent="180975" algn="just" defTabSz="536575">
              <a:spcBef>
                <a:spcPts val="1200"/>
              </a:spcBef>
              <a:buClr>
                <a:srgbClr val="C00000"/>
              </a:buClr>
              <a:buSzPct val="136000"/>
            </a:pPr>
            <a:r>
              <a:rPr lang="en-US" alt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</a:t>
            </a:r>
            <a:r>
              <a:rPr lang="en-US" alt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Yuqoridagi</a:t>
            </a:r>
            <a:r>
              <a:rPr lang="en-US" alt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masalada</a:t>
            </a:r>
            <a:r>
              <a:rPr lang="en-US" alt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hovuz</a:t>
            </a:r>
            <a:r>
              <a:rPr lang="en-US" alt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bo‘yi</a:t>
            </a:r>
            <a:r>
              <a:rPr lang="en-US" alt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eni</a:t>
            </a:r>
            <a:r>
              <a:rPr lang="en-US" alt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</a:t>
            </a:r>
            <a:r>
              <a:rPr lang="en-US" alt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chuqurligi</a:t>
            </a:r>
            <a:r>
              <a:rPr lang="en-US" alt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kattaliklari</a:t>
            </a:r>
            <a:r>
              <a:rPr lang="en-US" alt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foydalanuvchi</a:t>
            </a:r>
            <a:r>
              <a:rPr lang="en-US" alt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tomonidan</a:t>
            </a:r>
            <a:r>
              <a:rPr lang="en-US" alt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kiritiladigan</a:t>
            </a:r>
            <a:r>
              <a:rPr lang="en-US" alt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hol</a:t>
            </a:r>
            <a:r>
              <a:rPr lang="en-US" alt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uchun</a:t>
            </a:r>
            <a:r>
              <a:rPr lang="en-US" alt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dastur</a:t>
            </a:r>
            <a:r>
              <a:rPr lang="en-US" alt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tuzing</a:t>
            </a:r>
            <a:r>
              <a:rPr lang="en-US" alt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EDA04890-DFC2-49E4-A38B-A92B897E2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672" y="95629"/>
            <a:ext cx="5562600" cy="369332"/>
          </a:xfrm>
        </p:spPr>
        <p:txBody>
          <a:bodyPr anchor="ctr"/>
          <a:lstStyle/>
          <a:p>
            <a:pPr algn="ctr"/>
            <a:r>
              <a:rPr lang="uz-Latn-UZ" sz="2400" dirty="0"/>
              <a:t>2-topshiriq</a:t>
            </a:r>
            <a:r>
              <a:rPr lang="en-US" sz="2400" dirty="0"/>
              <a:t> </a:t>
            </a:r>
            <a:endParaRPr lang="ru-RU" sz="2400" dirty="0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3BB89B87-7959-4BE0-B138-65D2ACD97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316" y="1114366"/>
            <a:ext cx="2438184" cy="139991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68BF99F-CBF2-493E-BF6B-226E12834F3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970"/>
          <a:stretch/>
        </p:blipFill>
        <p:spPr>
          <a:xfrm>
            <a:off x="2814757" y="1393825"/>
            <a:ext cx="2434106" cy="1059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667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/>
          <p:nvPr/>
        </p:nvSpPr>
        <p:spPr>
          <a:xfrm>
            <a:off x="110672" y="555625"/>
            <a:ext cx="5408171" cy="252633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indent="180975" algn="just" defTabSz="536575">
              <a:spcBef>
                <a:spcPts val="1200"/>
              </a:spcBef>
              <a:buClr>
                <a:srgbClr val="C00000"/>
              </a:buClr>
              <a:buSzPct val="136000"/>
            </a:pPr>
            <a:r>
              <a:rPr lang="sv-SE" alt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sv-SE" alt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10 288 sekundni soat, minut va sekundlarda ifodalang. </a:t>
            </a:r>
            <a:endParaRPr lang="en-US" altLang="ru-RU" sz="140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EDA04890-DFC2-49E4-A38B-A92B897E2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672" y="95629"/>
            <a:ext cx="5562600" cy="369332"/>
          </a:xfrm>
        </p:spPr>
        <p:txBody>
          <a:bodyPr anchor="ctr"/>
          <a:lstStyle/>
          <a:p>
            <a:pPr algn="ctr"/>
            <a:r>
              <a:rPr lang="uz-Latn-UZ" sz="2400" dirty="0"/>
              <a:t>3-topshiriq</a:t>
            </a:r>
            <a:r>
              <a:rPr lang="en-US" sz="2400" dirty="0"/>
              <a:t> </a:t>
            </a:r>
            <a:endParaRPr lang="ru-RU" sz="24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0EAF593-8D29-46A9-9181-2C243A1469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900" y="890440"/>
            <a:ext cx="2119313" cy="90011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FCB96E9-B991-49F2-B4C8-80B64D3718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900" y="2003425"/>
            <a:ext cx="2119312" cy="90011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72C3809-E16C-43F5-A036-E2D280EFD6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78100" y="2365015"/>
            <a:ext cx="2486025" cy="51980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A206019E-0D45-4D65-89D4-6520CF23350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06822" y="1267784"/>
            <a:ext cx="3076575" cy="519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148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1">
            <a:extLst>
              <a:ext uri="{FF2B5EF4-FFF2-40B4-BE49-F238E27FC236}">
                <a16:creationId xmlns:a16="http://schemas.microsoft.com/office/drawing/2014/main" id="{69E2D5D7-19A9-4223-8929-855EDE20B5E7}"/>
              </a:ext>
            </a:extLst>
          </p:cNvPr>
          <p:cNvSpPr txBox="1"/>
          <p:nvPr/>
        </p:nvSpPr>
        <p:spPr>
          <a:xfrm>
            <a:off x="152364" y="631825"/>
            <a:ext cx="5613436" cy="283411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268288" marR="173990" lvl="1">
              <a:spcBef>
                <a:spcPts val="290"/>
              </a:spcBef>
              <a:defRPr/>
            </a:pPr>
            <a:endParaRPr lang="en-US" sz="16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FBFED312-95F3-4764-8F19-BA3B5F3495FD}"/>
              </a:ext>
            </a:extLst>
          </p:cNvPr>
          <p:cNvSpPr txBox="1">
            <a:spLocks/>
          </p:cNvSpPr>
          <p:nvPr/>
        </p:nvSpPr>
        <p:spPr>
          <a:xfrm>
            <a:off x="300037" y="98425"/>
            <a:ext cx="5065565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uz-Latn-UZ" sz="2400" dirty="0"/>
              <a:t>4-topshiriq</a:t>
            </a:r>
            <a:r>
              <a:rPr lang="en-US" sz="2400" dirty="0"/>
              <a:t> </a:t>
            </a:r>
            <a:endParaRPr lang="ru-RU" kern="0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E1F7E1C-DF94-49E4-86DD-FCA9E5D2B994}"/>
              </a:ext>
            </a:extLst>
          </p:cNvPr>
          <p:cNvSpPr/>
          <p:nvPr/>
        </p:nvSpPr>
        <p:spPr>
          <a:xfrm>
            <a:off x="122604" y="555625"/>
            <a:ext cx="5410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4. </a:t>
            </a:r>
            <a:r>
              <a:rPr lang="ru-RU" sz="1400" dirty="0" err="1"/>
              <a:t>Berilgan</a:t>
            </a:r>
            <a:r>
              <a:rPr lang="ru-RU" sz="1400" dirty="0"/>
              <a:t> </a:t>
            </a:r>
            <a:r>
              <a:rPr lang="ru-RU" sz="1400" dirty="0" err="1"/>
              <a:t>ikki</a:t>
            </a:r>
            <a:r>
              <a:rPr lang="ru-RU" sz="1400" dirty="0"/>
              <a:t> </a:t>
            </a:r>
            <a:r>
              <a:rPr lang="ru-RU" sz="1400" dirty="0" err="1"/>
              <a:t>xonali</a:t>
            </a:r>
            <a:r>
              <a:rPr lang="ru-RU" sz="1400" dirty="0"/>
              <a:t> </a:t>
            </a:r>
            <a:r>
              <a:rPr lang="ru-RU" sz="1400" dirty="0" err="1"/>
              <a:t>son</a:t>
            </a:r>
            <a:r>
              <a:rPr lang="ru-RU" sz="1400" dirty="0"/>
              <a:t> </a:t>
            </a:r>
            <a:r>
              <a:rPr lang="ru-RU" sz="1400" dirty="0" err="1"/>
              <a:t>xonalarining</a:t>
            </a:r>
            <a:r>
              <a:rPr lang="ru-RU" sz="1400" dirty="0"/>
              <a:t> </a:t>
            </a:r>
            <a:r>
              <a:rPr lang="ru-RU" sz="1400" dirty="0" err="1"/>
              <a:t>ko‘paytmasini</a:t>
            </a:r>
            <a:r>
              <a:rPr lang="ru-RU" sz="1400" dirty="0"/>
              <a:t> </a:t>
            </a:r>
            <a:r>
              <a:rPr lang="ru-RU" sz="1400" dirty="0" err="1"/>
              <a:t>hisoblash</a:t>
            </a:r>
            <a:r>
              <a:rPr lang="ru-RU" sz="1400" dirty="0"/>
              <a:t> </a:t>
            </a:r>
            <a:r>
              <a:rPr lang="ru-RU" sz="1400" dirty="0" err="1"/>
              <a:t>dasturini</a:t>
            </a:r>
            <a:r>
              <a:rPr lang="ru-RU" sz="1400" dirty="0"/>
              <a:t> </a:t>
            </a:r>
            <a:r>
              <a:rPr lang="ru-RU" sz="1400" dirty="0" err="1"/>
              <a:t>tuzing</a:t>
            </a:r>
            <a:r>
              <a:rPr lang="ru-RU" sz="1400" dirty="0"/>
              <a:t>. 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865E8A2-CACD-48BA-B655-7EC29373FE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900" y="1166713"/>
            <a:ext cx="2743200" cy="1370112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F782B7E-493D-4A09-894A-A34A8B847A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1500" y="1654886"/>
            <a:ext cx="2362200" cy="881939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4249614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5109</TotalTime>
  <Words>264</Words>
  <Application>Microsoft Office PowerPoint</Application>
  <PresentationFormat>Произвольный</PresentationFormat>
  <Paragraphs>32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Cambria Math</vt:lpstr>
      <vt:lpstr>Office Theme</vt:lpstr>
      <vt:lpstr>INFORMATIKA VA AXBOROT TEXNOLOGIYALARI</vt:lpstr>
      <vt:lpstr>Uy vazifasini tekshiramiz</vt:lpstr>
      <vt:lpstr>Uy vazifasini tekshiramiz</vt:lpstr>
      <vt:lpstr>Masala </vt:lpstr>
      <vt:lpstr>1-topshiriq </vt:lpstr>
      <vt:lpstr>Berilgan topshiriqning yechimi</vt:lpstr>
      <vt:lpstr>2-topshiriq </vt:lpstr>
      <vt:lpstr>3-topshiriq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</cp:lastModifiedBy>
  <cp:revision>189</cp:revision>
  <dcterms:created xsi:type="dcterms:W3CDTF">2020-04-13T08:05:16Z</dcterms:created>
  <dcterms:modified xsi:type="dcterms:W3CDTF">2021-01-05T08:30:03Z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