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76" r:id="rId2"/>
    <p:sldId id="257" r:id="rId3"/>
    <p:sldId id="345" r:id="rId4"/>
    <p:sldId id="344" r:id="rId5"/>
    <p:sldId id="324" r:id="rId6"/>
    <p:sldId id="335" r:id="rId7"/>
    <p:sldId id="337" r:id="rId8"/>
    <p:sldId id="338" r:id="rId9"/>
    <p:sldId id="336" r:id="rId10"/>
  </p:sldIdLst>
  <p:sldSz cx="5765800" cy="3244850"/>
  <p:notesSz cx="5765800" cy="324485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BC89EF96-8CEA-46FF-86C4-4CE0E7609802}" styleName="Светлый стиль 3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103" autoAdjust="0"/>
    <p:restoredTop sz="94660"/>
  </p:normalViewPr>
  <p:slideViewPr>
    <p:cSldViewPr>
      <p:cViewPr varScale="1">
        <p:scale>
          <a:sx n="132" d="100"/>
          <a:sy n="132" d="100"/>
        </p:scale>
        <p:origin x="906" y="11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432435" y="1005903"/>
            <a:ext cx="4900930" cy="68141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864870" y="1817116"/>
            <a:ext cx="4036060" cy="8112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1/25/2021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400" b="0" i="1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1/25/2021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288290" y="746315"/>
            <a:ext cx="2508123" cy="21416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2969387" y="746315"/>
            <a:ext cx="2508123" cy="21416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1/25/2021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8" y="71163"/>
            <a:ext cx="5650865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1/25/2021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1/25/2021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2437" y="132463"/>
            <a:ext cx="4900931" cy="3154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2435" y="660989"/>
            <a:ext cx="1574064" cy="1612223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2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095868" y="660989"/>
            <a:ext cx="1574064" cy="1612223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2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759301" y="660989"/>
            <a:ext cx="1574064" cy="1612223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2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432435" y="2356547"/>
            <a:ext cx="1574064" cy="453679"/>
          </a:xfrm>
        </p:spPr>
        <p:txBody>
          <a:bodyPr>
            <a:noAutofit/>
          </a:bodyPr>
          <a:lstStyle>
            <a:lvl1pPr marL="0" indent="0">
              <a:buNone/>
              <a:defRPr sz="662"/>
            </a:lvl1pPr>
            <a:lvl2pPr marL="72071" indent="-72071">
              <a:buFont typeface="Arial" panose="020B0604020202020204" pitchFamily="34" charset="0"/>
              <a:buChar char="•"/>
              <a:defRPr sz="662"/>
            </a:lvl2pPr>
            <a:lvl3pPr marL="144142" indent="-72071">
              <a:defRPr sz="662"/>
            </a:lvl3pPr>
            <a:lvl4pPr marL="252249" indent="-108107">
              <a:defRPr sz="662"/>
            </a:lvl4pPr>
            <a:lvl5pPr marL="360356" indent="-108107">
              <a:defRPr sz="662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2095868" y="2356547"/>
            <a:ext cx="1574064" cy="453679"/>
          </a:xfrm>
        </p:spPr>
        <p:txBody>
          <a:bodyPr>
            <a:noAutofit/>
          </a:bodyPr>
          <a:lstStyle>
            <a:lvl1pPr marL="0" indent="0">
              <a:buNone/>
              <a:defRPr sz="662"/>
            </a:lvl1pPr>
            <a:lvl2pPr marL="72071" indent="-72071">
              <a:buFont typeface="Arial" panose="020B0604020202020204" pitchFamily="34" charset="0"/>
              <a:buChar char="•"/>
              <a:defRPr sz="662"/>
            </a:lvl2pPr>
            <a:lvl3pPr marL="144142" indent="-72071">
              <a:defRPr sz="662"/>
            </a:lvl3pPr>
            <a:lvl4pPr marL="252249" indent="-108107">
              <a:defRPr sz="662"/>
            </a:lvl4pPr>
            <a:lvl5pPr marL="360356" indent="-108107">
              <a:defRPr sz="662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3759301" y="2356547"/>
            <a:ext cx="1574064" cy="453679"/>
          </a:xfrm>
        </p:spPr>
        <p:txBody>
          <a:bodyPr>
            <a:noAutofit/>
          </a:bodyPr>
          <a:lstStyle>
            <a:lvl1pPr marL="0" indent="0">
              <a:buNone/>
              <a:defRPr sz="662"/>
            </a:lvl1pPr>
            <a:lvl2pPr marL="72071" indent="-72071">
              <a:buFont typeface="Arial" panose="020B0604020202020204" pitchFamily="34" charset="0"/>
              <a:buChar char="•"/>
              <a:defRPr sz="662"/>
            </a:lvl2pPr>
            <a:lvl3pPr marL="144142" indent="-72071">
              <a:defRPr sz="662"/>
            </a:lvl3pPr>
            <a:lvl4pPr marL="252249" indent="-108107">
              <a:defRPr sz="662"/>
            </a:lvl4pPr>
            <a:lvl5pPr marL="360356" indent="-108107">
              <a:defRPr sz="662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432437" y="441662"/>
            <a:ext cx="4900931" cy="192287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1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1979263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0" y="536168"/>
            <a:ext cx="5650865" cy="2649220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66848" y="71163"/>
            <a:ext cx="5650865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6388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36105" y="982040"/>
            <a:ext cx="4893589" cy="20186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00" b="0" i="1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1960372" y="3017710"/>
            <a:ext cx="1845056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288290" y="3017710"/>
            <a:ext cx="1326134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1/25/2021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4151376" y="3017710"/>
            <a:ext cx="1326134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7" Type="http://schemas.openxmlformats.org/officeDocument/2006/relationships/image" Target="../media/image12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1ADACFDA-3424-4FFF-8A3C-D66292078E7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85596" y="2323333"/>
            <a:ext cx="1121849" cy="706549"/>
          </a:xfrm>
          <a:prstGeom prst="rect">
            <a:avLst/>
          </a:prstGeom>
        </p:spPr>
      </p:pic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7828" y="19633"/>
            <a:ext cx="5757972" cy="1020705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14" name="object 3">
            <a:extLst>
              <a:ext uri="{FF2B5EF4-FFF2-40B4-BE49-F238E27FC236}">
                <a16:creationId xmlns:a16="http://schemas.microsoft.com/office/drawing/2014/main" id="{648E54F6-8C15-4BB3-94E3-7B81F0C680D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149317" y="206830"/>
            <a:ext cx="3301127" cy="568739"/>
          </a:xfrm>
          <a:prstGeom prst="rect">
            <a:avLst/>
          </a:prstGeom>
        </p:spPr>
        <p:txBody>
          <a:bodyPr vert="horz" wrap="square" lIns="0" tIns="14599" rIns="0" bIns="0" rtlCol="0" anchor="ctr">
            <a:spAutoFit/>
          </a:bodyPr>
          <a:lstStyle/>
          <a:p>
            <a:pPr marL="12695" algn="l">
              <a:spcBef>
                <a:spcPts val="114"/>
              </a:spcBef>
            </a:pPr>
            <a:r>
              <a:rPr lang="en-US" sz="1800" spc="5" dirty="0">
                <a:latin typeface="Arial" panose="020B0604020202020204" pitchFamily="34" charset="0"/>
                <a:cs typeface="Arial" panose="020B0604020202020204" pitchFamily="34" charset="0"/>
              </a:rPr>
              <a:t>INFORMATIKA VA AXBOROT TEXNOLOGIYALARI</a:t>
            </a:r>
            <a:endParaRPr 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object 4">
            <a:extLst>
              <a:ext uri="{FF2B5EF4-FFF2-40B4-BE49-F238E27FC236}">
                <a16:creationId xmlns:a16="http://schemas.microsoft.com/office/drawing/2014/main" id="{96789AA7-9596-4F83-89FD-AEC28EE179F1}"/>
              </a:ext>
            </a:extLst>
          </p:cNvPr>
          <p:cNvSpPr txBox="1"/>
          <p:nvPr/>
        </p:nvSpPr>
        <p:spPr>
          <a:xfrm>
            <a:off x="596900" y="1237592"/>
            <a:ext cx="4876800" cy="1645316"/>
          </a:xfrm>
          <a:prstGeom prst="rect">
            <a:avLst/>
          </a:prstGeom>
        </p:spPr>
        <p:txBody>
          <a:bodyPr vert="horz" wrap="square" lIns="0" tIns="13964" rIns="0" bIns="0" rtlCol="0">
            <a:spAutoFit/>
          </a:bodyPr>
          <a:lstStyle/>
          <a:p>
            <a:pPr marL="18407">
              <a:spcAft>
                <a:spcPts val="1200"/>
              </a:spcAft>
            </a:pPr>
            <a:r>
              <a:rPr lang="en-US" sz="2400" dirty="0" err="1">
                <a:solidFill>
                  <a:srgbClr val="002060"/>
                </a:solidFill>
                <a:latin typeface="Arial"/>
                <a:cs typeface="Arial"/>
              </a:rPr>
              <a:t>Mavzu</a:t>
            </a:r>
            <a:r>
              <a:rPr lang="ru-RU" sz="2400" dirty="0">
                <a:solidFill>
                  <a:srgbClr val="002060"/>
                </a:solidFill>
                <a:latin typeface="Arial"/>
                <a:cs typeface="Arial"/>
              </a:rPr>
              <a:t>: </a:t>
            </a:r>
            <a:endParaRPr lang="uz-Latn-UZ" sz="2400" dirty="0">
              <a:solidFill>
                <a:srgbClr val="002060"/>
              </a:solidFill>
              <a:latin typeface="Arial"/>
              <a:cs typeface="Arial"/>
            </a:endParaRPr>
          </a:p>
          <a:p>
            <a:pPr marL="20131"/>
            <a:r>
              <a:rPr lang="uz-Latn-UZ" sz="2400" b="1" dirty="0">
                <a:solidFill>
                  <a:srgbClr val="002060"/>
                </a:solidFill>
                <a:latin typeface="Arial"/>
                <a:cs typeface="Arial"/>
              </a:rPr>
              <a:t>Pythonda mantiqiy masalalarni dasturlash bo‘yicha amaliy mashg‘ulot</a:t>
            </a:r>
          </a:p>
        </p:txBody>
      </p:sp>
      <p:sp>
        <p:nvSpPr>
          <p:cNvPr id="16" name="object 5">
            <a:extLst>
              <a:ext uri="{FF2B5EF4-FFF2-40B4-BE49-F238E27FC236}">
                <a16:creationId xmlns:a16="http://schemas.microsoft.com/office/drawing/2014/main" id="{A8BAE388-D6D2-40E9-8208-E39C1E0E7029}"/>
              </a:ext>
            </a:extLst>
          </p:cNvPr>
          <p:cNvSpPr/>
          <p:nvPr/>
        </p:nvSpPr>
        <p:spPr>
          <a:xfrm>
            <a:off x="292100" y="1251172"/>
            <a:ext cx="252000" cy="752253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id="{74F1148F-3E1F-4BF6-8A2D-952BB1A0A6DA}"/>
              </a:ext>
            </a:extLst>
          </p:cNvPr>
          <p:cNvGrpSpPr/>
          <p:nvPr/>
        </p:nvGrpSpPr>
        <p:grpSpPr>
          <a:xfrm>
            <a:off x="4485596" y="214968"/>
            <a:ext cx="1064304" cy="603664"/>
            <a:chOff x="4454242" y="214968"/>
            <a:chExt cx="1248058" cy="603664"/>
          </a:xfrm>
        </p:grpSpPr>
        <p:sp>
          <p:nvSpPr>
            <p:cNvPr id="20" name="object 9">
              <a:extLst>
                <a:ext uri="{FF2B5EF4-FFF2-40B4-BE49-F238E27FC236}">
                  <a16:creationId xmlns:a16="http://schemas.microsoft.com/office/drawing/2014/main" id="{F294EAD7-CAB8-401C-B12D-6064AA1177E0}"/>
                </a:ext>
              </a:extLst>
            </p:cNvPr>
            <p:cNvSpPr/>
            <p:nvPr/>
          </p:nvSpPr>
          <p:spPr>
            <a:xfrm>
              <a:off x="4454242" y="214968"/>
              <a:ext cx="1248058" cy="603664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603605" y="0"/>
                  </a:moveTo>
                  <a:lnTo>
                    <a:pt x="0" y="0"/>
                  </a:lnTo>
                  <a:lnTo>
                    <a:pt x="0" y="603618"/>
                  </a:lnTo>
                  <a:lnTo>
                    <a:pt x="603605" y="603618"/>
                  </a:lnTo>
                  <a:lnTo>
                    <a:pt x="603605" y="0"/>
                  </a:lnTo>
                  <a:close/>
                </a:path>
              </a:pathLst>
            </a:custGeom>
            <a:solidFill>
              <a:srgbClr val="00A859"/>
            </a:solidFill>
          </p:spPr>
          <p:txBody>
            <a:bodyPr wrap="square" lIns="0" tIns="0" rIns="0" bIns="0" rtlCol="0"/>
            <a:lstStyle/>
            <a:p>
              <a:endParaRPr sz="1133"/>
            </a:p>
          </p:txBody>
        </p:sp>
        <p:sp>
          <p:nvSpPr>
            <p:cNvPr id="21" name="object 10">
              <a:extLst>
                <a:ext uri="{FF2B5EF4-FFF2-40B4-BE49-F238E27FC236}">
                  <a16:creationId xmlns:a16="http://schemas.microsoft.com/office/drawing/2014/main" id="{27824596-7DE1-4136-95E4-49A51856B6D3}"/>
                </a:ext>
              </a:extLst>
            </p:cNvPr>
            <p:cNvSpPr/>
            <p:nvPr/>
          </p:nvSpPr>
          <p:spPr>
            <a:xfrm>
              <a:off x="4454242" y="214968"/>
              <a:ext cx="1248058" cy="603664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5" y="0"/>
                  </a:lnTo>
                  <a:lnTo>
                    <a:pt x="603605" y="603618"/>
                  </a:lnTo>
                  <a:lnTo>
                    <a:pt x="0" y="603618"/>
                  </a:lnTo>
                  <a:lnTo>
                    <a:pt x="0" y="0"/>
                  </a:lnTo>
                  <a:close/>
                </a:path>
              </a:pathLst>
            </a:custGeom>
            <a:ln w="30481">
              <a:solidFill>
                <a:srgbClr val="FEFEFE"/>
              </a:solidFill>
            </a:ln>
          </p:spPr>
          <p:txBody>
            <a:bodyPr wrap="square" lIns="0" tIns="0" rIns="0" bIns="0" rtlCol="0"/>
            <a:lstStyle/>
            <a:p>
              <a:endParaRPr sz="1133"/>
            </a:p>
          </p:txBody>
        </p:sp>
      </p:grpSp>
      <p:sp>
        <p:nvSpPr>
          <p:cNvPr id="22" name="object 12">
            <a:extLst>
              <a:ext uri="{FF2B5EF4-FFF2-40B4-BE49-F238E27FC236}">
                <a16:creationId xmlns:a16="http://schemas.microsoft.com/office/drawing/2014/main" id="{CAFE6579-511C-4CCB-9A5C-300ACC2F553A}"/>
              </a:ext>
            </a:extLst>
          </p:cNvPr>
          <p:cNvSpPr txBox="1"/>
          <p:nvPr/>
        </p:nvSpPr>
        <p:spPr>
          <a:xfrm>
            <a:off x="4581311" y="339658"/>
            <a:ext cx="920548" cy="323801"/>
          </a:xfrm>
          <a:prstGeom prst="rect">
            <a:avLst/>
          </a:prstGeom>
        </p:spPr>
        <p:txBody>
          <a:bodyPr vert="horz" wrap="square" lIns="0" tIns="15869" rIns="0" bIns="0" rtlCol="0">
            <a:spAutoFit/>
          </a:bodyPr>
          <a:lstStyle/>
          <a:p>
            <a:pPr algn="ctr">
              <a:spcBef>
                <a:spcPts val="125"/>
              </a:spcBef>
            </a:pPr>
            <a:r>
              <a:rPr lang="uz-Latn-UZ" sz="2000" b="1" spc="10" dirty="0">
                <a:solidFill>
                  <a:srgbClr val="FEFEFE"/>
                </a:solidFill>
                <a:latin typeface="Arial"/>
                <a:cs typeface="Arial"/>
              </a:rPr>
              <a:t>9</a:t>
            </a:r>
            <a:r>
              <a:rPr lang="en-US" sz="2000" b="1" spc="10" dirty="0">
                <a:solidFill>
                  <a:srgbClr val="FEFEFE"/>
                </a:solidFill>
                <a:latin typeface="Arial"/>
                <a:cs typeface="Arial"/>
              </a:rPr>
              <a:t>-</a:t>
            </a:r>
            <a:r>
              <a:rPr lang="en-US" sz="2000" b="1" spc="10" dirty="0" err="1">
                <a:solidFill>
                  <a:srgbClr val="FEFEFE"/>
                </a:solidFill>
                <a:latin typeface="Arial"/>
                <a:cs typeface="Arial"/>
              </a:rPr>
              <a:t>sinf</a:t>
            </a:r>
            <a:endParaRPr lang="en-US" sz="2000" dirty="0">
              <a:latin typeface="Arial"/>
              <a:cs typeface="Arial"/>
            </a:endParaRPr>
          </a:p>
        </p:txBody>
      </p:sp>
      <p:sp>
        <p:nvSpPr>
          <p:cNvPr id="19" name="object 11">
            <a:extLst>
              <a:ext uri="{FF2B5EF4-FFF2-40B4-BE49-F238E27FC236}">
                <a16:creationId xmlns:a16="http://schemas.microsoft.com/office/drawing/2014/main" id="{382AB4AE-4981-4494-BB32-7A573B110208}"/>
              </a:ext>
            </a:extLst>
          </p:cNvPr>
          <p:cNvSpPr/>
          <p:nvPr/>
        </p:nvSpPr>
        <p:spPr>
          <a:xfrm>
            <a:off x="328537" y="303926"/>
            <a:ext cx="493302" cy="379513"/>
          </a:xfrm>
          <a:custGeom>
            <a:avLst/>
            <a:gdLst/>
            <a:ahLst/>
            <a:cxnLst/>
            <a:rect l="l" t="t" r="r" b="b"/>
            <a:pathLst>
              <a:path w="492759" h="379095">
                <a:moveTo>
                  <a:pt x="447094" y="0"/>
                </a:moveTo>
                <a:lnTo>
                  <a:pt x="45651" y="0"/>
                </a:lnTo>
                <a:lnTo>
                  <a:pt x="39383" y="6267"/>
                </a:lnTo>
                <a:lnTo>
                  <a:pt x="39383" y="264483"/>
                </a:lnTo>
                <a:lnTo>
                  <a:pt x="633" y="340944"/>
                </a:lnTo>
                <a:lnTo>
                  <a:pt x="309" y="341805"/>
                </a:lnTo>
                <a:lnTo>
                  <a:pt x="101" y="342658"/>
                </a:lnTo>
                <a:lnTo>
                  <a:pt x="0" y="371350"/>
                </a:lnTo>
                <a:lnTo>
                  <a:pt x="7444" y="378795"/>
                </a:lnTo>
                <a:lnTo>
                  <a:pt x="485302" y="378795"/>
                </a:lnTo>
                <a:lnTo>
                  <a:pt x="492747" y="371350"/>
                </a:lnTo>
                <a:lnTo>
                  <a:pt x="492747" y="364359"/>
                </a:lnTo>
                <a:lnTo>
                  <a:pt x="15405" y="364359"/>
                </a:lnTo>
                <a:lnTo>
                  <a:pt x="14436" y="363390"/>
                </a:lnTo>
                <a:lnTo>
                  <a:pt x="14436" y="351108"/>
                </a:lnTo>
                <a:lnTo>
                  <a:pt x="492747" y="351108"/>
                </a:lnTo>
                <a:lnTo>
                  <a:pt x="492644" y="342658"/>
                </a:lnTo>
                <a:lnTo>
                  <a:pt x="492437" y="341805"/>
                </a:lnTo>
                <a:lnTo>
                  <a:pt x="492113" y="340944"/>
                </a:lnTo>
                <a:lnTo>
                  <a:pt x="489948" y="336671"/>
                </a:lnTo>
                <a:lnTo>
                  <a:pt x="18968" y="336671"/>
                </a:lnTo>
                <a:lnTo>
                  <a:pt x="51033" y="273427"/>
                </a:lnTo>
                <a:lnTo>
                  <a:pt x="457895" y="273427"/>
                </a:lnTo>
                <a:lnTo>
                  <a:pt x="453363" y="264483"/>
                </a:lnTo>
                <a:lnTo>
                  <a:pt x="453363" y="258991"/>
                </a:lnTo>
                <a:lnTo>
                  <a:pt x="53820" y="258991"/>
                </a:lnTo>
                <a:lnTo>
                  <a:pt x="53820" y="14436"/>
                </a:lnTo>
                <a:lnTo>
                  <a:pt x="453363" y="14436"/>
                </a:lnTo>
                <a:lnTo>
                  <a:pt x="453363" y="6267"/>
                </a:lnTo>
                <a:lnTo>
                  <a:pt x="447094" y="0"/>
                </a:lnTo>
                <a:close/>
              </a:path>
              <a:path w="492759" h="379095">
                <a:moveTo>
                  <a:pt x="492747" y="351108"/>
                </a:moveTo>
                <a:lnTo>
                  <a:pt x="478311" y="351108"/>
                </a:lnTo>
                <a:lnTo>
                  <a:pt x="478311" y="363390"/>
                </a:lnTo>
                <a:lnTo>
                  <a:pt x="477342" y="364359"/>
                </a:lnTo>
                <a:lnTo>
                  <a:pt x="492747" y="364359"/>
                </a:lnTo>
                <a:lnTo>
                  <a:pt x="492747" y="351108"/>
                </a:lnTo>
                <a:close/>
              </a:path>
              <a:path w="492759" h="379095">
                <a:moveTo>
                  <a:pt x="300225" y="297831"/>
                </a:moveTo>
                <a:lnTo>
                  <a:pt x="192520" y="297831"/>
                </a:lnTo>
                <a:lnTo>
                  <a:pt x="187131" y="301934"/>
                </a:lnTo>
                <a:lnTo>
                  <a:pt x="177552" y="336671"/>
                </a:lnTo>
                <a:lnTo>
                  <a:pt x="192528" y="336671"/>
                </a:lnTo>
                <a:lnTo>
                  <a:pt x="199260" y="312267"/>
                </a:lnTo>
                <a:lnTo>
                  <a:pt x="308461" y="312267"/>
                </a:lnTo>
                <a:lnTo>
                  <a:pt x="305611" y="301934"/>
                </a:lnTo>
                <a:lnTo>
                  <a:pt x="300225" y="297831"/>
                </a:lnTo>
                <a:close/>
              </a:path>
              <a:path w="492759" h="379095">
                <a:moveTo>
                  <a:pt x="308461" y="312267"/>
                </a:moveTo>
                <a:lnTo>
                  <a:pt x="293486" y="312267"/>
                </a:lnTo>
                <a:lnTo>
                  <a:pt x="300219" y="336671"/>
                </a:lnTo>
                <a:lnTo>
                  <a:pt x="315191" y="336671"/>
                </a:lnTo>
                <a:lnTo>
                  <a:pt x="308461" y="312267"/>
                </a:lnTo>
                <a:close/>
              </a:path>
              <a:path w="492759" h="379095">
                <a:moveTo>
                  <a:pt x="457895" y="273427"/>
                </a:moveTo>
                <a:lnTo>
                  <a:pt x="441709" y="273427"/>
                </a:lnTo>
                <a:lnTo>
                  <a:pt x="473774" y="336671"/>
                </a:lnTo>
                <a:lnTo>
                  <a:pt x="489948" y="336671"/>
                </a:lnTo>
                <a:lnTo>
                  <a:pt x="457895" y="273427"/>
                </a:lnTo>
                <a:close/>
              </a:path>
              <a:path w="492759" h="379095">
                <a:moveTo>
                  <a:pt x="453363" y="14436"/>
                </a:moveTo>
                <a:lnTo>
                  <a:pt x="438927" y="14436"/>
                </a:lnTo>
                <a:lnTo>
                  <a:pt x="438927" y="258991"/>
                </a:lnTo>
                <a:lnTo>
                  <a:pt x="453363" y="258991"/>
                </a:lnTo>
                <a:lnTo>
                  <a:pt x="453363" y="14436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endParaRPr sz="1802" dirty="0"/>
          </a:p>
        </p:txBody>
      </p:sp>
      <p:sp>
        <p:nvSpPr>
          <p:cNvPr id="24" name="object 12">
            <a:extLst>
              <a:ext uri="{FF2B5EF4-FFF2-40B4-BE49-F238E27FC236}">
                <a16:creationId xmlns:a16="http://schemas.microsoft.com/office/drawing/2014/main" id="{095BD782-9915-451D-8BDE-31B9F6A26271}"/>
              </a:ext>
            </a:extLst>
          </p:cNvPr>
          <p:cNvSpPr/>
          <p:nvPr/>
        </p:nvSpPr>
        <p:spPr>
          <a:xfrm>
            <a:off x="397831" y="452835"/>
            <a:ext cx="354721" cy="95355"/>
          </a:xfrm>
          <a:custGeom>
            <a:avLst/>
            <a:gdLst/>
            <a:ahLst/>
            <a:cxnLst/>
            <a:rect l="l" t="t" r="r" b="b"/>
            <a:pathLst>
              <a:path w="354330" h="95250">
                <a:moveTo>
                  <a:pt x="11206" y="0"/>
                </a:moveTo>
                <a:lnTo>
                  <a:pt x="3233" y="0"/>
                </a:lnTo>
                <a:lnTo>
                  <a:pt x="0" y="3228"/>
                </a:lnTo>
                <a:lnTo>
                  <a:pt x="3" y="89772"/>
                </a:lnTo>
                <a:lnTo>
                  <a:pt x="5076" y="94848"/>
                </a:lnTo>
                <a:lnTo>
                  <a:pt x="349236" y="94848"/>
                </a:lnTo>
                <a:lnTo>
                  <a:pt x="354312" y="89772"/>
                </a:lnTo>
                <a:lnTo>
                  <a:pt x="354312" y="80412"/>
                </a:lnTo>
                <a:lnTo>
                  <a:pt x="14436" y="80412"/>
                </a:lnTo>
                <a:lnTo>
                  <a:pt x="14436" y="3228"/>
                </a:lnTo>
                <a:lnTo>
                  <a:pt x="11206" y="0"/>
                </a:lnTo>
                <a:close/>
              </a:path>
              <a:path w="354330" h="95250">
                <a:moveTo>
                  <a:pt x="351078" y="0"/>
                </a:moveTo>
                <a:lnTo>
                  <a:pt x="343105" y="0"/>
                </a:lnTo>
                <a:lnTo>
                  <a:pt x="339876" y="3228"/>
                </a:lnTo>
                <a:lnTo>
                  <a:pt x="339876" y="80412"/>
                </a:lnTo>
                <a:lnTo>
                  <a:pt x="354312" y="80412"/>
                </a:lnTo>
                <a:lnTo>
                  <a:pt x="354312" y="3228"/>
                </a:lnTo>
                <a:lnTo>
                  <a:pt x="351078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endParaRPr sz="1802"/>
          </a:p>
        </p:txBody>
      </p:sp>
      <p:sp>
        <p:nvSpPr>
          <p:cNvPr id="25" name="object 13">
            <a:extLst>
              <a:ext uri="{FF2B5EF4-FFF2-40B4-BE49-F238E27FC236}">
                <a16:creationId xmlns:a16="http://schemas.microsoft.com/office/drawing/2014/main" id="{312CDD75-671C-4D07-9747-AFD5EA1B46A6}"/>
              </a:ext>
            </a:extLst>
          </p:cNvPr>
          <p:cNvSpPr/>
          <p:nvPr/>
        </p:nvSpPr>
        <p:spPr>
          <a:xfrm>
            <a:off x="397831" y="333796"/>
            <a:ext cx="354721" cy="95355"/>
          </a:xfrm>
          <a:custGeom>
            <a:avLst/>
            <a:gdLst/>
            <a:ahLst/>
            <a:cxnLst/>
            <a:rect l="l" t="t" r="r" b="b"/>
            <a:pathLst>
              <a:path w="354330" h="95250">
                <a:moveTo>
                  <a:pt x="349236" y="0"/>
                </a:moveTo>
                <a:lnTo>
                  <a:pt x="5079" y="0"/>
                </a:lnTo>
                <a:lnTo>
                  <a:pt x="0" y="5076"/>
                </a:lnTo>
                <a:lnTo>
                  <a:pt x="0" y="91616"/>
                </a:lnTo>
                <a:lnTo>
                  <a:pt x="3233" y="94849"/>
                </a:lnTo>
                <a:lnTo>
                  <a:pt x="11206" y="94849"/>
                </a:lnTo>
                <a:lnTo>
                  <a:pt x="14436" y="91616"/>
                </a:lnTo>
                <a:lnTo>
                  <a:pt x="14436" y="14436"/>
                </a:lnTo>
                <a:lnTo>
                  <a:pt x="354312" y="14436"/>
                </a:lnTo>
                <a:lnTo>
                  <a:pt x="354312" y="5076"/>
                </a:lnTo>
                <a:lnTo>
                  <a:pt x="349236" y="0"/>
                </a:lnTo>
                <a:close/>
              </a:path>
              <a:path w="354330" h="95250">
                <a:moveTo>
                  <a:pt x="354312" y="14436"/>
                </a:moveTo>
                <a:lnTo>
                  <a:pt x="339876" y="14436"/>
                </a:lnTo>
                <a:lnTo>
                  <a:pt x="339876" y="91616"/>
                </a:lnTo>
                <a:lnTo>
                  <a:pt x="343105" y="94849"/>
                </a:lnTo>
                <a:lnTo>
                  <a:pt x="351078" y="94849"/>
                </a:lnTo>
                <a:lnTo>
                  <a:pt x="354312" y="91616"/>
                </a:lnTo>
                <a:lnTo>
                  <a:pt x="354312" y="14436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endParaRPr sz="1802"/>
          </a:p>
        </p:txBody>
      </p:sp>
      <p:sp>
        <p:nvSpPr>
          <p:cNvPr id="17" name="object 5">
            <a:extLst>
              <a:ext uri="{FF2B5EF4-FFF2-40B4-BE49-F238E27FC236}">
                <a16:creationId xmlns:a16="http://schemas.microsoft.com/office/drawing/2014/main" id="{38020421-0932-4876-AD01-6C2797AEF46A}"/>
              </a:ext>
            </a:extLst>
          </p:cNvPr>
          <p:cNvSpPr/>
          <p:nvPr/>
        </p:nvSpPr>
        <p:spPr>
          <a:xfrm>
            <a:off x="286238" y="2102509"/>
            <a:ext cx="252000" cy="762000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chemeClr val="bg1">
              <a:lumMod val="75000"/>
            </a:schemeClr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</p:spTree>
    <p:extLst>
      <p:ext uri="{BB962C8B-B14F-4D97-AF65-F5344CB8AC3E}">
        <p14:creationId xmlns:p14="http://schemas.microsoft.com/office/powerpoint/2010/main" val="15281286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/>
          <p:nvPr/>
        </p:nvSpPr>
        <p:spPr>
          <a:xfrm>
            <a:off x="512127" y="945494"/>
            <a:ext cx="4741545" cy="6471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98450" marR="119380" indent="-285750">
              <a:lnSpc>
                <a:spcPct val="120300"/>
              </a:lnSpc>
              <a:spcBef>
                <a:spcPts val="1800"/>
              </a:spcBef>
              <a:buClr>
                <a:srgbClr val="00CC66"/>
              </a:buClr>
              <a:buFont typeface="Wingdings" pitchFamily="2" charset="2"/>
              <a:buChar char="ü"/>
            </a:pPr>
            <a:r>
              <a:rPr lang="uz-Latn-UZ" b="1" dirty="0">
                <a:solidFill>
                  <a:srgbClr val="231F20"/>
                </a:solidFill>
                <a:latin typeface="Arial"/>
                <a:cs typeface="Arial"/>
              </a:rPr>
              <a:t>Mantiqiy masalalarga oid topshiriqlar yechish dasturini tuzish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296158" y="92527"/>
            <a:ext cx="5101342" cy="343535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30"/>
              </a:spcBef>
            </a:pPr>
            <a:r>
              <a:rPr lang="en-US" spc="25" dirty="0" err="1"/>
              <a:t>Dars</a:t>
            </a:r>
            <a:r>
              <a:rPr lang="en-US" spc="25" dirty="0"/>
              <a:t> </a:t>
            </a:r>
            <a:r>
              <a:rPr lang="en-US" spc="25" dirty="0" err="1"/>
              <a:t>rejasi</a:t>
            </a:r>
            <a:endParaRPr spc="5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6B9A3D86-20AB-406A-B508-6A043F6BB893}"/>
              </a:ext>
            </a:extLst>
          </p:cNvPr>
          <p:cNvSpPr txBox="1"/>
          <p:nvPr/>
        </p:nvSpPr>
        <p:spPr>
          <a:xfrm>
            <a:off x="620486" y="98425"/>
            <a:ext cx="47602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z-Latn-UZ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Uy vazifasi uchun berilgan topshiriqlar</a:t>
            </a:r>
            <a:endParaRPr lang="ru-RU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A9177F65-5F6F-4AC1-AE9F-22769148FB7D}"/>
              </a:ext>
            </a:extLst>
          </p:cNvPr>
          <p:cNvSpPr/>
          <p:nvPr/>
        </p:nvSpPr>
        <p:spPr>
          <a:xfrm>
            <a:off x="486002" y="555625"/>
            <a:ext cx="5029200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Quyidagi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mantiqiy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ifodalar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natijasini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yozing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endParaRPr lang="uz-Latn-UZ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1) (3 &gt; 5) and (2 &gt; 4) </a:t>
            </a:r>
            <a:endParaRPr lang="uz-Latn-UZ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2) (2 &lt; 5) and (3 &gt; 0) </a:t>
            </a:r>
            <a:endParaRPr lang="uz-Latn-UZ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3) (4 &gt; 2) or (4 &lt; 1) </a:t>
            </a:r>
            <a:endParaRPr lang="uz-Latn-UZ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4) (3 &gt; 1) or (5 &gt; 0)</a:t>
            </a:r>
            <a:endParaRPr lang="ru-RU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65C385E4-262D-4A3A-BA83-DD2035811881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95"/>
          <a:stretch/>
        </p:blipFill>
        <p:spPr>
          <a:xfrm>
            <a:off x="620486" y="1725176"/>
            <a:ext cx="2033814" cy="1302527"/>
          </a:xfrm>
          <a:prstGeom prst="rect">
            <a:avLst/>
          </a:prstGeom>
          <a:ln>
            <a:solidFill>
              <a:schemeClr val="accent1"/>
            </a:solidFill>
          </a:ln>
        </p:spPr>
      </p:pic>
    </p:spTree>
    <p:extLst>
      <p:ext uri="{BB962C8B-B14F-4D97-AF65-F5344CB8AC3E}">
        <p14:creationId xmlns:p14="http://schemas.microsoft.com/office/powerpoint/2010/main" val="15234791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6B9A3D86-20AB-406A-B508-6A043F6BB893}"/>
              </a:ext>
            </a:extLst>
          </p:cNvPr>
          <p:cNvSpPr txBox="1"/>
          <p:nvPr/>
        </p:nvSpPr>
        <p:spPr>
          <a:xfrm>
            <a:off x="620486" y="98425"/>
            <a:ext cx="47602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z-Latn-UZ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Uy vazifasi uchun berilgan topshiriqlar</a:t>
            </a:r>
            <a:endParaRPr lang="ru-RU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99CF0851-754B-46D3-85B9-899CB8B8715C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50913" t="15354"/>
          <a:stretch/>
        </p:blipFill>
        <p:spPr>
          <a:xfrm>
            <a:off x="292101" y="2137333"/>
            <a:ext cx="2362200" cy="951383"/>
          </a:xfrm>
          <a:prstGeom prst="rect">
            <a:avLst/>
          </a:prstGeom>
        </p:spPr>
      </p:pic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C01CA30D-7B3E-4E90-87BC-66A3E25A6A24}"/>
              </a:ext>
            </a:extLst>
          </p:cNvPr>
          <p:cNvSpPr/>
          <p:nvPr/>
        </p:nvSpPr>
        <p:spPr>
          <a:xfrm>
            <a:off x="292100" y="631825"/>
            <a:ext cx="5088618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Quyidagi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mantiqiy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ifodalar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natijasini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toping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549C5754-793E-4C73-A850-440F1A097FF0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15354" r="52995"/>
          <a:stretch/>
        </p:blipFill>
        <p:spPr>
          <a:xfrm>
            <a:off x="308429" y="1075095"/>
            <a:ext cx="2391909" cy="951383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3602BDD2-F410-4DA5-96C7-FC8C566F9A3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50231" y="911158"/>
            <a:ext cx="2673804" cy="1076467"/>
          </a:xfrm>
          <a:prstGeom prst="rect">
            <a:avLst/>
          </a:prstGeom>
          <a:ln>
            <a:solidFill>
              <a:schemeClr val="accent1"/>
            </a:solidFill>
          </a:ln>
        </p:spPr>
      </p:pic>
      <p:pic>
        <p:nvPicPr>
          <p:cNvPr id="10" name="Рисунок 9">
            <a:extLst>
              <a:ext uri="{FF2B5EF4-FFF2-40B4-BE49-F238E27FC236}">
                <a16:creationId xmlns:a16="http://schemas.microsoft.com/office/drawing/2014/main" id="{A811F84B-8F52-401C-A7DB-FE0BAE097034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334"/>
          <a:stretch/>
        </p:blipFill>
        <p:spPr>
          <a:xfrm>
            <a:off x="2750231" y="2026478"/>
            <a:ext cx="2673804" cy="1119947"/>
          </a:xfrm>
          <a:prstGeom prst="rect">
            <a:avLst/>
          </a:prstGeom>
          <a:ln>
            <a:solidFill>
              <a:schemeClr val="accent1"/>
            </a:solidFill>
          </a:ln>
        </p:spPr>
      </p:pic>
    </p:spTree>
    <p:extLst>
      <p:ext uri="{BB962C8B-B14F-4D97-AF65-F5344CB8AC3E}">
        <p14:creationId xmlns:p14="http://schemas.microsoft.com/office/powerpoint/2010/main" val="25284919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EE65F7E-89E5-4456-AD18-911F18314D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z-Latn-UZ" sz="2000" dirty="0"/>
              <a:t>Masala</a:t>
            </a:r>
            <a:r>
              <a:rPr lang="en-US" sz="2000" dirty="0"/>
              <a:t> </a:t>
            </a:r>
            <a:endParaRPr lang="ru-RU" dirty="0"/>
          </a:p>
        </p:txBody>
      </p:sp>
      <p:sp>
        <p:nvSpPr>
          <p:cNvPr id="7" name="Объект 6">
            <a:extLst>
              <a:ext uri="{FF2B5EF4-FFF2-40B4-BE49-F238E27FC236}">
                <a16:creationId xmlns:a16="http://schemas.microsoft.com/office/drawing/2014/main" id="{165E169F-AE40-4DE1-BE75-8937F273382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288290" y="746315"/>
            <a:ext cx="2508123" cy="430887"/>
          </a:xfrm>
        </p:spPr>
        <p:txBody>
          <a:bodyPr/>
          <a:lstStyle/>
          <a:p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Ма</a:t>
            </a:r>
            <a:r>
              <a:rPr lang="uz-Latn-UZ" dirty="0">
                <a:latin typeface="Arial" panose="020B0604020202020204" pitchFamily="34" charset="0"/>
                <a:cs typeface="Arial" panose="020B0604020202020204" pitchFamily="34" charset="0"/>
              </a:rPr>
              <a:t>sala. </a:t>
            </a:r>
          </a:p>
          <a:p>
            <a:r>
              <a:rPr lang="uz-Latn-UZ" dirty="0">
                <a:latin typeface="Arial" panose="020B0604020202020204" pitchFamily="34" charset="0"/>
                <a:cs typeface="Arial" panose="020B0604020202020204" pitchFamily="34" charset="0"/>
              </a:rPr>
              <a:t>Mantiqiy ifoda qiymatini toping: </a:t>
            </a:r>
            <a:endParaRPr lang="ru-RU" dirty="0"/>
          </a:p>
        </p:txBody>
      </p:sp>
      <p:sp>
        <p:nvSpPr>
          <p:cNvPr id="8" name="Объект 7">
            <a:extLst>
              <a:ext uri="{FF2B5EF4-FFF2-40B4-BE49-F238E27FC236}">
                <a16:creationId xmlns:a16="http://schemas.microsoft.com/office/drawing/2014/main" id="{C9B13B0F-3DCE-4264-B748-9D8C5811297E}"/>
              </a:ext>
            </a:extLst>
          </p:cNvPr>
          <p:cNvSpPr>
            <a:spLocks noGrp="1"/>
          </p:cNvSpPr>
          <p:nvPr>
            <p:ph sz="half" idx="3"/>
          </p:nvPr>
        </p:nvSpPr>
        <p:spPr>
          <a:xfrm>
            <a:off x="2969387" y="746315"/>
            <a:ext cx="2508123" cy="215444"/>
          </a:xfrm>
        </p:spPr>
        <p:txBody>
          <a:bodyPr/>
          <a:lstStyle/>
          <a:p>
            <a:pPr algn="ctr"/>
            <a:r>
              <a:rPr lang="uz-Latn-UZ" dirty="0"/>
              <a:t>Dastur lavhasi</a:t>
            </a:r>
            <a:endParaRPr lang="ru-RU" dirty="0"/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5D6CE756-6CB4-4075-9F77-5B474277993E}"/>
              </a:ext>
            </a:extLst>
          </p:cNvPr>
          <p:cNvSpPr/>
          <p:nvPr/>
        </p:nvSpPr>
        <p:spPr>
          <a:xfrm>
            <a:off x="313471" y="668318"/>
            <a:ext cx="5165726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/>
              <a:t> </a:t>
            </a: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FBEB1A81-D44F-4282-959C-AE7AD4B6EC6A}"/>
              </a:ext>
            </a:extLst>
          </p:cNvPr>
          <p:cNvSpPr/>
          <p:nvPr/>
        </p:nvSpPr>
        <p:spPr>
          <a:xfrm>
            <a:off x="293121" y="921850"/>
            <a:ext cx="2640108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/>
              <a:t> </a:t>
            </a:r>
            <a:endParaRPr lang="uz-Latn-UZ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z-Latn-UZ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uz-Latn-UZ" sz="1400" dirty="0">
                <a:latin typeface="Arial" panose="020B0604020202020204" pitchFamily="34" charset="0"/>
                <a:cs typeface="Arial" panose="020B0604020202020204" pitchFamily="34" charset="0"/>
              </a:rPr>
              <a:t>a=10; </a:t>
            </a:r>
          </a:p>
          <a:p>
            <a:pPr algn="just"/>
            <a:r>
              <a:rPr lang="uz-Latn-UZ" sz="1400" dirty="0">
                <a:latin typeface="Arial" panose="020B0604020202020204" pitchFamily="34" charset="0"/>
                <a:cs typeface="Arial" panose="020B0604020202020204" pitchFamily="34" charset="0"/>
              </a:rPr>
              <a:t>b=a+4; </a:t>
            </a:r>
          </a:p>
          <a:p>
            <a:pPr algn="just"/>
            <a:r>
              <a:rPr lang="uz-Latn-UZ" sz="1400" dirty="0">
                <a:latin typeface="Arial" panose="020B0604020202020204" pitchFamily="34" charset="0"/>
                <a:cs typeface="Arial" panose="020B0604020202020204" pitchFamily="34" charset="0"/>
              </a:rPr>
              <a:t>a+3&gt;=b–5</a:t>
            </a:r>
          </a:p>
          <a:p>
            <a:pPr algn="just"/>
            <a:endParaRPr lang="ru-RU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20CEA2AA-5B5F-408A-BA74-56D91E0B3DF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98247" y="1459386"/>
            <a:ext cx="2450402" cy="800100"/>
          </a:xfrm>
          <a:prstGeom prst="rect">
            <a:avLst/>
          </a:prstGeom>
          <a:ln>
            <a:solidFill>
              <a:schemeClr val="accent1"/>
            </a:solidFill>
          </a:ln>
        </p:spPr>
      </p:pic>
    </p:spTree>
    <p:extLst>
      <p:ext uri="{BB962C8B-B14F-4D97-AF65-F5344CB8AC3E}">
        <p14:creationId xmlns:p14="http://schemas.microsoft.com/office/powerpoint/2010/main" val="32135991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EE65F7E-89E5-4456-AD18-911F18314D8E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300037" y="98425"/>
            <a:ext cx="5065565" cy="315471"/>
          </a:xfrm>
        </p:spPr>
        <p:txBody>
          <a:bodyPr/>
          <a:lstStyle/>
          <a:p>
            <a:pPr algn="ctr"/>
            <a:r>
              <a:rPr lang="uz-Latn-UZ" dirty="0"/>
              <a:t>Masalalar va ularning yechimi</a:t>
            </a:r>
            <a:endParaRPr lang="ru-RU" dirty="0"/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5D6CE756-6CB4-4075-9F77-5B474277993E}"/>
              </a:ext>
            </a:extLst>
          </p:cNvPr>
          <p:cNvSpPr/>
          <p:nvPr/>
        </p:nvSpPr>
        <p:spPr>
          <a:xfrm>
            <a:off x="313471" y="668318"/>
            <a:ext cx="5165726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/>
              <a:t> </a:t>
            </a: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8788085F-719F-4BE5-8827-1802F9C812B3}"/>
              </a:ext>
            </a:extLst>
          </p:cNvPr>
          <p:cNvSpPr/>
          <p:nvPr/>
        </p:nvSpPr>
        <p:spPr>
          <a:xfrm>
            <a:off x="272823" y="657886"/>
            <a:ext cx="2882900" cy="224676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Mantiqiy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ifodalar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qiymatini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aniqlash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dastur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tuzing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natijasini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oling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endParaRPr lang="uz-Latn-UZ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1) a=8; b=a**3; a&lt;b/3 </a:t>
            </a:r>
            <a:endParaRPr lang="uz-Latn-UZ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2) a=10; b=a*3; a&lt;=b/3 </a:t>
            </a:r>
            <a:endParaRPr lang="uz-Latn-UZ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3) a=8; b=a;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a+b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=2*b </a:t>
            </a:r>
            <a:endParaRPr lang="uz-Latn-UZ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4) a=8; b=a-4; a+3&gt;=b-2</a:t>
            </a:r>
            <a:endParaRPr lang="uz-Latn-UZ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z-Latn-UZ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z-Latn-UZ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z-Latn-UZ" sz="1400" dirty="0">
                <a:latin typeface="Arial" panose="020B0604020202020204" pitchFamily="34" charset="0"/>
                <a:cs typeface="Arial" panose="020B0604020202020204" pitchFamily="34" charset="0"/>
              </a:rPr>
              <a:t>Videorolikda ko`rsatiladi.</a:t>
            </a:r>
            <a:endParaRPr lang="ru-RU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30433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EE65F7E-89E5-4456-AD18-911F18314D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315471"/>
          </a:xfrm>
        </p:spPr>
        <p:txBody>
          <a:bodyPr/>
          <a:lstStyle/>
          <a:p>
            <a:pPr algn="ctr"/>
            <a:r>
              <a:rPr lang="uz-Latn-UZ" dirty="0"/>
              <a:t>Masalalar va ularning yechimlari</a:t>
            </a:r>
            <a:endParaRPr lang="ru-RU" dirty="0"/>
          </a:p>
        </p:txBody>
      </p:sp>
      <p:sp>
        <p:nvSpPr>
          <p:cNvPr id="5" name="Объект 4">
            <a:extLst>
              <a:ext uri="{FF2B5EF4-FFF2-40B4-BE49-F238E27FC236}">
                <a16:creationId xmlns:a16="http://schemas.microsoft.com/office/drawing/2014/main" id="{8D31F248-D3DF-4734-A02E-F0419DAE123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288290" y="768087"/>
            <a:ext cx="2508123" cy="2141601"/>
          </a:xfrm>
        </p:spPr>
        <p:txBody>
          <a:bodyPr/>
          <a:lstStyle/>
          <a:p>
            <a:pPr algn="just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Mantiqiy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ifodalar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qiymatini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aniqlang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endParaRPr lang="uz-Latn-UZ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/>
          </a:p>
        </p:txBody>
      </p:sp>
      <p:sp>
        <p:nvSpPr>
          <p:cNvPr id="8" name="Объект 7">
            <a:extLst>
              <a:ext uri="{FF2B5EF4-FFF2-40B4-BE49-F238E27FC236}">
                <a16:creationId xmlns:a16="http://schemas.microsoft.com/office/drawing/2014/main" id="{80060302-A592-418B-B186-F20C325D6C90}"/>
              </a:ext>
            </a:extLst>
          </p:cNvPr>
          <p:cNvSpPr>
            <a:spLocks noGrp="1"/>
          </p:cNvSpPr>
          <p:nvPr>
            <p:ph sz="half" idx="3"/>
          </p:nvPr>
        </p:nvSpPr>
        <p:spPr>
          <a:xfrm>
            <a:off x="2969387" y="746315"/>
            <a:ext cx="2508123" cy="215444"/>
          </a:xfrm>
        </p:spPr>
        <p:txBody>
          <a:bodyPr/>
          <a:lstStyle/>
          <a:p>
            <a:pPr algn="ctr"/>
            <a:r>
              <a:rPr lang="uz-Latn-UZ" b="1" dirty="0"/>
              <a:t>Bajarilishi</a:t>
            </a:r>
            <a:endParaRPr lang="ru-RU" b="1" dirty="0"/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5D6CE756-6CB4-4075-9F77-5B474277993E}"/>
              </a:ext>
            </a:extLst>
          </p:cNvPr>
          <p:cNvSpPr/>
          <p:nvPr/>
        </p:nvSpPr>
        <p:spPr>
          <a:xfrm>
            <a:off x="313471" y="668318"/>
            <a:ext cx="5165726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/>
              <a:t> </a:t>
            </a: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40080CFB-E26F-4E70-90A8-8C89E0E0172E}"/>
              </a:ext>
            </a:extLst>
          </p:cNvPr>
          <p:cNvSpPr/>
          <p:nvPr/>
        </p:nvSpPr>
        <p:spPr>
          <a:xfrm>
            <a:off x="326366" y="1046496"/>
            <a:ext cx="1924277" cy="16004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uz-Latn-UZ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1) (1 &gt; 3) or (4 &lt; 0)</a:t>
            </a:r>
            <a:endParaRPr lang="uz-Latn-UZ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uz-Latn-UZ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2) not (5 &gt; 6) </a:t>
            </a:r>
            <a:endParaRPr lang="uz-Latn-UZ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uz-Latn-UZ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3) not (6 &gt; 5) </a:t>
            </a:r>
            <a:endParaRPr lang="uz-Latn-UZ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" name="Рисунок 9">
            <a:extLst>
              <a:ext uri="{FF2B5EF4-FFF2-40B4-BE49-F238E27FC236}">
                <a16:creationId xmlns:a16="http://schemas.microsoft.com/office/drawing/2014/main" id="{74E2763D-D9A0-4938-B40C-B16DCB5F9AB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60138" y="1054092"/>
            <a:ext cx="1476375" cy="533400"/>
          </a:xfrm>
          <a:prstGeom prst="rect">
            <a:avLst/>
          </a:prstGeom>
          <a:ln>
            <a:solidFill>
              <a:schemeClr val="accent1"/>
            </a:solidFill>
          </a:ln>
        </p:spPr>
      </p:pic>
      <p:pic>
        <p:nvPicPr>
          <p:cNvPr id="11" name="Рисунок 10">
            <a:extLst>
              <a:ext uri="{FF2B5EF4-FFF2-40B4-BE49-F238E27FC236}">
                <a16:creationId xmlns:a16="http://schemas.microsoft.com/office/drawing/2014/main" id="{7C44B9C5-488C-4090-B5CB-3961820CDC5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67356" y="1039756"/>
            <a:ext cx="1419225" cy="533400"/>
          </a:xfrm>
          <a:prstGeom prst="rect">
            <a:avLst/>
          </a:prstGeom>
          <a:ln>
            <a:solidFill>
              <a:schemeClr val="accent1"/>
            </a:solidFill>
          </a:ln>
        </p:spPr>
      </p:pic>
      <p:pic>
        <p:nvPicPr>
          <p:cNvPr id="12" name="Рисунок 11">
            <a:extLst>
              <a:ext uri="{FF2B5EF4-FFF2-40B4-BE49-F238E27FC236}">
                <a16:creationId xmlns:a16="http://schemas.microsoft.com/office/drawing/2014/main" id="{DFFA8678-7C06-4D7B-966D-DFBDB7B5EDA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560138" y="1622425"/>
            <a:ext cx="1476375" cy="542925"/>
          </a:xfrm>
          <a:prstGeom prst="rect">
            <a:avLst/>
          </a:prstGeom>
          <a:ln>
            <a:solidFill>
              <a:schemeClr val="accent1"/>
            </a:solidFill>
          </a:ln>
        </p:spPr>
      </p:pic>
      <p:pic>
        <p:nvPicPr>
          <p:cNvPr id="13" name="Рисунок 12">
            <a:extLst>
              <a:ext uri="{FF2B5EF4-FFF2-40B4-BE49-F238E27FC236}">
                <a16:creationId xmlns:a16="http://schemas.microsoft.com/office/drawing/2014/main" id="{C1FAC47E-0FB6-4626-8639-2ECA46A2BE9A}"/>
              </a:ext>
            </a:extLst>
          </p:cNvPr>
          <p:cNvPicPr>
            <a:picLocks noChangeAspect="1"/>
          </p:cNvPicPr>
          <p:nvPr/>
        </p:nvPicPr>
        <p:blipFill rotWithShape="1">
          <a:blip r:embed="rId5"/>
          <a:srcRect t="24616"/>
          <a:stretch/>
        </p:blipFill>
        <p:spPr>
          <a:xfrm>
            <a:off x="4058284" y="1622426"/>
            <a:ext cx="1419225" cy="533400"/>
          </a:xfrm>
          <a:prstGeom prst="rect">
            <a:avLst/>
          </a:prstGeom>
          <a:ln>
            <a:solidFill>
              <a:schemeClr val="accent1"/>
            </a:solidFill>
          </a:ln>
        </p:spPr>
      </p:pic>
      <p:pic>
        <p:nvPicPr>
          <p:cNvPr id="14" name="Рисунок 13">
            <a:extLst>
              <a:ext uri="{FF2B5EF4-FFF2-40B4-BE49-F238E27FC236}">
                <a16:creationId xmlns:a16="http://schemas.microsoft.com/office/drawing/2014/main" id="{9BD8D656-C804-4644-8D6A-0D2AC232DCE7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560137" y="2179676"/>
            <a:ext cx="1476375" cy="533400"/>
          </a:xfrm>
          <a:prstGeom prst="rect">
            <a:avLst/>
          </a:prstGeom>
          <a:ln>
            <a:solidFill>
              <a:schemeClr val="accent1"/>
            </a:solidFill>
          </a:ln>
        </p:spPr>
      </p:pic>
      <p:pic>
        <p:nvPicPr>
          <p:cNvPr id="15" name="Рисунок 14">
            <a:extLst>
              <a:ext uri="{FF2B5EF4-FFF2-40B4-BE49-F238E27FC236}">
                <a16:creationId xmlns:a16="http://schemas.microsoft.com/office/drawing/2014/main" id="{58ACF295-B6CA-4013-9FED-416D4945B9B9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036513" y="2189201"/>
            <a:ext cx="1449887" cy="523875"/>
          </a:xfrm>
          <a:prstGeom prst="rect">
            <a:avLst/>
          </a:prstGeom>
          <a:ln>
            <a:solidFill>
              <a:schemeClr val="accent1"/>
            </a:solidFill>
          </a:ln>
        </p:spPr>
      </p:pic>
      <p:cxnSp>
        <p:nvCxnSpPr>
          <p:cNvPr id="17" name="Прямая со стрелкой 16">
            <a:extLst>
              <a:ext uri="{FF2B5EF4-FFF2-40B4-BE49-F238E27FC236}">
                <a16:creationId xmlns:a16="http://schemas.microsoft.com/office/drawing/2014/main" id="{9793285F-3F1E-4BA9-8950-8BCCD18C1834}"/>
              </a:ext>
            </a:extLst>
          </p:cNvPr>
          <p:cNvCxnSpPr/>
          <p:nvPr/>
        </p:nvCxnSpPr>
        <p:spPr>
          <a:xfrm flipV="1">
            <a:off x="1983943" y="1353903"/>
            <a:ext cx="533400" cy="762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 стрелкой 18">
            <a:extLst>
              <a:ext uri="{FF2B5EF4-FFF2-40B4-BE49-F238E27FC236}">
                <a16:creationId xmlns:a16="http://schemas.microsoft.com/office/drawing/2014/main" id="{7F6E162E-E822-410A-B3A3-9A585116629C}"/>
              </a:ext>
            </a:extLst>
          </p:cNvPr>
          <p:cNvCxnSpPr/>
          <p:nvPr/>
        </p:nvCxnSpPr>
        <p:spPr>
          <a:xfrm>
            <a:off x="1542351" y="1846715"/>
            <a:ext cx="974992" cy="4241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 стрелкой 20">
            <a:extLst>
              <a:ext uri="{FF2B5EF4-FFF2-40B4-BE49-F238E27FC236}">
                <a16:creationId xmlns:a16="http://schemas.microsoft.com/office/drawing/2014/main" id="{F25A021A-6818-47AF-8E54-1CB26A46065F}"/>
              </a:ext>
            </a:extLst>
          </p:cNvPr>
          <p:cNvCxnSpPr>
            <a:cxnSpLocks/>
          </p:cNvCxnSpPr>
          <p:nvPr/>
        </p:nvCxnSpPr>
        <p:spPr>
          <a:xfrm>
            <a:off x="1516813" y="2268756"/>
            <a:ext cx="1017787" cy="17762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477910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EE65F7E-89E5-4456-AD18-911F18314D8E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300037" y="98425"/>
            <a:ext cx="5065565" cy="315471"/>
          </a:xfrm>
        </p:spPr>
        <p:txBody>
          <a:bodyPr/>
          <a:lstStyle/>
          <a:p>
            <a:pPr algn="ctr"/>
            <a:r>
              <a:rPr lang="uz-Latn-UZ" dirty="0"/>
              <a:t>Masalalar va ularning yechimi</a:t>
            </a:r>
            <a:endParaRPr lang="ru-RU" dirty="0"/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5D6CE756-6CB4-4075-9F77-5B474277993E}"/>
              </a:ext>
            </a:extLst>
          </p:cNvPr>
          <p:cNvSpPr/>
          <p:nvPr/>
        </p:nvSpPr>
        <p:spPr>
          <a:xfrm>
            <a:off x="313471" y="668318"/>
            <a:ext cx="5165726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/>
              <a:t> </a:t>
            </a: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40080CFB-E26F-4E70-90A8-8C89E0E0172E}"/>
              </a:ext>
            </a:extLst>
          </p:cNvPr>
          <p:cNvSpPr/>
          <p:nvPr/>
        </p:nvSpPr>
        <p:spPr>
          <a:xfrm>
            <a:off x="267380" y="668318"/>
            <a:ext cx="5206374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z-Latn-UZ" sz="1600" dirty="0">
                <a:latin typeface="Arial" panose="020B0604020202020204" pitchFamily="34" charset="0"/>
                <a:cs typeface="Arial" panose="020B0604020202020204" pitchFamily="34" charset="0"/>
              </a:rPr>
              <a:t>Mantiqiy ifodalar natijasini toping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6A866EAC-B2ED-4E02-83C4-A5FBDD61DB7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4500" y="1089025"/>
            <a:ext cx="4461154" cy="15390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70812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6B9A3D86-20AB-406A-B508-6A043F6BB893}"/>
              </a:ext>
            </a:extLst>
          </p:cNvPr>
          <p:cNvSpPr txBox="1"/>
          <p:nvPr/>
        </p:nvSpPr>
        <p:spPr>
          <a:xfrm>
            <a:off x="620486" y="98425"/>
            <a:ext cx="426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z-Latn-UZ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Mustaqil bajarish uchun topshiriqlar</a:t>
            </a:r>
            <a:endParaRPr lang="ru-RU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A9177F65-5F6F-4AC1-AE9F-22769148FB7D}"/>
              </a:ext>
            </a:extLst>
          </p:cNvPr>
          <p:cNvSpPr/>
          <p:nvPr/>
        </p:nvSpPr>
        <p:spPr>
          <a:xfrm>
            <a:off x="215900" y="708025"/>
            <a:ext cx="5334000" cy="17759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4. </a:t>
            </a:r>
            <a:r>
              <a:rPr lang="en-US" sz="1400" b="1" dirty="0" err="1">
                <a:latin typeface="Arial" panose="020B0604020202020204" pitchFamily="34" charset="0"/>
                <a:cs typeface="Arial" panose="020B0604020202020204" pitchFamily="34" charset="0"/>
              </a:rPr>
              <a:t>Mantiqiy</a:t>
            </a: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b="1" dirty="0" err="1">
                <a:latin typeface="Arial" panose="020B0604020202020204" pitchFamily="34" charset="0"/>
                <a:cs typeface="Arial" panose="020B0604020202020204" pitchFamily="34" charset="0"/>
              </a:rPr>
              <a:t>ifodalar</a:t>
            </a: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b="1" dirty="0" err="1">
                <a:latin typeface="Arial" panose="020B0604020202020204" pitchFamily="34" charset="0"/>
                <a:cs typeface="Arial" panose="020B0604020202020204" pitchFamily="34" charset="0"/>
              </a:rPr>
              <a:t>qiymatini</a:t>
            </a: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b="1" dirty="0" err="1">
                <a:latin typeface="Arial" panose="020B0604020202020204" pitchFamily="34" charset="0"/>
                <a:cs typeface="Arial" panose="020B0604020202020204" pitchFamily="34" charset="0"/>
              </a:rPr>
              <a:t>aniqlash</a:t>
            </a: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b="1" dirty="0" err="1"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b="1" dirty="0" err="1">
                <a:latin typeface="Arial" panose="020B0604020202020204" pitchFamily="34" charset="0"/>
                <a:cs typeface="Arial" panose="020B0604020202020204" pitchFamily="34" charset="0"/>
              </a:rPr>
              <a:t>dastur</a:t>
            </a: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b="1" dirty="0" err="1">
                <a:latin typeface="Arial" panose="020B0604020202020204" pitchFamily="34" charset="0"/>
                <a:cs typeface="Arial" panose="020B0604020202020204" pitchFamily="34" charset="0"/>
              </a:rPr>
              <a:t>tuzing</a:t>
            </a: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b="1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b="1" dirty="0" err="1">
                <a:latin typeface="Arial" panose="020B0604020202020204" pitchFamily="34" charset="0"/>
                <a:cs typeface="Arial" panose="020B0604020202020204" pitchFamily="34" charset="0"/>
              </a:rPr>
              <a:t>natijasini</a:t>
            </a: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b="1" dirty="0" err="1">
                <a:latin typeface="Arial" panose="020B0604020202020204" pitchFamily="34" charset="0"/>
                <a:cs typeface="Arial" panose="020B0604020202020204" pitchFamily="34" charset="0"/>
              </a:rPr>
              <a:t>oling</a:t>
            </a: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endParaRPr lang="uz-Latn-UZ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1) a&lt;=5 or a&gt;=0 and a&lt;3 </a:t>
            </a:r>
            <a:endParaRPr lang="uz-Latn-UZ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2) x**2+y&gt;0 and a=0.1 or (b&gt;3.7 and c!=4) </a:t>
            </a:r>
            <a:endParaRPr lang="uz-Latn-UZ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3) a&lt;1 or a&gt;0 or not x*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x+x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*x&lt;=1 </a:t>
            </a:r>
            <a:endParaRPr lang="uz-Latn-UZ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4) not(not(not(a&gt;b) or True) and False)</a:t>
            </a:r>
          </a:p>
        </p:txBody>
      </p:sp>
    </p:spTree>
    <p:extLst>
      <p:ext uri="{BB962C8B-B14F-4D97-AF65-F5344CB8AC3E}">
        <p14:creationId xmlns:p14="http://schemas.microsoft.com/office/powerpoint/2010/main" val="31066360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4233</TotalTime>
  <Words>369</Words>
  <Application>Microsoft Office PowerPoint</Application>
  <PresentationFormat>Произвольный</PresentationFormat>
  <Paragraphs>54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3" baseType="lpstr">
      <vt:lpstr>Arial</vt:lpstr>
      <vt:lpstr>Calibri</vt:lpstr>
      <vt:lpstr>Wingdings</vt:lpstr>
      <vt:lpstr>Office Theme</vt:lpstr>
      <vt:lpstr>INFORMATIKA VA AXBOROT TEXNOLOGIYALARI</vt:lpstr>
      <vt:lpstr>Dars rejasi</vt:lpstr>
      <vt:lpstr>Презентация PowerPoint</vt:lpstr>
      <vt:lpstr>Презентация PowerPoint</vt:lpstr>
      <vt:lpstr>Masala </vt:lpstr>
      <vt:lpstr>Masalalar va ularning yechimi</vt:lpstr>
      <vt:lpstr>Masalalar va ularning yechimlari</vt:lpstr>
      <vt:lpstr>Masalalar va ularning yechimi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Пользователь</cp:lastModifiedBy>
  <cp:revision>206</cp:revision>
  <dcterms:created xsi:type="dcterms:W3CDTF">2020-04-13T08:05:16Z</dcterms:created>
  <dcterms:modified xsi:type="dcterms:W3CDTF">2021-01-26T15:22:40Z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LastSaved">
    <vt:filetime>2020-04-13T00:00:00Z</vt:filetime>
  </property>
</Properties>
</file>