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336" r:id="rId3"/>
    <p:sldId id="345" r:id="rId4"/>
    <p:sldId id="257" r:id="rId5"/>
    <p:sldId id="346" r:id="rId6"/>
    <p:sldId id="324" r:id="rId7"/>
    <p:sldId id="335" r:id="rId8"/>
    <p:sldId id="337" r:id="rId9"/>
    <p:sldId id="338" r:id="rId10"/>
    <p:sldId id="339" r:id="rId11"/>
    <p:sldId id="340" r:id="rId12"/>
    <p:sldId id="347" r:id="rId13"/>
    <p:sldId id="344" r:id="rId14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3" autoAdjust="0"/>
    <p:restoredTop sz="94660"/>
  </p:normalViewPr>
  <p:slideViewPr>
    <p:cSldViewPr>
      <p:cViewPr varScale="1">
        <p:scale>
          <a:sx n="147" d="100"/>
          <a:sy n="147" d="100"/>
        </p:scale>
        <p:origin x="-420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5" Type="http://schemas.microsoft.com/office/2007/relationships/hdphoto" Target="../media/hdphoto7.wdp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8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9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ADACFDA-3424-4FFF-8A3C-D66292078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5596" y="2323333"/>
            <a:ext cx="1121849" cy="706549"/>
          </a:xfrm>
          <a:prstGeom prst="rect">
            <a:avLst/>
          </a:prstGeo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343" y="178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317" y="206830"/>
            <a:ext cx="3301127" cy="568739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INFORMATIKA VA AXBOROT TEXNOLOGIYALARI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596900" y="1237592"/>
            <a:ext cx="4876800" cy="1275984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Aft>
                <a:spcPts val="1200"/>
              </a:spcAft>
            </a:pPr>
            <a:r>
              <a:rPr lang="en-US" sz="240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ru-RU" sz="2400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endParaRPr lang="uz-Latn-UZ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0131"/>
            <a:r>
              <a:rPr lang="uz-Latn-UZ" sz="2400" b="1" dirty="0">
                <a:solidFill>
                  <a:srgbClr val="002060"/>
                </a:solidFill>
                <a:latin typeface="Arial"/>
                <a:cs typeface="Arial"/>
              </a:rPr>
              <a:t>Pythonda mantiqiy masalalarni dasturlash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292100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74F1148F-3E1F-4BF6-8A2D-952BB1A0A6DA}"/>
              </a:ext>
            </a:extLst>
          </p:cNvPr>
          <p:cNvGrpSpPr/>
          <p:nvPr/>
        </p:nvGrpSpPr>
        <p:grpSpPr>
          <a:xfrm>
            <a:off x="4485596" y="214968"/>
            <a:ext cx="1064304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xmlns="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581311" y="339658"/>
            <a:ext cx="920548" cy="323801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uz-Latn-UZ" sz="20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en-US" sz="2000" b="1" spc="10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2000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xmlns="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xmlns="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xmlns="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xmlns="" id="{38020421-0932-4876-AD01-6C2797AEF46A}"/>
              </a:ext>
            </a:extLst>
          </p:cNvPr>
          <p:cNvSpPr/>
          <p:nvPr/>
        </p:nvSpPr>
        <p:spPr>
          <a:xfrm>
            <a:off x="286238" y="2102509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179160" cy="315471"/>
          </a:xfrm>
        </p:spPr>
        <p:txBody>
          <a:bodyPr/>
          <a:lstStyle/>
          <a:p>
            <a:pPr algn="ctr"/>
            <a:r>
              <a:rPr lang="uz-Latn-UZ" dirty="0"/>
              <a:t>Masala va uning yechimlari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CEC7004-D157-428B-9FC3-5F892B0D3F82}"/>
              </a:ext>
            </a:extLst>
          </p:cNvPr>
          <p:cNvSpPr/>
          <p:nvPr/>
        </p:nvSpPr>
        <p:spPr>
          <a:xfrm>
            <a:off x="221753" y="562902"/>
            <a:ext cx="533949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5113" algn="just"/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Lolaning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– 15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mart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mantiqiy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aksincha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tekshiradi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6003E77-B63D-4F3E-858D-28C522BA50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2919" y="1563130"/>
            <a:ext cx="5297335" cy="1502229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87271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15471"/>
          </a:xfrm>
        </p:spPr>
        <p:txBody>
          <a:bodyPr/>
          <a:lstStyle/>
          <a:p>
            <a:pPr algn="ctr"/>
            <a:r>
              <a:rPr lang="uz-Latn-UZ" dirty="0"/>
              <a:t>Masala va uning yechimi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D21E589E-39D1-4780-8AE2-90B3DBCF20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69608" y="621483"/>
            <a:ext cx="4865587" cy="74551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1B1B1DAE-9B92-49DA-AAF6-06CC235E9431}"/>
              </a:ext>
            </a:extLst>
          </p:cNvPr>
          <p:cNvSpPr/>
          <p:nvPr/>
        </p:nvSpPr>
        <p:spPr>
          <a:xfrm>
            <a:off x="139700" y="1405903"/>
            <a:ext cx="54864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Taqqoslash</a:t>
            </a:r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amallari</a:t>
            </a:r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satrlarni</a:t>
            </a:r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taqqoslash</a:t>
            </a:r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DB761EC9-C7ED-45B9-A5B6-73A41A0381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69608" y="1733135"/>
            <a:ext cx="4865588" cy="1369678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15904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15471"/>
          </a:xfrm>
        </p:spPr>
        <p:txBody>
          <a:bodyPr/>
          <a:lstStyle/>
          <a:p>
            <a:pPr algn="ctr"/>
            <a:r>
              <a:rPr lang="uz-Latn-UZ" dirty="0"/>
              <a:t>Yodda saqlang!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CE756-6CB4-4075-9F77-5B474277993E}"/>
              </a:ext>
            </a:extLst>
          </p:cNvPr>
          <p:cNvSpPr/>
          <p:nvPr/>
        </p:nvSpPr>
        <p:spPr>
          <a:xfrm>
            <a:off x="316366" y="675015"/>
            <a:ext cx="530973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Taqqoslash amallari– dastur mantig‘ini boshqarish va ikki yoki undan ortiq o‘zgaruvchilarni taqqoslab, xulosa qabul qilish amallari</a:t>
            </a:r>
            <a:r>
              <a:rPr lang="uz-Latn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Satr ichida qism satr yoki belgi mavjudligini aniqlash uchun in amalidan foydalaniladi.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A47A08BD-3C85-440F-A160-1AE84DC25F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2622" r="877" b="4305"/>
          <a:stretch/>
        </p:blipFill>
        <p:spPr>
          <a:xfrm>
            <a:off x="1365385" y="2122761"/>
            <a:ext cx="2532630" cy="884234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59141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A9177F65-5F6F-4AC1-AE9F-22769148FB7D}"/>
              </a:ext>
            </a:extLst>
          </p:cNvPr>
          <p:cNvSpPr/>
          <p:nvPr/>
        </p:nvSpPr>
        <p:spPr>
          <a:xfrm>
            <a:off x="215900" y="631825"/>
            <a:ext cx="5334000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mantiqiy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natijasini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1) (3 &gt; 5) and (2 &gt; 4)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2) (2 &lt; 5) and (3 &gt; 0)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3) (4 &gt; 2) or (4 &lt; 1)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4) (3 &gt; 1) or (5 &gt; 0)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9CF0851-754B-46D3-85B9-899CB8B871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15354"/>
          <a:stretch/>
        </p:blipFill>
        <p:spPr>
          <a:xfrm>
            <a:off x="311555" y="2126639"/>
            <a:ext cx="5088618" cy="951383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C01CA30D-7B3E-4E90-87BC-66A3E25A6A24}"/>
              </a:ext>
            </a:extLst>
          </p:cNvPr>
          <p:cNvSpPr/>
          <p:nvPr/>
        </p:nvSpPr>
        <p:spPr>
          <a:xfrm>
            <a:off x="221343" y="1829410"/>
            <a:ext cx="508861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mantiqiy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natijasini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toping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252849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sz="2000" b="1" kern="0" dirty="0">
                <a:solidFill>
                  <a:schemeClr val="bg1"/>
                </a:solidFill>
              </a:rPr>
              <a:t>Uy vazifasi </a:t>
            </a:r>
            <a:r>
              <a:rPr lang="en-US" sz="2000" b="1" kern="0" dirty="0" err="1">
                <a:solidFill>
                  <a:schemeClr val="bg1"/>
                </a:solidFill>
              </a:rPr>
              <a:t>uchun</a:t>
            </a:r>
            <a:r>
              <a:rPr lang="uz-Latn-UZ" sz="2000" b="1" kern="0" dirty="0">
                <a:solidFill>
                  <a:schemeClr val="bg1"/>
                </a:solidFill>
              </a:rPr>
              <a:t> berilgan topshiriqlar</a:t>
            </a:r>
            <a:endParaRPr lang="ru-RU" sz="2000" b="1" kern="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A9177F65-5F6F-4AC1-AE9F-22769148FB7D}"/>
              </a:ext>
            </a:extLst>
          </p:cNvPr>
          <p:cNvSpPr/>
          <p:nvPr/>
        </p:nvSpPr>
        <p:spPr>
          <a:xfrm>
            <a:off x="215900" y="597780"/>
            <a:ext cx="533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a, b, c, d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sonlari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arifmetigini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dasturini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95D197E-7B99-48B5-9BA8-693B6144D34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r="57277"/>
          <a:stretch/>
        </p:blipFill>
        <p:spPr>
          <a:xfrm>
            <a:off x="199537" y="1111433"/>
            <a:ext cx="2462993" cy="141393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95D197E-7B99-48B5-9BA8-693B6144D34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l="48789"/>
          <a:stretch/>
        </p:blipFill>
        <p:spPr>
          <a:xfrm>
            <a:off x="2719272" y="1539485"/>
            <a:ext cx="2904592" cy="1391054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10663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sz="2000" b="1" kern="0" dirty="0">
                <a:solidFill>
                  <a:schemeClr val="bg1"/>
                </a:solidFill>
              </a:rPr>
              <a:t>Uy vazifasi </a:t>
            </a:r>
            <a:r>
              <a:rPr lang="en-US" sz="2000" b="1" kern="0" dirty="0" err="1">
                <a:solidFill>
                  <a:schemeClr val="bg1"/>
                </a:solidFill>
              </a:rPr>
              <a:t>uchun</a:t>
            </a:r>
            <a:r>
              <a:rPr lang="uz-Latn-UZ" sz="2000" b="1" kern="0" dirty="0">
                <a:solidFill>
                  <a:schemeClr val="bg1"/>
                </a:solidFill>
              </a:rPr>
              <a:t> berilgan topshiriqlar</a:t>
            </a:r>
            <a:endParaRPr lang="ru-RU" sz="2000" b="1" kern="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A9177F65-5F6F-4AC1-AE9F-22769148FB7D}"/>
              </a:ext>
            </a:extLst>
          </p:cNvPr>
          <p:cNvSpPr/>
          <p:nvPr/>
        </p:nvSpPr>
        <p:spPr>
          <a:xfrm>
            <a:off x="215900" y="708025"/>
            <a:ext cx="533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ma’muriyati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matematika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xonasi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etishga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qaror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Mashg‘ulotlar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vaqtda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o‘tkazilganligi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sababli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xonaga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alohida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parta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sotib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olinishi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5113" algn="just"/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partada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ikkitadan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o‘quvchi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o‘tira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olmaydi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o‘quvchilari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parta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sotib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5113" algn="just"/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Foydalanuvchi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qiymat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o‘quvchilari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kiritiladi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3729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101342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uz-Latn-UZ" spc="25" dirty="0"/>
              <a:t>Bajarilish</a:t>
            </a:r>
            <a:r>
              <a:rPr lang="en-US" spc="25" dirty="0" err="1"/>
              <a:t>i</a:t>
            </a:r>
            <a:endParaRPr spc="5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34B99190-27B2-4754-81DC-23565E7544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158" y="717550"/>
            <a:ext cx="2626839" cy="180975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9D8B9D3C-C110-4E6F-9297-CDA997D4E6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1459" y="1179511"/>
            <a:ext cx="2524941" cy="1356793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41840" y="863665"/>
            <a:ext cx="5410200" cy="142859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119380" indent="-285750">
              <a:spcAft>
                <a:spcPts val="1200"/>
              </a:spcAft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dirty="0">
                <a:solidFill>
                  <a:srgbClr val="231F20"/>
                </a:solidFill>
                <a:latin typeface="Arial"/>
                <a:cs typeface="Arial"/>
              </a:rPr>
              <a:t>Mantiqiy masalalarni yechishda foydalaniladigan amallar</a:t>
            </a:r>
          </a:p>
          <a:p>
            <a:pPr marL="298450" marR="119380" indent="-285750">
              <a:spcAft>
                <a:spcPts val="1200"/>
              </a:spcAft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dirty="0">
                <a:solidFill>
                  <a:srgbClr val="231F20"/>
                </a:solidFill>
                <a:latin typeface="Arial"/>
                <a:cs typeface="Arial"/>
              </a:rPr>
              <a:t>Taqqoslash amallari</a:t>
            </a:r>
          </a:p>
          <a:p>
            <a:pPr marL="298450" marR="119380" indent="-285750"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dirty="0">
                <a:solidFill>
                  <a:srgbClr val="231F20"/>
                </a:solidFill>
                <a:latin typeface="Arial"/>
                <a:cs typeface="Arial"/>
              </a:rPr>
              <a:t>Mantiqiy amallar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101342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25" dirty="0" err="1"/>
              <a:t>Dars</a:t>
            </a:r>
            <a:r>
              <a:rPr lang="en-US" spc="25" dirty="0"/>
              <a:t> </a:t>
            </a:r>
            <a:r>
              <a:rPr lang="en-US" spc="25" dirty="0" err="1"/>
              <a:t>rejasi</a:t>
            </a:r>
            <a:endParaRPr spc="5" dirty="0"/>
          </a:p>
        </p:txBody>
      </p:sp>
    </p:spTree>
    <p:extLst>
      <p:ext uri="{BB962C8B-B14F-4D97-AF65-F5344CB8AC3E}">
        <p14:creationId xmlns:p14="http://schemas.microsoft.com/office/powerpoint/2010/main" val="2844319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15901" y="155170"/>
            <a:ext cx="5410200" cy="230832"/>
          </a:xfrm>
        </p:spPr>
        <p:txBody>
          <a:bodyPr/>
          <a:lstStyle/>
          <a:p>
            <a:pPr algn="ctr"/>
            <a:r>
              <a:rPr lang="uz-Latn-UZ" sz="1500" dirty="0"/>
              <a:t>Mantiqiy masalalarni yechishda foydalaniladigan </a:t>
            </a:r>
            <a:r>
              <a:rPr lang="uz-Latn-UZ" sz="1500" dirty="0" smtClean="0"/>
              <a:t>amallar</a:t>
            </a:r>
            <a:endParaRPr lang="ru-RU" sz="150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BEB1A81-D44F-4282-959C-AE7AD4B6EC6A}"/>
              </a:ext>
            </a:extLst>
          </p:cNvPr>
          <p:cNvSpPr/>
          <p:nvPr/>
        </p:nvSpPr>
        <p:spPr>
          <a:xfrm>
            <a:off x="176991" y="685432"/>
            <a:ext cx="54102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7188" algn="just">
              <a:spcAft>
                <a:spcPts val="600"/>
              </a:spcAft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Dastur tuzish jarayonida qaror qabul qilish uchun o‘zgaruvchi, son va satrlarni taqqoslash, uning natijasiga ko‘ra, keyingi qadamga o‘tish kerak bo‘ladi. O‘zgaruvchilarni taqqoslash uchun taqqoslash va mantiqiy amallardan foydalaniladi.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7188" algn="just">
              <a:spcAft>
                <a:spcPts val="600"/>
              </a:spcAft>
            </a:pPr>
            <a:r>
              <a:rPr lang="uz-Latn-U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amallar ikkita operand qabul qiladi va natija sifatida boolen turidagi mantiqiy qiymatni qaytaradi: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7188" algn="ctr"/>
            <a:r>
              <a:rPr lang="uz-Latn-U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True</a:t>
            </a:r>
            <a:r>
              <a:rPr lang="uz-Latn-U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(ifoda rost) yoki </a:t>
            </a: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False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(ifoda yolg‘on).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59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15471"/>
          </a:xfrm>
        </p:spPr>
        <p:txBody>
          <a:bodyPr/>
          <a:lstStyle/>
          <a:p>
            <a:pPr algn="ctr"/>
            <a:r>
              <a:rPr lang="uz-Latn-UZ" dirty="0"/>
              <a:t>Taqqoslash amallari 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01B0B2A-004A-456E-8A7B-177EFAECBE3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1012"/>
          <a:stretch/>
        </p:blipFill>
        <p:spPr>
          <a:xfrm>
            <a:off x="901700" y="603203"/>
            <a:ext cx="4114800" cy="2543222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4304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15471"/>
          </a:xfrm>
        </p:spPr>
        <p:txBody>
          <a:bodyPr/>
          <a:lstStyle/>
          <a:p>
            <a:pPr algn="ctr"/>
            <a:r>
              <a:rPr lang="uz-Latn-UZ" dirty="0"/>
              <a:t>Masalalar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40080CFB-E26F-4E70-90A8-8C89E0E0172E}"/>
              </a:ext>
            </a:extLst>
          </p:cNvPr>
          <p:cNvSpPr/>
          <p:nvPr/>
        </p:nvSpPr>
        <p:spPr>
          <a:xfrm>
            <a:off x="438461" y="1165225"/>
            <a:ext cx="1933734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uz-Latn-U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uz-Latn-U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utubxonaga </a:t>
            </a: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ta kitob keltirildi.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973A64C-CB44-4220-998A-43FFCD6611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31530" y="650011"/>
            <a:ext cx="2563516" cy="2420214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94779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15471"/>
          </a:xfrm>
        </p:spPr>
        <p:txBody>
          <a:bodyPr/>
          <a:lstStyle/>
          <a:p>
            <a:pPr algn="ctr"/>
            <a:r>
              <a:rPr lang="uz-Latn-UZ" dirty="0"/>
              <a:t>Mantiqiy amallar 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40080CFB-E26F-4E70-90A8-8C89E0E0172E}"/>
              </a:ext>
            </a:extLst>
          </p:cNvPr>
          <p:cNvSpPr/>
          <p:nvPr/>
        </p:nvSpPr>
        <p:spPr>
          <a:xfrm>
            <a:off x="280080" y="557245"/>
            <a:ext cx="520637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/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Mantiqiy amallar dasturda buyruqlar bajarilish tartibini boshqarish imkoniyatini beradi hamda tarmoqlanuvchi va takrorlanuvchi operatorlar bilan birga qo‘llaniladi.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04526460-802D-4914-A3F8-320128380A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77763" y="1360696"/>
            <a:ext cx="4999348" cy="1743574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60708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3623</TotalTime>
  <Words>365</Words>
  <Application>Microsoft Office PowerPoint</Application>
  <PresentationFormat>Произвольный</PresentationFormat>
  <Paragraphs>46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INFORMATIKA VA AXBOROT TEXNOLOGIYALARI</vt:lpstr>
      <vt:lpstr>Презентация PowerPoint</vt:lpstr>
      <vt:lpstr>Презентация PowerPoint</vt:lpstr>
      <vt:lpstr>Bajarilishi</vt:lpstr>
      <vt:lpstr>Dars rejasi</vt:lpstr>
      <vt:lpstr>Mantiqiy masalalarni yechishda foydalaniladigan amallar</vt:lpstr>
      <vt:lpstr>Taqqoslash amallari </vt:lpstr>
      <vt:lpstr>Masalalar</vt:lpstr>
      <vt:lpstr>Mantiqiy amallar </vt:lpstr>
      <vt:lpstr>Masala va uning yechimlari</vt:lpstr>
      <vt:lpstr>Masala va uning yechimi</vt:lpstr>
      <vt:lpstr>Yodda saqlang!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Azizbek</cp:lastModifiedBy>
  <cp:revision>209</cp:revision>
  <dcterms:created xsi:type="dcterms:W3CDTF">2020-04-13T08:05:16Z</dcterms:created>
  <dcterms:modified xsi:type="dcterms:W3CDTF">2021-01-27T06:49:25Z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