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6" r:id="rId2"/>
    <p:sldId id="257" r:id="rId3"/>
    <p:sldId id="285" r:id="rId4"/>
    <p:sldId id="337" r:id="rId5"/>
    <p:sldId id="334" r:id="rId6"/>
    <p:sldId id="324" r:id="rId7"/>
    <p:sldId id="326" r:id="rId8"/>
    <p:sldId id="338" r:id="rId9"/>
    <p:sldId id="331" r:id="rId10"/>
    <p:sldId id="295" r:id="rId11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03" autoAdjust="0"/>
    <p:restoredTop sz="94660"/>
  </p:normalViewPr>
  <p:slideViewPr>
    <p:cSldViewPr>
      <p:cViewPr varScale="1">
        <p:scale>
          <a:sx n="216" d="100"/>
          <a:sy n="216" d="100"/>
        </p:scale>
        <p:origin x="822" y="15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1/5/2021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1/5/2021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1/5/2021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7" y="132463"/>
            <a:ext cx="4900931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5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68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1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435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5868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9301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437" y="441662"/>
            <a:ext cx="4900931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97926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1ADACFDA-3424-4FFF-8A3C-D66292078E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5596" y="2323333"/>
            <a:ext cx="1121849" cy="706549"/>
          </a:xfrm>
          <a:prstGeom prst="rect">
            <a:avLst/>
          </a:prstGeom>
        </p:spPr>
      </p:pic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7828" y="19633"/>
            <a:ext cx="5757972" cy="102070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49317" y="206830"/>
            <a:ext cx="3301127" cy="568739"/>
          </a:xfrm>
          <a:prstGeom prst="rect">
            <a:avLst/>
          </a:prstGeom>
        </p:spPr>
        <p:txBody>
          <a:bodyPr vert="horz" wrap="square" lIns="0" tIns="14599" rIns="0" bIns="0" rtlCol="0" anchor="ctr">
            <a:spAutoFit/>
          </a:bodyPr>
          <a:lstStyle/>
          <a:p>
            <a:pPr marL="12695" algn="l">
              <a:spcBef>
                <a:spcPts val="114"/>
              </a:spcBef>
            </a:pPr>
            <a:r>
              <a:rPr lang="en-US" sz="1800" spc="5" dirty="0">
                <a:latin typeface="Arial" panose="020B0604020202020204" pitchFamily="34" charset="0"/>
                <a:cs typeface="Arial" panose="020B0604020202020204" pitchFamily="34" charset="0"/>
              </a:rPr>
              <a:t>INFORMATIKA VA AXBOROT TEXNOLOGIYALARI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625059" y="1207525"/>
            <a:ext cx="4876800" cy="1275984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pPr marL="18407">
              <a:spcAft>
                <a:spcPts val="1200"/>
              </a:spcAft>
            </a:pPr>
            <a:r>
              <a:rPr lang="en-US" sz="2400" dirty="0" err="1">
                <a:solidFill>
                  <a:srgbClr val="002060"/>
                </a:solidFill>
                <a:latin typeface="Arial"/>
                <a:cs typeface="Arial"/>
              </a:rPr>
              <a:t>Mavzu</a:t>
            </a:r>
            <a:r>
              <a:rPr lang="ru-RU" sz="2400" dirty="0">
                <a:solidFill>
                  <a:srgbClr val="002060"/>
                </a:solidFill>
                <a:latin typeface="Arial"/>
                <a:cs typeface="Arial"/>
              </a:rPr>
              <a:t>: </a:t>
            </a:r>
            <a:endParaRPr lang="uz-Latn-UZ" sz="2400" dirty="0">
              <a:solidFill>
                <a:srgbClr val="002060"/>
              </a:solidFill>
              <a:latin typeface="Arial"/>
              <a:cs typeface="Arial"/>
            </a:endParaRPr>
          </a:p>
          <a:p>
            <a:pPr marL="20131"/>
            <a:r>
              <a:rPr lang="uz-Latn-UZ" sz="2400" b="1" dirty="0">
                <a:solidFill>
                  <a:srgbClr val="002060"/>
                </a:solidFill>
                <a:latin typeface="Arial"/>
                <a:cs typeface="Arial"/>
              </a:rPr>
              <a:t>Pythonda satrlar bilan ishlash</a:t>
            </a:r>
          </a:p>
          <a:p>
            <a:pPr marL="20131"/>
            <a:endParaRPr lang="uz-Latn-UZ" sz="24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292100" y="1251172"/>
            <a:ext cx="252000" cy="75225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74F1148F-3E1F-4BF6-8A2D-952BB1A0A6DA}"/>
              </a:ext>
            </a:extLst>
          </p:cNvPr>
          <p:cNvGrpSpPr/>
          <p:nvPr/>
        </p:nvGrpSpPr>
        <p:grpSpPr>
          <a:xfrm>
            <a:off x="4485596" y="214968"/>
            <a:ext cx="1064304" cy="603664"/>
            <a:chOff x="4454242" y="214968"/>
            <a:chExt cx="1248058" cy="603664"/>
          </a:xfrm>
        </p:grpSpPr>
        <p:sp>
          <p:nvSpPr>
            <p:cNvPr id="20" name="object 9">
              <a:extLst>
                <a:ext uri="{FF2B5EF4-FFF2-40B4-BE49-F238E27FC236}">
                  <a16:creationId xmlns:a16="http://schemas.microsoft.com/office/drawing/2014/main" id="{F294EAD7-CAB8-401C-B12D-6064AA1177E0}"/>
                </a:ext>
              </a:extLst>
            </p:cNvPr>
            <p:cNvSpPr/>
            <p:nvPr/>
          </p:nvSpPr>
          <p:spPr>
            <a:xfrm>
              <a:off x="4454242" y="214968"/>
              <a:ext cx="1248058" cy="603664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1133"/>
            </a:p>
          </p:txBody>
        </p:sp>
        <p:sp>
          <p:nvSpPr>
            <p:cNvPr id="21" name="object 10">
              <a:extLst>
                <a:ext uri="{FF2B5EF4-FFF2-40B4-BE49-F238E27FC236}">
                  <a16:creationId xmlns:a16="http://schemas.microsoft.com/office/drawing/2014/main" id="{27824596-7DE1-4136-95E4-49A51856B6D3}"/>
                </a:ext>
              </a:extLst>
            </p:cNvPr>
            <p:cNvSpPr/>
            <p:nvPr/>
          </p:nvSpPr>
          <p:spPr>
            <a:xfrm>
              <a:off x="4454242" y="214968"/>
              <a:ext cx="1248058" cy="603664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1133"/>
            </a:p>
          </p:txBody>
        </p:sp>
      </p:grp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581311" y="339658"/>
            <a:ext cx="920548" cy="323801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uz-Latn-UZ" sz="2000" b="1" spc="10" dirty="0">
                <a:solidFill>
                  <a:srgbClr val="FEFEFE"/>
                </a:solidFill>
                <a:latin typeface="Arial"/>
                <a:cs typeface="Arial"/>
              </a:rPr>
              <a:t>9</a:t>
            </a:r>
            <a:r>
              <a:rPr lang="en-US" sz="2000" b="1" spc="10" dirty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r>
              <a:rPr lang="en-US" sz="2000" b="1" spc="10" dirty="0" err="1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lang="en-US" sz="2000" dirty="0">
              <a:latin typeface="Arial"/>
              <a:cs typeface="Arial"/>
            </a:endParaRPr>
          </a:p>
        </p:txBody>
      </p:sp>
      <p:sp>
        <p:nvSpPr>
          <p:cNvPr id="19" name="object 11">
            <a:extLst>
              <a:ext uri="{FF2B5EF4-FFF2-40B4-BE49-F238E27FC236}">
                <a16:creationId xmlns:a16="http://schemas.microsoft.com/office/drawing/2014/main" id="{382AB4AE-4981-4494-BB32-7A573B110208}"/>
              </a:ext>
            </a:extLst>
          </p:cNvPr>
          <p:cNvSpPr/>
          <p:nvPr/>
        </p:nvSpPr>
        <p:spPr>
          <a:xfrm>
            <a:off x="328537" y="303926"/>
            <a:ext cx="493302" cy="379513"/>
          </a:xfrm>
          <a:custGeom>
            <a:avLst/>
            <a:gdLst/>
            <a:ahLst/>
            <a:cxnLst/>
            <a:rect l="l" t="t" r="r" b="b"/>
            <a:pathLst>
              <a:path w="492759" h="379095">
                <a:moveTo>
                  <a:pt x="447094" y="0"/>
                </a:moveTo>
                <a:lnTo>
                  <a:pt x="45651" y="0"/>
                </a:lnTo>
                <a:lnTo>
                  <a:pt x="39383" y="6267"/>
                </a:lnTo>
                <a:lnTo>
                  <a:pt x="39383" y="264483"/>
                </a:lnTo>
                <a:lnTo>
                  <a:pt x="633" y="340944"/>
                </a:lnTo>
                <a:lnTo>
                  <a:pt x="309" y="341805"/>
                </a:lnTo>
                <a:lnTo>
                  <a:pt x="101" y="342658"/>
                </a:lnTo>
                <a:lnTo>
                  <a:pt x="0" y="371350"/>
                </a:lnTo>
                <a:lnTo>
                  <a:pt x="7444" y="378795"/>
                </a:lnTo>
                <a:lnTo>
                  <a:pt x="485302" y="378795"/>
                </a:lnTo>
                <a:lnTo>
                  <a:pt x="492747" y="371350"/>
                </a:lnTo>
                <a:lnTo>
                  <a:pt x="492747" y="364359"/>
                </a:lnTo>
                <a:lnTo>
                  <a:pt x="15405" y="364359"/>
                </a:lnTo>
                <a:lnTo>
                  <a:pt x="14436" y="363390"/>
                </a:lnTo>
                <a:lnTo>
                  <a:pt x="14436" y="351108"/>
                </a:lnTo>
                <a:lnTo>
                  <a:pt x="492747" y="351108"/>
                </a:lnTo>
                <a:lnTo>
                  <a:pt x="492644" y="342658"/>
                </a:lnTo>
                <a:lnTo>
                  <a:pt x="492437" y="341805"/>
                </a:lnTo>
                <a:lnTo>
                  <a:pt x="492113" y="340944"/>
                </a:lnTo>
                <a:lnTo>
                  <a:pt x="489948" y="336671"/>
                </a:lnTo>
                <a:lnTo>
                  <a:pt x="18968" y="336671"/>
                </a:lnTo>
                <a:lnTo>
                  <a:pt x="51033" y="273427"/>
                </a:lnTo>
                <a:lnTo>
                  <a:pt x="457895" y="273427"/>
                </a:lnTo>
                <a:lnTo>
                  <a:pt x="453363" y="264483"/>
                </a:lnTo>
                <a:lnTo>
                  <a:pt x="453363" y="258991"/>
                </a:lnTo>
                <a:lnTo>
                  <a:pt x="53820" y="258991"/>
                </a:lnTo>
                <a:lnTo>
                  <a:pt x="53820" y="14436"/>
                </a:lnTo>
                <a:lnTo>
                  <a:pt x="453363" y="14436"/>
                </a:lnTo>
                <a:lnTo>
                  <a:pt x="453363" y="6267"/>
                </a:lnTo>
                <a:lnTo>
                  <a:pt x="447094" y="0"/>
                </a:lnTo>
                <a:close/>
              </a:path>
              <a:path w="492759" h="379095">
                <a:moveTo>
                  <a:pt x="492747" y="351108"/>
                </a:moveTo>
                <a:lnTo>
                  <a:pt x="478311" y="351108"/>
                </a:lnTo>
                <a:lnTo>
                  <a:pt x="478311" y="363390"/>
                </a:lnTo>
                <a:lnTo>
                  <a:pt x="477342" y="364359"/>
                </a:lnTo>
                <a:lnTo>
                  <a:pt x="492747" y="364359"/>
                </a:lnTo>
                <a:lnTo>
                  <a:pt x="492747" y="351108"/>
                </a:lnTo>
                <a:close/>
              </a:path>
              <a:path w="492759" h="379095">
                <a:moveTo>
                  <a:pt x="300225" y="297831"/>
                </a:moveTo>
                <a:lnTo>
                  <a:pt x="192520" y="297831"/>
                </a:lnTo>
                <a:lnTo>
                  <a:pt x="187131" y="301934"/>
                </a:lnTo>
                <a:lnTo>
                  <a:pt x="177552" y="336671"/>
                </a:lnTo>
                <a:lnTo>
                  <a:pt x="192528" y="336671"/>
                </a:lnTo>
                <a:lnTo>
                  <a:pt x="199260" y="312267"/>
                </a:lnTo>
                <a:lnTo>
                  <a:pt x="308461" y="312267"/>
                </a:lnTo>
                <a:lnTo>
                  <a:pt x="305611" y="301934"/>
                </a:lnTo>
                <a:lnTo>
                  <a:pt x="300225" y="297831"/>
                </a:lnTo>
                <a:close/>
              </a:path>
              <a:path w="492759" h="379095">
                <a:moveTo>
                  <a:pt x="308461" y="312267"/>
                </a:moveTo>
                <a:lnTo>
                  <a:pt x="293486" y="312267"/>
                </a:lnTo>
                <a:lnTo>
                  <a:pt x="300219" y="336671"/>
                </a:lnTo>
                <a:lnTo>
                  <a:pt x="315191" y="336671"/>
                </a:lnTo>
                <a:lnTo>
                  <a:pt x="308461" y="312267"/>
                </a:lnTo>
                <a:close/>
              </a:path>
              <a:path w="492759" h="379095">
                <a:moveTo>
                  <a:pt x="457895" y="273427"/>
                </a:moveTo>
                <a:lnTo>
                  <a:pt x="441709" y="273427"/>
                </a:lnTo>
                <a:lnTo>
                  <a:pt x="473774" y="336671"/>
                </a:lnTo>
                <a:lnTo>
                  <a:pt x="489948" y="336671"/>
                </a:lnTo>
                <a:lnTo>
                  <a:pt x="457895" y="273427"/>
                </a:lnTo>
                <a:close/>
              </a:path>
              <a:path w="492759" h="379095">
                <a:moveTo>
                  <a:pt x="453363" y="14436"/>
                </a:moveTo>
                <a:lnTo>
                  <a:pt x="438927" y="14436"/>
                </a:lnTo>
                <a:lnTo>
                  <a:pt x="438927" y="258991"/>
                </a:lnTo>
                <a:lnTo>
                  <a:pt x="453363" y="258991"/>
                </a:lnTo>
                <a:lnTo>
                  <a:pt x="453363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 dirty="0"/>
          </a:p>
        </p:txBody>
      </p:sp>
      <p:sp>
        <p:nvSpPr>
          <p:cNvPr id="24" name="object 12">
            <a:extLst>
              <a:ext uri="{FF2B5EF4-FFF2-40B4-BE49-F238E27FC236}">
                <a16:creationId xmlns:a16="http://schemas.microsoft.com/office/drawing/2014/main" id="{095BD782-9915-451D-8BDE-31B9F6A26271}"/>
              </a:ext>
            </a:extLst>
          </p:cNvPr>
          <p:cNvSpPr/>
          <p:nvPr/>
        </p:nvSpPr>
        <p:spPr>
          <a:xfrm>
            <a:off x="397831" y="452835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11206" y="0"/>
                </a:moveTo>
                <a:lnTo>
                  <a:pt x="3233" y="0"/>
                </a:lnTo>
                <a:lnTo>
                  <a:pt x="0" y="3228"/>
                </a:lnTo>
                <a:lnTo>
                  <a:pt x="3" y="89772"/>
                </a:lnTo>
                <a:lnTo>
                  <a:pt x="5076" y="94848"/>
                </a:lnTo>
                <a:lnTo>
                  <a:pt x="349236" y="94848"/>
                </a:lnTo>
                <a:lnTo>
                  <a:pt x="354312" y="89772"/>
                </a:lnTo>
                <a:lnTo>
                  <a:pt x="354312" y="80412"/>
                </a:lnTo>
                <a:lnTo>
                  <a:pt x="14436" y="80412"/>
                </a:lnTo>
                <a:lnTo>
                  <a:pt x="14436" y="3228"/>
                </a:lnTo>
                <a:lnTo>
                  <a:pt x="11206" y="0"/>
                </a:lnTo>
                <a:close/>
              </a:path>
              <a:path w="354330" h="95250">
                <a:moveTo>
                  <a:pt x="351078" y="0"/>
                </a:moveTo>
                <a:lnTo>
                  <a:pt x="343105" y="0"/>
                </a:lnTo>
                <a:lnTo>
                  <a:pt x="339876" y="3228"/>
                </a:lnTo>
                <a:lnTo>
                  <a:pt x="339876" y="80412"/>
                </a:lnTo>
                <a:lnTo>
                  <a:pt x="354312" y="80412"/>
                </a:lnTo>
                <a:lnTo>
                  <a:pt x="354312" y="3228"/>
                </a:lnTo>
                <a:lnTo>
                  <a:pt x="351078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sp>
        <p:nvSpPr>
          <p:cNvPr id="25" name="object 13">
            <a:extLst>
              <a:ext uri="{FF2B5EF4-FFF2-40B4-BE49-F238E27FC236}">
                <a16:creationId xmlns:a16="http://schemas.microsoft.com/office/drawing/2014/main" id="{312CDD75-671C-4D07-9747-AFD5EA1B46A6}"/>
              </a:ext>
            </a:extLst>
          </p:cNvPr>
          <p:cNvSpPr/>
          <p:nvPr/>
        </p:nvSpPr>
        <p:spPr>
          <a:xfrm>
            <a:off x="397831" y="333796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349236" y="0"/>
                </a:moveTo>
                <a:lnTo>
                  <a:pt x="5079" y="0"/>
                </a:lnTo>
                <a:lnTo>
                  <a:pt x="0" y="5076"/>
                </a:lnTo>
                <a:lnTo>
                  <a:pt x="0" y="91616"/>
                </a:lnTo>
                <a:lnTo>
                  <a:pt x="3233" y="94849"/>
                </a:lnTo>
                <a:lnTo>
                  <a:pt x="11206" y="94849"/>
                </a:lnTo>
                <a:lnTo>
                  <a:pt x="14436" y="91616"/>
                </a:lnTo>
                <a:lnTo>
                  <a:pt x="14436" y="14436"/>
                </a:lnTo>
                <a:lnTo>
                  <a:pt x="354312" y="14436"/>
                </a:lnTo>
                <a:lnTo>
                  <a:pt x="354312" y="5076"/>
                </a:lnTo>
                <a:lnTo>
                  <a:pt x="349236" y="0"/>
                </a:lnTo>
                <a:close/>
              </a:path>
              <a:path w="354330" h="95250">
                <a:moveTo>
                  <a:pt x="354312" y="14436"/>
                </a:moveTo>
                <a:lnTo>
                  <a:pt x="339876" y="14436"/>
                </a:lnTo>
                <a:lnTo>
                  <a:pt x="339876" y="91616"/>
                </a:lnTo>
                <a:lnTo>
                  <a:pt x="343105" y="94849"/>
                </a:lnTo>
                <a:lnTo>
                  <a:pt x="351078" y="94849"/>
                </a:lnTo>
                <a:lnTo>
                  <a:pt x="354312" y="91616"/>
                </a:lnTo>
                <a:lnTo>
                  <a:pt x="354312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sp>
        <p:nvSpPr>
          <p:cNvPr id="17" name="object 5">
            <a:extLst>
              <a:ext uri="{FF2B5EF4-FFF2-40B4-BE49-F238E27FC236}">
                <a16:creationId xmlns:a16="http://schemas.microsoft.com/office/drawing/2014/main" id="{38020421-0932-4876-AD01-6C2797AEF46A}"/>
              </a:ext>
            </a:extLst>
          </p:cNvPr>
          <p:cNvSpPr/>
          <p:nvPr/>
        </p:nvSpPr>
        <p:spPr>
          <a:xfrm>
            <a:off x="286238" y="2102509"/>
            <a:ext cx="252000" cy="76200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</p:spTree>
    <p:extLst>
      <p:ext uri="{BB962C8B-B14F-4D97-AF65-F5344CB8AC3E}">
        <p14:creationId xmlns:p14="http://schemas.microsoft.com/office/powerpoint/2010/main" val="1528128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2B4DBB27-7A85-4A34-AAA8-7A5E0DD2F70A}"/>
              </a:ext>
            </a:extLst>
          </p:cNvPr>
          <p:cNvSpPr txBox="1">
            <a:spLocks/>
          </p:cNvSpPr>
          <p:nvPr/>
        </p:nvSpPr>
        <p:spPr>
          <a:xfrm>
            <a:off x="309380" y="126226"/>
            <a:ext cx="5164320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2000" kern="0" dirty="0" err="1"/>
              <a:t>Mustaqil</a:t>
            </a:r>
            <a:r>
              <a:rPr lang="en-US" sz="2000" kern="0" dirty="0"/>
              <a:t> </a:t>
            </a:r>
            <a:r>
              <a:rPr lang="en-US" sz="2000" kern="0" dirty="0" err="1"/>
              <a:t>bajarish</a:t>
            </a:r>
            <a:r>
              <a:rPr lang="en-US" sz="2000" kern="0" dirty="0"/>
              <a:t> </a:t>
            </a:r>
            <a:r>
              <a:rPr lang="en-US" sz="2000" kern="0" dirty="0" err="1"/>
              <a:t>uchun</a:t>
            </a:r>
            <a:r>
              <a:rPr lang="en-US" sz="2000" kern="0" dirty="0"/>
              <a:t> </a:t>
            </a:r>
            <a:r>
              <a:rPr lang="en-US" sz="2000" kern="0" dirty="0" err="1"/>
              <a:t>topshiriqlar</a:t>
            </a:r>
            <a:endParaRPr lang="ru-RU" sz="2000" kern="0" dirty="0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EF6CE2C-6D8B-4547-A496-D6D445805ACA}"/>
              </a:ext>
            </a:extLst>
          </p:cNvPr>
          <p:cNvSpPr/>
          <p:nvPr/>
        </p:nvSpPr>
        <p:spPr>
          <a:xfrm>
            <a:off x="215900" y="554073"/>
            <a:ext cx="5334000" cy="27546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uz-Latn-UZ" sz="1400" b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uz-Latn-UZ" sz="16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 “gul”, “is”, “ton” qism so‘zlaridan so‘z yasang.</a:t>
            </a:r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uz-Latn-UZ" sz="1600" b="1" dirty="0">
                <a:latin typeface="Arial" panose="020B0604020202020204" pitchFamily="34" charset="0"/>
                <a:cs typeface="Arial" panose="020B0604020202020204" pitchFamily="34" charset="0"/>
              </a:rPr>
              <a:t>2.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 Ismingizni ekranga 5 marta chiqarish dasturini tuzing. </a:t>
            </a:r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uz-Latn-UZ" sz="1600" b="1" dirty="0">
                <a:latin typeface="Arial" panose="020B0604020202020204" pitchFamily="34" charset="0"/>
                <a:cs typeface="Arial" panose="020B0604020202020204" pitchFamily="34" charset="0"/>
              </a:rPr>
              <a:t>3.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 Sinf (masalan, 9) v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а 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ism (masalan, Dilshod) foydalanuvchi tomonidan kiritiladi. </a:t>
            </a:r>
            <a:r>
              <a:rPr lang="uz-Latn-UZ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ru-RU" sz="1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Ме</a:t>
            </a:r>
            <a:r>
              <a:rPr lang="uz-Latn-UZ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n 9-sinf o‘quvchisi – Dilshodman” 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satrini chiqaruvchi dastur chizing. </a:t>
            </a:r>
          </a:p>
          <a:p>
            <a:endParaRPr lang="uz-Latn-UZ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8381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512127" y="945494"/>
            <a:ext cx="4741545" cy="144116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8450" marR="119380" indent="-285750">
              <a:lnSpc>
                <a:spcPct val="120300"/>
              </a:lnSpc>
              <a:spcBef>
                <a:spcPts val="1800"/>
              </a:spcBef>
              <a:buClr>
                <a:srgbClr val="00CC66"/>
              </a:buClr>
              <a:buFont typeface="Wingdings" pitchFamily="2" charset="2"/>
              <a:buChar char="ü"/>
            </a:pPr>
            <a:r>
              <a:rPr lang="uz-Latn-UZ" b="1" dirty="0">
                <a:solidFill>
                  <a:srgbClr val="231F20"/>
                </a:solidFill>
                <a:latin typeface="Arial"/>
                <a:cs typeface="Arial"/>
              </a:rPr>
              <a:t>Pythonda Satr tushunchasi </a:t>
            </a:r>
          </a:p>
          <a:p>
            <a:pPr marL="298450" marR="119380" indent="-285750">
              <a:lnSpc>
                <a:spcPct val="120300"/>
              </a:lnSpc>
              <a:spcBef>
                <a:spcPts val="1800"/>
              </a:spcBef>
              <a:buClr>
                <a:srgbClr val="00CC66"/>
              </a:buClr>
              <a:buFont typeface="Wingdings" pitchFamily="2" charset="2"/>
              <a:buChar char="ü"/>
            </a:pPr>
            <a:r>
              <a:rPr lang="en-US" b="1" dirty="0" err="1">
                <a:solidFill>
                  <a:srgbClr val="231F20"/>
                </a:solidFill>
                <a:latin typeface="Arial"/>
                <a:cs typeface="Arial"/>
              </a:rPr>
              <a:t>Satr</a:t>
            </a:r>
            <a:r>
              <a:rPr lang="en-US" b="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b="1" dirty="0" err="1">
                <a:solidFill>
                  <a:srgbClr val="231F20"/>
                </a:solidFill>
                <a:latin typeface="Arial"/>
                <a:cs typeface="Arial"/>
              </a:rPr>
              <a:t>orasidan</a:t>
            </a:r>
            <a:r>
              <a:rPr lang="en-US" b="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b="1" dirty="0" err="1">
                <a:solidFill>
                  <a:srgbClr val="231F20"/>
                </a:solidFill>
                <a:latin typeface="Arial"/>
                <a:cs typeface="Arial"/>
              </a:rPr>
              <a:t>qism</a:t>
            </a:r>
            <a:r>
              <a:rPr lang="en-US" b="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b="1" dirty="0" err="1">
                <a:solidFill>
                  <a:srgbClr val="231F20"/>
                </a:solidFill>
                <a:latin typeface="Arial"/>
                <a:cs typeface="Arial"/>
              </a:rPr>
              <a:t>satr</a:t>
            </a:r>
            <a:r>
              <a:rPr lang="en-US" b="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b="1" dirty="0" err="1">
                <a:solidFill>
                  <a:srgbClr val="231F20"/>
                </a:solidFill>
                <a:latin typeface="Arial"/>
                <a:cs typeface="Arial"/>
              </a:rPr>
              <a:t>qirqib</a:t>
            </a:r>
            <a:r>
              <a:rPr lang="en-US" b="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b="1" dirty="0" err="1">
                <a:solidFill>
                  <a:srgbClr val="231F20"/>
                </a:solidFill>
                <a:latin typeface="Arial"/>
                <a:cs typeface="Arial"/>
              </a:rPr>
              <a:t>olish</a:t>
            </a:r>
            <a:r>
              <a:rPr lang="en-US" b="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endParaRPr lang="uz-Latn-UZ" b="1" dirty="0">
              <a:solidFill>
                <a:srgbClr val="231F20"/>
              </a:solidFill>
              <a:latin typeface="Arial"/>
              <a:cs typeface="Arial"/>
            </a:endParaRPr>
          </a:p>
          <a:p>
            <a:pPr marL="298450" marR="119380" indent="-285750">
              <a:lnSpc>
                <a:spcPct val="120300"/>
              </a:lnSpc>
              <a:spcBef>
                <a:spcPts val="1800"/>
              </a:spcBef>
              <a:buClr>
                <a:srgbClr val="00CC66"/>
              </a:buClr>
              <a:buFont typeface="Wingdings" pitchFamily="2" charset="2"/>
              <a:buChar char="ü"/>
            </a:pPr>
            <a:r>
              <a:rPr lang="en-US" b="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b="1" dirty="0" err="1">
                <a:solidFill>
                  <a:srgbClr val="231F20"/>
                </a:solidFill>
                <a:latin typeface="Arial"/>
                <a:cs typeface="Arial"/>
              </a:rPr>
              <a:t>Satr</a:t>
            </a:r>
            <a:r>
              <a:rPr lang="en-US" b="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b="1" dirty="0" err="1">
                <a:solidFill>
                  <a:srgbClr val="231F20"/>
                </a:solidFill>
                <a:latin typeface="Arial"/>
                <a:cs typeface="Arial"/>
              </a:rPr>
              <a:t>uzunligi</a:t>
            </a:r>
            <a:r>
              <a:rPr lang="uz-Latn-UZ" b="1" dirty="0">
                <a:solidFill>
                  <a:srgbClr val="231F20"/>
                </a:solidFill>
                <a:latin typeface="Arial"/>
                <a:cs typeface="Arial"/>
              </a:rPr>
              <a:t>ni a</a:t>
            </a:r>
            <a:r>
              <a:rPr lang="en-US" b="1" dirty="0" err="1">
                <a:solidFill>
                  <a:srgbClr val="231F20"/>
                </a:solidFill>
                <a:latin typeface="Arial"/>
                <a:cs typeface="Arial"/>
              </a:rPr>
              <a:t>niqla</a:t>
            </a:r>
            <a:r>
              <a:rPr lang="uz-Latn-UZ" b="1" dirty="0">
                <a:solidFill>
                  <a:srgbClr val="231F20"/>
                </a:solidFill>
                <a:latin typeface="Arial"/>
                <a:cs typeface="Arial"/>
              </a:rPr>
              <a:t>sh</a:t>
            </a:r>
            <a:endParaRPr lang="en-US" b="1" dirty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96158" y="92527"/>
            <a:ext cx="5101342" cy="34353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pc="25" dirty="0" err="1"/>
              <a:t>Dars</a:t>
            </a:r>
            <a:r>
              <a:rPr lang="en-US" spc="25" dirty="0"/>
              <a:t> </a:t>
            </a:r>
            <a:r>
              <a:rPr lang="en-US" spc="25" dirty="0" err="1"/>
              <a:t>rejasi</a:t>
            </a:r>
            <a:endParaRPr spc="5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 txBox="1"/>
          <p:nvPr/>
        </p:nvSpPr>
        <p:spPr>
          <a:xfrm>
            <a:off x="178814" y="631825"/>
            <a:ext cx="5408171" cy="529632"/>
          </a:xfrm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indent="180975" algn="just" defTabSz="536575">
              <a:spcBef>
                <a:spcPts val="1200"/>
              </a:spcBef>
              <a:buClr>
                <a:srgbClr val="C00000"/>
              </a:buClr>
              <a:buSzPct val="136000"/>
            </a:pPr>
            <a:r>
              <a:rPr lang="en-US" altLang="ru-RU" sz="16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Satrlar</a:t>
            </a:r>
            <a:r>
              <a:rPr lang="en-US" altLang="ru-RU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altLang="ru-RU" sz="1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qo‘shtirnoq</a:t>
            </a:r>
            <a:r>
              <a:rPr lang="en-US" altLang="ru-RU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ichiga</a:t>
            </a:r>
            <a:r>
              <a:rPr lang="en-US" altLang="ru-RU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olingan</a:t>
            </a:r>
            <a:r>
              <a:rPr lang="en-US" altLang="ru-RU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Unicode </a:t>
            </a:r>
            <a:r>
              <a:rPr lang="en-US" altLang="ru-RU" sz="1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kodidagi</a:t>
            </a:r>
            <a:r>
              <a:rPr lang="en-US" altLang="ru-RU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belgilar</a:t>
            </a:r>
            <a:r>
              <a:rPr lang="en-US" altLang="ru-RU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ketma-ketligi</a:t>
            </a:r>
            <a:r>
              <a:rPr lang="en-US" altLang="ru-RU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altLang="ru-RU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EDA04890-DFC2-49E4-A38B-A92B897E28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672" y="95629"/>
            <a:ext cx="5562600" cy="369332"/>
          </a:xfrm>
        </p:spPr>
        <p:txBody>
          <a:bodyPr anchor="ctr"/>
          <a:lstStyle/>
          <a:p>
            <a:pPr algn="ctr"/>
            <a:r>
              <a:rPr lang="uz-Latn-UZ" sz="2400" dirty="0"/>
              <a:t>Pythonda satr tushunchasi</a:t>
            </a:r>
            <a:r>
              <a:rPr lang="en-US" sz="2400" dirty="0"/>
              <a:t> </a:t>
            </a:r>
            <a:endParaRPr lang="ru-RU" sz="2400" dirty="0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D2EED90-C85D-4FCD-82AB-0A4D5E50C288}"/>
              </a:ext>
            </a:extLst>
          </p:cNvPr>
          <p:cNvSpPr/>
          <p:nvPr/>
        </p:nvSpPr>
        <p:spPr>
          <a:xfrm>
            <a:off x="178814" y="1346129"/>
            <a:ext cx="529488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uz-Latn-UZ" sz="1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Satr</a:t>
            </a:r>
            <a:r>
              <a:rPr lang="uz-Latn-UZ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harf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son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belgilar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hamda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probeldan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tarkib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topgan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belgilar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ketmaketligi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Satrlarni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o‘zgaruvchilar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yordamida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kiritish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uz-Latn-U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Pythonda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satrlar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bittalik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ikkitalik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qo‘shtirnoqlar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orqali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beriladi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Satrlar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ustida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keng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bajariladigan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amallardan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biri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birlashtirish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amali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uz-Latn-UZ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326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D4D0CFF3-9CA1-4409-81F8-6BACA6AF4D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299" y="1393825"/>
            <a:ext cx="2647950" cy="1732157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A06FB2A7-6F2A-44DB-99EA-72B8EBF3E9E8}"/>
              </a:ext>
            </a:extLst>
          </p:cNvPr>
          <p:cNvSpPr/>
          <p:nvPr/>
        </p:nvSpPr>
        <p:spPr>
          <a:xfrm>
            <a:off x="215900" y="555625"/>
            <a:ext cx="2447039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atrlarni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birlashtirish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amali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qo‘llaniladi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363FE04F-FA1B-4577-93AE-57143C35F6BB}"/>
              </a:ext>
            </a:extLst>
          </p:cNvPr>
          <p:cNvSpPr/>
          <p:nvPr/>
        </p:nvSpPr>
        <p:spPr>
          <a:xfrm>
            <a:off x="2943314" y="565418"/>
            <a:ext cx="264795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Pythonda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bitta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so‘zni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ekranga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marta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chiqarish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imkoniyati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mavjud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buning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uni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marta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yozishning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o‘zi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kifoya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CBB155A9-6DD3-40C0-B83B-A16D61A5A7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35300" y="2232025"/>
            <a:ext cx="2395537" cy="714375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441780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11">
            <a:extLst>
              <a:ext uri="{FF2B5EF4-FFF2-40B4-BE49-F238E27FC236}">
                <a16:creationId xmlns:a16="http://schemas.microsoft.com/office/drawing/2014/main" id="{72B305E1-712B-4D46-8DE4-CCB4F177BD26}"/>
              </a:ext>
            </a:extLst>
          </p:cNvPr>
          <p:cNvSpPr txBox="1"/>
          <p:nvPr/>
        </p:nvSpPr>
        <p:spPr>
          <a:xfrm>
            <a:off x="-27900" y="43878"/>
            <a:ext cx="5613436" cy="344966"/>
          </a:xfrm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268288" marR="173990" lvl="1" algn="ctr">
              <a:spcBef>
                <a:spcPts val="290"/>
              </a:spcBef>
            </a:pP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/>
                <a:cs typeface="Arial"/>
              </a:rPr>
              <a:t>Satr</a:t>
            </a:r>
            <a:r>
              <a:rPr lang="en-US" sz="2000" b="1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/>
                <a:cs typeface="Arial"/>
              </a:rPr>
              <a:t>orasidan</a:t>
            </a:r>
            <a:r>
              <a:rPr lang="en-US" sz="2000" b="1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/>
                <a:cs typeface="Arial"/>
              </a:rPr>
              <a:t>qism</a:t>
            </a:r>
            <a:r>
              <a:rPr lang="en-US" sz="2000" b="1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/>
                <a:cs typeface="Arial"/>
              </a:rPr>
              <a:t>satr</a:t>
            </a:r>
            <a:r>
              <a:rPr lang="en-US" sz="2000" b="1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/>
                <a:cs typeface="Arial"/>
              </a:rPr>
              <a:t>qirqib</a:t>
            </a:r>
            <a:r>
              <a:rPr lang="en-US" sz="2000" b="1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/>
                <a:cs typeface="Arial"/>
              </a:rPr>
              <a:t>olish</a:t>
            </a:r>
            <a:r>
              <a:rPr lang="en-US" sz="2000" b="1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9F6CE1A8-DFC4-4961-B8FD-D8F3696D2C8E}"/>
              </a:ext>
            </a:extLst>
          </p:cNvPr>
          <p:cNvSpPr/>
          <p:nvPr/>
        </p:nvSpPr>
        <p:spPr>
          <a:xfrm>
            <a:off x="292100" y="555625"/>
            <a:ext cx="5181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Satrdagi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belgining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raqami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, u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belgining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turgan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o‘rnini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anglatadi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Bunday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raqam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belgining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turgan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o‘rnini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aniqlash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uni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satrdan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qirqib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olish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Pythonda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satrdagi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belgilarni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raqamlash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0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boshlanadi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raqam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indeks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deb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ataladi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CADE83E-00EA-4FAF-863A-CDEEE7A467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8300" y="1980034"/>
            <a:ext cx="5029200" cy="663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7121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E65F7E-89E5-4456-AD18-911F18314D8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00037" y="98425"/>
            <a:ext cx="5065565" cy="315471"/>
          </a:xfrm>
        </p:spPr>
        <p:txBody>
          <a:bodyPr/>
          <a:lstStyle/>
          <a:p>
            <a:pPr algn="ctr"/>
            <a:endParaRPr lang="ru-RU" dirty="0"/>
          </a:p>
        </p:txBody>
      </p:sp>
      <p:sp>
        <p:nvSpPr>
          <p:cNvPr id="7" name="object 11">
            <a:extLst>
              <a:ext uri="{FF2B5EF4-FFF2-40B4-BE49-F238E27FC236}">
                <a16:creationId xmlns:a16="http://schemas.microsoft.com/office/drawing/2014/main" id="{72B305E1-712B-4D46-8DE4-CCB4F177BD26}"/>
              </a:ext>
            </a:extLst>
          </p:cNvPr>
          <p:cNvSpPr txBox="1"/>
          <p:nvPr/>
        </p:nvSpPr>
        <p:spPr>
          <a:xfrm>
            <a:off x="215900" y="555625"/>
            <a:ext cx="5473718" cy="2357505"/>
          </a:xfrm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266700" marR="173990" lvl="1" indent="-177800" algn="just">
              <a:lnSpc>
                <a:spcPts val="1680"/>
              </a:lnSpc>
              <a:spcBef>
                <a:spcPts val="290"/>
              </a:spcBef>
              <a:buFont typeface="Wingdings" panose="05000000000000000000" pitchFamily="2" charset="2"/>
              <a:buChar char="Ø"/>
            </a:pPr>
            <a:r>
              <a:rPr lang="uz-Latn-UZ" sz="1400" b="1" dirty="0">
                <a:latin typeface="Arial" panose="020B0604020202020204" pitchFamily="34" charset="0"/>
                <a:cs typeface="Arial" panose="020B0604020202020204" pitchFamily="34" charset="0"/>
              </a:rPr>
              <a:t>a[index] </a:t>
            </a:r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– a satrdagi indexda turgan belgini qirqib oladi. </a:t>
            </a:r>
          </a:p>
          <a:p>
            <a:pPr marL="266700" marR="173990" lvl="1" indent="-177800" algn="just">
              <a:lnSpc>
                <a:spcPts val="1680"/>
              </a:lnSpc>
              <a:spcBef>
                <a:spcPts val="290"/>
              </a:spcBef>
              <a:buFont typeface="Wingdings" panose="05000000000000000000" pitchFamily="2" charset="2"/>
              <a:buChar char="Ø"/>
            </a:pPr>
            <a:r>
              <a:rPr lang="uz-Latn-UZ" sz="1400" b="1" dirty="0">
                <a:latin typeface="Arial" panose="020B0604020202020204" pitchFamily="34" charset="0"/>
                <a:cs typeface="Arial" panose="020B0604020202020204" pitchFamily="34" charset="0"/>
              </a:rPr>
              <a:t>a[:end] </a:t>
            </a:r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– a satrdan 0 indeksdan boshlab end indeksgacha bo‘lgan belgilar </a:t>
            </a:r>
            <a:r>
              <a:rPr lang="uz-Latn-UZ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ketma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uz-Latn-UZ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ketligini </a:t>
            </a:r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qirqib oladi; </a:t>
            </a:r>
          </a:p>
          <a:p>
            <a:pPr marL="266700" marR="173990" lvl="1" indent="-177800" algn="just">
              <a:lnSpc>
                <a:spcPts val="1680"/>
              </a:lnSpc>
              <a:spcBef>
                <a:spcPts val="290"/>
              </a:spcBef>
              <a:buFont typeface="Wingdings" panose="05000000000000000000" pitchFamily="2" charset="2"/>
              <a:buChar char="Ø"/>
            </a:pPr>
            <a:r>
              <a:rPr lang="uz-Latn-UZ" sz="1400" b="1" dirty="0">
                <a:latin typeface="Arial" panose="020B0604020202020204" pitchFamily="34" charset="0"/>
                <a:cs typeface="Arial" panose="020B0604020202020204" pitchFamily="34" charset="0"/>
              </a:rPr>
              <a:t>a[start:end] </a:t>
            </a:r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– a satrdan start indeksdan boshlab end indeksgacha bo‘lgan belgilar ketma-ketligini qirqib oladi; </a:t>
            </a:r>
          </a:p>
          <a:p>
            <a:pPr marL="266700" marR="173990" lvl="1" indent="-177800" algn="just">
              <a:lnSpc>
                <a:spcPts val="1680"/>
              </a:lnSpc>
              <a:spcBef>
                <a:spcPts val="290"/>
              </a:spcBef>
              <a:buFont typeface="Wingdings" panose="05000000000000000000" pitchFamily="2" charset="2"/>
              <a:buChar char="Ø"/>
            </a:pPr>
            <a:r>
              <a:rPr lang="uz-Latn-UZ" sz="1400" b="1" dirty="0">
                <a:latin typeface="Arial" panose="020B0604020202020204" pitchFamily="34" charset="0"/>
                <a:cs typeface="Arial" panose="020B0604020202020204" pitchFamily="34" charset="0"/>
              </a:rPr>
              <a:t>a[start:] </a:t>
            </a:r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– a satrdan start indeksdan boshlab oxirigacha bo‘lgan belgilar </a:t>
            </a:r>
            <a:r>
              <a:rPr lang="uz-Latn-UZ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ketma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uz-Latn-UZ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ketligini </a:t>
            </a:r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qirqib oladi; </a:t>
            </a:r>
          </a:p>
          <a:p>
            <a:pPr marL="266700" marR="173990" lvl="1" indent="-177800" algn="just">
              <a:lnSpc>
                <a:spcPts val="1680"/>
              </a:lnSpc>
              <a:spcBef>
                <a:spcPts val="290"/>
              </a:spcBef>
              <a:buFont typeface="Wingdings" panose="05000000000000000000" pitchFamily="2" charset="2"/>
              <a:buChar char="Ø"/>
            </a:pPr>
            <a:r>
              <a:rPr lang="uz-Latn-UZ" sz="1400" b="1" dirty="0">
                <a:latin typeface="Arial" panose="020B0604020202020204" pitchFamily="34" charset="0"/>
                <a:cs typeface="Arial" panose="020B0604020202020204" pitchFamily="34" charset="0"/>
              </a:rPr>
              <a:t>a[start:end:step]</a:t>
            </a:r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 – a satrdan step qadam bilan start indeksdan boshlab end indeksgacha bo‘lgan belgilar ketma-ketligini qirqib oladi.</a:t>
            </a:r>
          </a:p>
        </p:txBody>
      </p:sp>
    </p:spTree>
    <p:extLst>
      <p:ext uri="{BB962C8B-B14F-4D97-AF65-F5344CB8AC3E}">
        <p14:creationId xmlns:p14="http://schemas.microsoft.com/office/powerpoint/2010/main" val="3213599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E65F7E-89E5-4456-AD18-911F18314D8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-88899" y="98425"/>
            <a:ext cx="5854700" cy="630942"/>
          </a:xfrm>
        </p:spPr>
        <p:txBody>
          <a:bodyPr/>
          <a:lstStyle/>
          <a:p>
            <a:pPr algn="ctr"/>
            <a:r>
              <a:rPr lang="uz-Latn-UZ" dirty="0"/>
              <a:t>Dasturda qism satrlarni belgilashga misollar</a:t>
            </a:r>
            <a:endParaRPr lang="ru-RU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46D4237C-8D18-4D5D-89B7-15A24749F9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3977" y="727708"/>
            <a:ext cx="4977846" cy="2286000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1758581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E65F7E-89E5-4456-AD18-911F18314D8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-88899" y="98425"/>
            <a:ext cx="5854700" cy="315471"/>
          </a:xfrm>
        </p:spPr>
        <p:txBody>
          <a:bodyPr/>
          <a:lstStyle/>
          <a:p>
            <a:pPr algn="ctr"/>
            <a:r>
              <a:rPr lang="uz-Latn-UZ" dirty="0"/>
              <a:t>Satr uzunligini aniqlash</a:t>
            </a:r>
            <a:endParaRPr lang="ru-RU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A84CD31-DE8C-42A0-9CAA-6322568E2A68}"/>
              </a:ext>
            </a:extLst>
          </p:cNvPr>
          <p:cNvSpPr/>
          <p:nvPr/>
        </p:nvSpPr>
        <p:spPr>
          <a:xfrm>
            <a:off x="400051" y="708025"/>
            <a:ext cx="4876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Satr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uzunligini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len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()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funksiyasi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yordamida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aniqlash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Phyton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barcha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belgi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probellar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sonini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o‘zi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hisoblab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chiqaradi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479E72D-7501-4B69-A1DC-6C1686FB229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3448" b="6956"/>
          <a:stretch/>
        </p:blipFill>
        <p:spPr>
          <a:xfrm>
            <a:off x="1511300" y="1801362"/>
            <a:ext cx="2133600" cy="888763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1051265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FBFED312-95F3-4764-8F19-BA3B5F3495FD}"/>
              </a:ext>
            </a:extLst>
          </p:cNvPr>
          <p:cNvSpPr txBox="1">
            <a:spLocks/>
          </p:cNvSpPr>
          <p:nvPr/>
        </p:nvSpPr>
        <p:spPr>
          <a:xfrm>
            <a:off x="300037" y="98425"/>
            <a:ext cx="5065565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2400" kern="0" spc="25" dirty="0" err="1"/>
              <a:t>Yodda</a:t>
            </a:r>
            <a:r>
              <a:rPr lang="en-US" sz="2400" kern="0" spc="25" dirty="0"/>
              <a:t> </a:t>
            </a:r>
            <a:r>
              <a:rPr lang="en-US" sz="2400" kern="0" spc="25" dirty="0" err="1"/>
              <a:t>saqlang</a:t>
            </a:r>
            <a:r>
              <a:rPr lang="en-US" sz="2400" kern="0" spc="25" dirty="0"/>
              <a:t>!</a:t>
            </a:r>
            <a:endParaRPr lang="ru-RU" kern="0" dirty="0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8FFE6330-6CE0-4E87-AA71-4EE2199103D5}"/>
              </a:ext>
            </a:extLst>
          </p:cNvPr>
          <p:cNvSpPr/>
          <p:nvPr/>
        </p:nvSpPr>
        <p:spPr>
          <a:xfrm>
            <a:off x="300037" y="708025"/>
            <a:ext cx="5065565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Satr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harf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son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belgilar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hamda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probeldan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tarkib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topgan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belgilar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ketma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ketligi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uz-Latn-U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z-Latn-UZ" dirty="0">
                <a:latin typeface="Arial" panose="020B0604020202020204" pitchFamily="34" charset="0"/>
                <a:cs typeface="Arial" panose="020B0604020202020204" pitchFamily="34" charset="0"/>
              </a:rPr>
              <a:t>Satrdan nafaqat belgi, balki qism satrni ham qirqib olish mumkin.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z-Latn-UZ" dirty="0">
                <a:latin typeface="Arial" panose="020B0604020202020204" pitchFamily="34" charset="0"/>
                <a:cs typeface="Arial" panose="020B0604020202020204" pitchFamily="34" charset="0"/>
              </a:rPr>
              <a:t>Satr uzunligini len() funksiyasi yordamida aniqlash mumkin. Phyton barcha belgi va probellar sonini o‘zi hisoblab chiqaradi.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2075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2597</TotalTime>
  <Words>387</Words>
  <Application>Microsoft Office PowerPoint</Application>
  <PresentationFormat>Произвольный</PresentationFormat>
  <Paragraphs>32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Wingdings</vt:lpstr>
      <vt:lpstr>Office Theme</vt:lpstr>
      <vt:lpstr>INFORMATIKA VA AXBOROT TEXNOLOGIYALARI</vt:lpstr>
      <vt:lpstr>Dars rejasi</vt:lpstr>
      <vt:lpstr>Pythonda satr tushunchasi </vt:lpstr>
      <vt:lpstr>Презентация PowerPoint</vt:lpstr>
      <vt:lpstr>Презентация PowerPoint</vt:lpstr>
      <vt:lpstr>Презентация PowerPoint</vt:lpstr>
      <vt:lpstr>Dasturda qism satrlarni belgilashga misollar</vt:lpstr>
      <vt:lpstr>Satr uzunligini aniqlash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180</cp:revision>
  <dcterms:created xsi:type="dcterms:W3CDTF">2020-04-13T08:05:16Z</dcterms:created>
  <dcterms:modified xsi:type="dcterms:W3CDTF">2021-01-05T07:42:37Z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