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257" r:id="rId3"/>
    <p:sldId id="335" r:id="rId4"/>
    <p:sldId id="285" r:id="rId5"/>
    <p:sldId id="334" r:id="rId6"/>
    <p:sldId id="324" r:id="rId7"/>
    <p:sldId id="326" r:id="rId8"/>
    <p:sldId id="331" r:id="rId9"/>
    <p:sldId id="295" r:id="rId10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4660"/>
  </p:normalViewPr>
  <p:slideViewPr>
    <p:cSldViewPr>
      <p:cViewPr varScale="1">
        <p:scale>
          <a:sx n="140" d="100"/>
          <a:sy n="140" d="100"/>
        </p:scale>
        <p:origin x="84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596" y="2323333"/>
            <a:ext cx="1121849" cy="706549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28" y="19633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07257" y="1212225"/>
            <a:ext cx="4876800" cy="1029763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28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8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8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800" b="1" dirty="0">
                <a:solidFill>
                  <a:srgbClr val="002060"/>
                </a:solidFill>
                <a:latin typeface="Arial"/>
                <a:cs typeface="Arial"/>
              </a:rPr>
              <a:t>Pythonda ma’lumot turlari 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635500" y="214968"/>
            <a:ext cx="914400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616483" y="333796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94031" y="2079625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2127" y="945494"/>
            <a:ext cx="4741545" cy="9084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en-US" dirty="0" err="1">
                <a:solidFill>
                  <a:srgbClr val="231F20"/>
                </a:solidFill>
                <a:latin typeface="Arial"/>
                <a:cs typeface="Arial"/>
              </a:rPr>
              <a:t>Ma’lumotlar</a:t>
            </a:r>
            <a:r>
              <a:rPr lang="en-US" dirty="0">
                <a:solidFill>
                  <a:srgbClr val="231F20"/>
                </a:solidFill>
                <a:latin typeface="Arial"/>
                <a:cs typeface="Arial"/>
              </a:rPr>
              <a:t> tur</a:t>
            </a:r>
            <a:r>
              <a:rPr lang="uz-Latn-UZ" dirty="0">
                <a:solidFill>
                  <a:srgbClr val="231F20"/>
                </a:solidFill>
                <a:latin typeface="Arial"/>
                <a:cs typeface="Arial"/>
              </a:rPr>
              <a:t>lari.</a:t>
            </a:r>
          </a:p>
          <a:p>
            <a:pPr marL="12700" marR="11938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en-US" dirty="0" err="1">
                <a:solidFill>
                  <a:srgbClr val="231F20"/>
                </a:solidFill>
                <a:latin typeface="Arial"/>
                <a:cs typeface="Arial"/>
              </a:rPr>
              <a:t>Ma’lumotlar</a:t>
            </a:r>
            <a:r>
              <a:rPr lang="en-US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dirty="0" err="1">
                <a:solidFill>
                  <a:srgbClr val="231F20"/>
                </a:solidFill>
                <a:latin typeface="Arial"/>
                <a:cs typeface="Arial"/>
              </a:rPr>
              <a:t>turini</a:t>
            </a:r>
            <a:r>
              <a:rPr lang="en-US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dirty="0" err="1">
                <a:solidFill>
                  <a:srgbClr val="231F20"/>
                </a:solidFill>
                <a:latin typeface="Arial"/>
                <a:cs typeface="Arial"/>
              </a:rPr>
              <a:t>o‘zgartirish</a:t>
            </a:r>
            <a:r>
              <a:rPr lang="uz-Latn-UZ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lang="en-US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1976BB-A9B3-4D5E-A5EA-3E1B5AC6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45320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409B73-5FB2-41B3-8E40-9D358CD5C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555625"/>
            <a:ext cx="4893589" cy="24519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DBB05752-5081-406A-AF85-1A007688F89D}"/>
              </a:ext>
            </a:extLst>
          </p:cNvPr>
          <p:cNvSpPr/>
          <p:nvPr/>
        </p:nvSpPr>
        <p:spPr>
          <a:xfrm>
            <a:off x="2197100" y="562601"/>
            <a:ext cx="1447800" cy="117097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7004209A-FA5A-48F8-B95E-7A28F6CEC2A0}"/>
              </a:ext>
            </a:extLst>
          </p:cNvPr>
          <p:cNvSpPr/>
          <p:nvPr/>
        </p:nvSpPr>
        <p:spPr>
          <a:xfrm>
            <a:off x="300738" y="1095775"/>
            <a:ext cx="1466811" cy="98384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Matnli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9DA33DAA-9A1B-41D1-A04A-F7F5674CF214}"/>
              </a:ext>
            </a:extLst>
          </p:cNvPr>
          <p:cNvSpPr/>
          <p:nvPr/>
        </p:nvSpPr>
        <p:spPr>
          <a:xfrm>
            <a:off x="1320800" y="1938288"/>
            <a:ext cx="1524000" cy="9838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Raqamli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D008F9B7-8FE3-4AD5-ADA2-1F9F96ACDDE1}"/>
              </a:ext>
            </a:extLst>
          </p:cNvPr>
          <p:cNvSpPr/>
          <p:nvPr/>
        </p:nvSpPr>
        <p:spPr>
          <a:xfrm>
            <a:off x="2996441" y="1905402"/>
            <a:ext cx="1524000" cy="98384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Ovozli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4E1AF0BE-B0B5-4DC0-B971-220C7689BB8C}"/>
              </a:ext>
            </a:extLst>
          </p:cNvPr>
          <p:cNvSpPr/>
          <p:nvPr/>
        </p:nvSpPr>
        <p:spPr>
          <a:xfrm>
            <a:off x="3948182" y="1044927"/>
            <a:ext cx="1381512" cy="9838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Grafik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78E9E308-BF66-4FD2-B316-B47208D88039}"/>
              </a:ext>
            </a:extLst>
          </p:cNvPr>
          <p:cNvCxnSpPr>
            <a:stCxn id="5" idx="2"/>
          </p:cNvCxnSpPr>
          <p:nvPr/>
        </p:nvCxnSpPr>
        <p:spPr>
          <a:xfrm flipH="1">
            <a:off x="1739900" y="1148089"/>
            <a:ext cx="457200" cy="3008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0C4CC689-0289-4806-ACD0-84D5B79A2816}"/>
              </a:ext>
            </a:extLst>
          </p:cNvPr>
          <p:cNvCxnSpPr/>
          <p:nvPr/>
        </p:nvCxnSpPr>
        <p:spPr>
          <a:xfrm flipH="1">
            <a:off x="2349500" y="1685484"/>
            <a:ext cx="279766" cy="25280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9A762E29-6BE7-4B51-BD4A-E81268353FC2}"/>
              </a:ext>
            </a:extLst>
          </p:cNvPr>
          <p:cNvCxnSpPr>
            <a:cxnSpLocks/>
          </p:cNvCxnSpPr>
          <p:nvPr/>
        </p:nvCxnSpPr>
        <p:spPr>
          <a:xfrm>
            <a:off x="3275657" y="1661551"/>
            <a:ext cx="252888" cy="25337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405A5F83-E318-433B-8CAF-1E7275C77B4C}"/>
              </a:ext>
            </a:extLst>
          </p:cNvPr>
          <p:cNvCxnSpPr>
            <a:cxnSpLocks/>
          </p:cNvCxnSpPr>
          <p:nvPr/>
        </p:nvCxnSpPr>
        <p:spPr>
          <a:xfrm>
            <a:off x="3644900" y="1113948"/>
            <a:ext cx="313195" cy="30215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7346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178814" y="565763"/>
            <a:ext cx="5408171" cy="898964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algn="just" defTabSz="536575">
              <a:spcBef>
                <a:spcPts val="1200"/>
              </a:spcBef>
              <a:buClr>
                <a:srgbClr val="C00000"/>
              </a:buClr>
              <a:buSzPct val="136000"/>
            </a:pPr>
            <a:r>
              <a:rPr lang="ru-RU" altLang="ru-RU" sz="1400" dirty="0">
                <a:solidFill>
                  <a:srgbClr val="463416">
                    <a:lumMod val="75000"/>
                    <a:lumOff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o‘zgaruvchi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doimiy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qiymatlardagi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xotirasida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yetarlicha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joyni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zaxiraga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qo‘yish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altLang="ru-RU" sz="1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DA04890-DFC2-49E4-A38B-A92B897E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2" y="160111"/>
            <a:ext cx="5562600" cy="369332"/>
          </a:xfrm>
        </p:spPr>
        <p:txBody>
          <a:bodyPr/>
          <a:lstStyle/>
          <a:p>
            <a:pPr algn="ctr"/>
            <a:r>
              <a:rPr lang="uz-Latn-UZ" sz="2400" dirty="0"/>
              <a:t>Pythonda m</a:t>
            </a:r>
            <a:r>
              <a:rPr lang="en-US" sz="2400" dirty="0" err="1"/>
              <a:t>a’lumot</a:t>
            </a:r>
            <a:r>
              <a:rPr lang="en-US" sz="2400" dirty="0"/>
              <a:t> tur</a:t>
            </a:r>
            <a:r>
              <a:rPr lang="uz-Latn-UZ" sz="2400" dirty="0"/>
              <a:t>lar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endParaRPr lang="ru-RU" sz="24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FD783E2-F32A-49F4-96C1-1A3532A560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900" y="1351589"/>
            <a:ext cx="2358904" cy="1571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2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7" name="object 11">
            <a:extLst>
              <a:ext uri="{FF2B5EF4-FFF2-40B4-BE49-F238E27FC236}">
                <a16:creationId xmlns:a16="http://schemas.microsoft.com/office/drawing/2014/main" id="{72B305E1-712B-4D46-8DE4-CCB4F177BD26}"/>
              </a:ext>
            </a:extLst>
          </p:cNvPr>
          <p:cNvSpPr txBox="1"/>
          <p:nvPr/>
        </p:nvSpPr>
        <p:spPr>
          <a:xfrm>
            <a:off x="26101" y="441755"/>
            <a:ext cx="5613436" cy="714298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68288" marR="173990" lvl="1" algn="just">
              <a:spcBef>
                <a:spcPts val="290"/>
              </a:spcBef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Python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dinamik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turlarga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ajratuvchi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sababli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Pythonda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o‘zgaruvchining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foydalanayotgan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belgilanadi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turini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o‘zgartirish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tur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ko‘rsatilishi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7027E245-EF30-4B11-9AF2-0BCAF98E7E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900508"/>
              </p:ext>
            </p:extLst>
          </p:nvPr>
        </p:nvGraphicFramePr>
        <p:xfrm>
          <a:off x="177800" y="1183912"/>
          <a:ext cx="5410200" cy="199038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375670786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59185214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178679453"/>
                    </a:ext>
                  </a:extLst>
                </a:gridCol>
              </a:tblGrid>
              <a:tr h="283501">
                <a:tc>
                  <a:txBody>
                    <a:bodyPr/>
                    <a:lstStyle/>
                    <a:p>
                      <a:pPr algn="ctr"/>
                      <a:r>
                        <a:rPr lang="uz-Latn-UZ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Ma’lumotlar turi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Ma’lumotlar turi tavsifi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Misol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505668"/>
                  </a:ext>
                </a:extLst>
              </a:tr>
              <a:tr h="283501">
                <a:tc>
                  <a:txBody>
                    <a:bodyPr/>
                    <a:lstStyle/>
                    <a:p>
                      <a:pPr algn="ctr"/>
                      <a:r>
                        <a:rPr lang="uz-Latn-UZ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int( ) </a:t>
                      </a:r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Butun sonlar, masalan, o‘quvchilar sonini ifodalash uchun</a:t>
                      </a:r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&gt;&gt;&gt; yoshi = 15</a:t>
                      </a:r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979012"/>
                  </a:ext>
                </a:extLst>
              </a:tr>
              <a:tr h="283501">
                <a:tc>
                  <a:txBody>
                    <a:bodyPr/>
                    <a:lstStyle/>
                    <a:p>
                      <a:pPr algn="ctr"/>
                      <a:r>
                        <a:rPr lang="uz-Latn-UZ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float( ) </a:t>
                      </a:r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Haqiqiy sonlar, masalan, pul miqdorini ifodalash uchun</a:t>
                      </a:r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&gt;&gt;&gt; narxi = 20.45</a:t>
                      </a:r>
                    </a:p>
                    <a:p>
                      <a:pPr algn="ctr"/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179137"/>
                  </a:ext>
                </a:extLst>
              </a:tr>
              <a:tr h="283501">
                <a:tc>
                  <a:txBody>
                    <a:bodyPr/>
                    <a:lstStyle/>
                    <a:p>
                      <a:pPr algn="ctr"/>
                      <a:r>
                        <a:rPr lang="uz-Latn-UZ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str( )</a:t>
                      </a:r>
                    </a:p>
                    <a:p>
                      <a:pPr algn="ctr"/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Satrli, masalan, so‘z yoki gaplarni ifodalash uchun</a:t>
                      </a:r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&gt;&gt;&gt; name = 'Ahmad'</a:t>
                      </a:r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067876"/>
                  </a:ext>
                </a:extLst>
              </a:tr>
              <a:tr h="283501">
                <a:tc>
                  <a:txBody>
                    <a:bodyPr/>
                    <a:lstStyle/>
                    <a:p>
                      <a:pPr algn="ctr"/>
                      <a:r>
                        <a:rPr lang="uz-Latn-UZ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bool( )</a:t>
                      </a:r>
                    </a:p>
                    <a:p>
                      <a:pPr algn="ctr"/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</a:t>
                      </a:r>
                      <a:r>
                        <a:rPr lang="uz-Latn-UZ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ntiqiy, rost yoki yolg‘on ekanligini ifodalash uchun</a:t>
                      </a:r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&gt;&gt;&gt; a= True </a:t>
                      </a:r>
                    </a:p>
                    <a:p>
                      <a:pPr algn="ctr"/>
                      <a:r>
                        <a:rPr lang="uz-Latn-UZ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&gt;&gt;&gt; b= False</a:t>
                      </a:r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282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712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69332"/>
          </a:xfrm>
        </p:spPr>
        <p:txBody>
          <a:bodyPr/>
          <a:lstStyle/>
          <a:p>
            <a:pPr algn="ctr"/>
            <a:r>
              <a:rPr lang="en-US" sz="2400" spc="25" dirty="0" err="1"/>
              <a:t>Ma’lumotlar</a:t>
            </a:r>
            <a:r>
              <a:rPr lang="en-US" sz="2400" spc="25" dirty="0"/>
              <a:t> </a:t>
            </a:r>
            <a:r>
              <a:rPr lang="en-US" sz="2400" spc="25" dirty="0" err="1"/>
              <a:t>turini</a:t>
            </a:r>
            <a:r>
              <a:rPr lang="en-US" sz="2400" spc="25" dirty="0"/>
              <a:t> </a:t>
            </a:r>
            <a:r>
              <a:rPr lang="en-US" sz="2400" spc="25" dirty="0" err="1"/>
              <a:t>o‘zgartirish</a:t>
            </a:r>
            <a:r>
              <a:rPr lang="en-US" sz="2400" spc="25" dirty="0"/>
              <a:t> </a:t>
            </a:r>
            <a:endParaRPr lang="ru-RU" dirty="0"/>
          </a:p>
        </p:txBody>
      </p:sp>
      <p:sp>
        <p:nvSpPr>
          <p:cNvPr id="7" name="object 11">
            <a:extLst>
              <a:ext uri="{FF2B5EF4-FFF2-40B4-BE49-F238E27FC236}">
                <a16:creationId xmlns:a16="http://schemas.microsoft.com/office/drawing/2014/main" id="{72B305E1-712B-4D46-8DE4-CCB4F177BD26}"/>
              </a:ext>
            </a:extLst>
          </p:cNvPr>
          <p:cNvSpPr txBox="1"/>
          <p:nvPr/>
        </p:nvSpPr>
        <p:spPr>
          <a:xfrm>
            <a:off x="88864" y="606303"/>
            <a:ext cx="5613436" cy="898964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69875" marR="173990" lvl="1" algn="just">
              <a:spcBef>
                <a:spcPts val="290"/>
              </a:spcBef>
            </a:pP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O‘zgaruvchi tarkibida ixtiyoriy turdagi ma’lumot saqlanishi mumkin. Ma’lumotlar turini o‘zgartirish uchun mos ma’lumotlar turi buyruqlaridan foydalaniladi. </a:t>
            </a:r>
            <a:r>
              <a:rPr lang="uz-Latn-UZ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input()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operatori yordamida kiritilgan ma’lumotlar satrli ko‘rinishda bo‘ladi.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F3728286-7EA5-415A-B194-EEAB8C8BA9E2}"/>
              </a:ext>
            </a:extLst>
          </p:cNvPr>
          <p:cNvSpPr/>
          <p:nvPr/>
        </p:nvSpPr>
        <p:spPr>
          <a:xfrm>
            <a:off x="215900" y="1612805"/>
            <a:ext cx="2133600" cy="762000"/>
          </a:xfrm>
          <a:prstGeom prst="round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z-Latn-UZ" sz="1400" dirty="0"/>
              <a:t>Sintaksisi: </a:t>
            </a:r>
          </a:p>
          <a:p>
            <a:r>
              <a:rPr lang="uz-Latn-UZ" sz="1400" b="1" dirty="0"/>
              <a:t>input</a:t>
            </a:r>
            <a:r>
              <a:rPr lang="uz-Latn-UZ" sz="1400" i="1" dirty="0"/>
              <a:t>(kiruvchi ma’lumot)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7E4F666A-DC22-406A-9CDA-65FB9F5F257C}"/>
              </a:ext>
            </a:extLst>
          </p:cNvPr>
          <p:cNvSpPr/>
          <p:nvPr/>
        </p:nvSpPr>
        <p:spPr>
          <a:xfrm>
            <a:off x="2425700" y="1612805"/>
            <a:ext cx="3124200" cy="1025742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z-Latn-UZ" sz="1400" b="1" dirty="0">
                <a:solidFill>
                  <a:schemeClr val="tx1"/>
                </a:solidFill>
              </a:rPr>
              <a:t>input</a:t>
            </a:r>
            <a:r>
              <a:rPr lang="uz-Latn-UZ" sz="1400" dirty="0">
                <a:solidFill>
                  <a:schemeClr val="tx1"/>
                </a:solidFill>
              </a:rPr>
              <a:t> — operator (yoki funksiya); </a:t>
            </a:r>
            <a:r>
              <a:rPr lang="uz-Latn-UZ" sz="1400" b="1" dirty="0">
                <a:solidFill>
                  <a:schemeClr val="tx1"/>
                </a:solidFill>
              </a:rPr>
              <a:t>kiruvchi ma’lumot </a:t>
            </a:r>
            <a:r>
              <a:rPr lang="uz-Latn-UZ" sz="1400" dirty="0">
                <a:solidFill>
                  <a:schemeClr val="tx1"/>
                </a:solidFill>
              </a:rPr>
              <a:t>— bu o‘zgaruvchi yoki vergul bilan ajratilgan o‘zgaruvchilar ketma-ketligi.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59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7230F8C-ED5F-446A-8801-ED3566EB2A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550" y="1345427"/>
            <a:ext cx="5092700" cy="1623929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950559F-81DE-48E6-85BF-7388A57E0547}"/>
              </a:ext>
            </a:extLst>
          </p:cNvPr>
          <p:cNvSpPr/>
          <p:nvPr/>
        </p:nvSpPr>
        <p:spPr>
          <a:xfrm>
            <a:off x="336549" y="606763"/>
            <a:ext cx="506556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turidagi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))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ishlatish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turini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funksiyasi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o‘zgartirish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5858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1">
            <a:extLst>
              <a:ext uri="{FF2B5EF4-FFF2-40B4-BE49-F238E27FC236}">
                <a16:creationId xmlns:a16="http://schemas.microsoft.com/office/drawing/2014/main" id="{69E2D5D7-19A9-4223-8929-855EDE20B5E7}"/>
              </a:ext>
            </a:extLst>
          </p:cNvPr>
          <p:cNvSpPr txBox="1"/>
          <p:nvPr/>
        </p:nvSpPr>
        <p:spPr>
          <a:xfrm>
            <a:off x="215900" y="1012825"/>
            <a:ext cx="5613436" cy="134524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554038" marR="173990" lvl="1" indent="-285750">
              <a:spcBef>
                <a:spcPts val="290"/>
              </a:spcBef>
              <a:buFont typeface="Wingdings" panose="05000000000000000000" pitchFamily="2" charset="2"/>
              <a:buChar char="ü"/>
              <a:defRPr/>
            </a:pP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xotirasidagi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yacheykada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saqlanadigan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16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marR="173990" lvl="1">
              <a:spcBef>
                <a:spcPts val="290"/>
              </a:spcBef>
              <a:defRPr/>
            </a:pPr>
            <a:endParaRPr lang="uz-Latn-UZ" sz="16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4038" marR="173990" lvl="1" indent="-285750">
              <a:spcBef>
                <a:spcPts val="290"/>
              </a:spcBef>
              <a:buFont typeface="Wingdings" panose="05000000000000000000" pitchFamily="2" charset="2"/>
              <a:buChar char="ü"/>
              <a:defRPr/>
            </a:pP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O‘zgaruvchi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turini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type(</a:t>
            </a:r>
            <a:r>
              <a:rPr lang="uz-Latn-UZ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funksiyasi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FBFED312-95F3-4764-8F19-BA3B5F3495FD}"/>
              </a:ext>
            </a:extLst>
          </p:cNvPr>
          <p:cNvSpPr txBox="1">
            <a:spLocks/>
          </p:cNvSpPr>
          <p:nvPr/>
        </p:nvSpPr>
        <p:spPr>
          <a:xfrm>
            <a:off x="300037" y="98425"/>
            <a:ext cx="5065565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400" kern="0" spc="25" dirty="0" err="1"/>
              <a:t>Yodda</a:t>
            </a:r>
            <a:r>
              <a:rPr lang="en-US" sz="2400" kern="0" spc="25" dirty="0"/>
              <a:t> </a:t>
            </a:r>
            <a:r>
              <a:rPr lang="en-US" sz="2400" kern="0" spc="25" dirty="0" err="1"/>
              <a:t>saqlang</a:t>
            </a:r>
            <a:r>
              <a:rPr lang="en-US" sz="2400" kern="0" spc="25" dirty="0"/>
              <a:t>!</a:t>
            </a:r>
            <a:endParaRPr lang="ru-RU" kern="0" dirty="0"/>
          </a:p>
        </p:txBody>
      </p:sp>
    </p:spTree>
    <p:extLst>
      <p:ext uri="{BB962C8B-B14F-4D97-AF65-F5344CB8AC3E}">
        <p14:creationId xmlns:p14="http://schemas.microsoft.com/office/powerpoint/2010/main" val="339207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309380" y="126226"/>
            <a:ext cx="5164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000" kern="0" dirty="0" err="1"/>
              <a:t>Mustaqil</a:t>
            </a:r>
            <a:r>
              <a:rPr lang="en-US" sz="2000" kern="0" dirty="0"/>
              <a:t> </a:t>
            </a:r>
            <a:r>
              <a:rPr lang="en-US" sz="2000" kern="0" dirty="0" err="1"/>
              <a:t>bajarish</a:t>
            </a:r>
            <a:r>
              <a:rPr lang="en-US" sz="2000" kern="0" dirty="0"/>
              <a:t> </a:t>
            </a:r>
            <a:r>
              <a:rPr lang="en-US" sz="2000" kern="0" dirty="0" err="1"/>
              <a:t>uchun</a:t>
            </a:r>
            <a:r>
              <a:rPr lang="en-US" sz="2000" kern="0" dirty="0"/>
              <a:t> </a:t>
            </a:r>
            <a:r>
              <a:rPr lang="en-US" sz="2000" kern="0" dirty="0" err="1"/>
              <a:t>topshiriqlar</a:t>
            </a:r>
            <a:endParaRPr lang="ru-RU" sz="2000" kern="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EF6CE2C-6D8B-4547-A496-D6D445805ACA}"/>
              </a:ext>
            </a:extLst>
          </p:cNvPr>
          <p:cNvSpPr/>
          <p:nvPr/>
        </p:nvSpPr>
        <p:spPr>
          <a:xfrm>
            <a:off x="309380" y="631825"/>
            <a:ext cx="470712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Darvozaning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foydalanuvchi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kiritiladi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arenR"/>
            </a:pP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darvoza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yuzasini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dasturini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arenR"/>
            </a:pP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darvoza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qirrasining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dasturini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o‘zgaruvchilar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turini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alfa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= 8764;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beta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= ‘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Lola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’.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qiymat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kiritilganda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turini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9838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2573</TotalTime>
  <Words>347</Words>
  <Application>Microsoft Office PowerPoint</Application>
  <PresentationFormat>Произвольный</PresentationFormat>
  <Paragraphs>48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INFORMATIKA VA AXBOROT TEXNOLOGIYALARI</vt:lpstr>
      <vt:lpstr>Dars rejasi</vt:lpstr>
      <vt:lpstr>Презентация PowerPoint</vt:lpstr>
      <vt:lpstr>Pythonda ma’lumot turlari </vt:lpstr>
      <vt:lpstr>Презентация PowerPoint</vt:lpstr>
      <vt:lpstr>Ma’lumotlar turini o‘zgartirish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172</cp:revision>
  <dcterms:created xsi:type="dcterms:W3CDTF">2020-04-13T08:05:16Z</dcterms:created>
  <dcterms:modified xsi:type="dcterms:W3CDTF">2020-12-26T10:23:21Z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