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1"/>
  </p:notesMasterIdLst>
  <p:sldIdLst>
    <p:sldId id="1356" r:id="rId11"/>
    <p:sldId id="1357" r:id="rId12"/>
    <p:sldId id="1363" r:id="rId13"/>
    <p:sldId id="1360" r:id="rId14"/>
    <p:sldId id="1364" r:id="rId15"/>
    <p:sldId id="1417" r:id="rId16"/>
    <p:sldId id="1414" r:id="rId17"/>
    <p:sldId id="1415" r:id="rId18"/>
    <p:sldId id="1370" r:id="rId19"/>
    <p:sldId id="1419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357"/>
            <p14:sldId id="1363"/>
            <p14:sldId id="1360"/>
            <p14:sldId id="1364"/>
            <p14:sldId id="1417"/>
            <p14:sldId id="1414"/>
            <p14:sldId id="1415"/>
            <p14:sldId id="1370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85981" autoAdjust="0"/>
  </p:normalViewPr>
  <p:slideViewPr>
    <p:cSldViewPr snapToObjects="1">
      <p:cViewPr varScale="1">
        <p:scale>
          <a:sx n="124" d="100"/>
          <a:sy n="124" d="100"/>
        </p:scale>
        <p:origin x="1068" y="9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bo’layotgan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bo’linma</a:t>
            </a:r>
            <a:r>
              <a:rPr lang="en-US" dirty="0" smtClean="0"/>
              <a:t> 2 </a:t>
            </a:r>
            <a:r>
              <a:rPr lang="en-US" dirty="0" err="1" smtClean="0"/>
              <a:t>raqamiga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</a:t>
            </a:r>
            <a:r>
              <a:rPr lang="en-US" dirty="0" err="1" smtClean="0"/>
              <a:t>boriladi</a:t>
            </a:r>
            <a:r>
              <a:rPr lang="en-US" dirty="0" smtClean="0"/>
              <a:t>. </a:t>
            </a:r>
            <a:r>
              <a:rPr lang="en-US" dirty="0" err="1" smtClean="0"/>
              <a:t>Bo’lish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amali</a:t>
            </a:r>
            <a:r>
              <a:rPr lang="en-US" dirty="0" smtClean="0"/>
              <a:t> 2</a:t>
            </a:r>
            <a:r>
              <a:rPr lang="en-US" baseline="0" dirty="0" smtClean="0"/>
              <a:t>dan </a:t>
            </a:r>
            <a:r>
              <a:rPr lang="en-US" baseline="0" dirty="0" err="1" smtClean="0"/>
              <a:t>kichik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bo’lgunicha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bajariladi.Oxirgi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bo’linmadan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yuqoriga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qoldiqlar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ketma-ket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yozib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boriladi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Natijada</a:t>
            </a:r>
            <a:r>
              <a:rPr lang="en-US" baseline="0" dirty="0" smtClean="0"/>
              <a:t> 514 </a:t>
            </a:r>
            <a:r>
              <a:rPr lang="en-US" baseline="0" dirty="0" err="1" smtClean="0"/>
              <a:t>sonining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ikkilik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sanoq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sistemasidagi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qiymati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bo’ladi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287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bo’layotgan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bo’linma</a:t>
            </a:r>
            <a:r>
              <a:rPr lang="en-US" dirty="0" smtClean="0"/>
              <a:t> 8 </a:t>
            </a:r>
            <a:r>
              <a:rPr lang="en-US" dirty="0" err="1" smtClean="0"/>
              <a:t>raqamiga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</a:t>
            </a:r>
            <a:r>
              <a:rPr lang="en-US" dirty="0" err="1" smtClean="0"/>
              <a:t>boriladi</a:t>
            </a:r>
            <a:r>
              <a:rPr lang="en-US" dirty="0" smtClean="0"/>
              <a:t>. </a:t>
            </a:r>
            <a:r>
              <a:rPr lang="en-US" dirty="0" err="1" smtClean="0"/>
              <a:t>Bo’lish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amali</a:t>
            </a:r>
            <a:r>
              <a:rPr lang="en-US" dirty="0" smtClean="0"/>
              <a:t> 8</a:t>
            </a:r>
            <a:r>
              <a:rPr lang="en-US" baseline="0" dirty="0" smtClean="0"/>
              <a:t>dan </a:t>
            </a:r>
            <a:r>
              <a:rPr lang="en-US" baseline="0" dirty="0" err="1" smtClean="0"/>
              <a:t>kichik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bo’lgunicha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bajariladi.Oxirgi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bo’linmadan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yuqoriga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qoldiqlar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ketma-ket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yozib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boriladi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Natijada</a:t>
            </a:r>
            <a:r>
              <a:rPr lang="en-US" baseline="0" dirty="0" smtClean="0"/>
              <a:t> 4215  </a:t>
            </a:r>
            <a:r>
              <a:rPr lang="en-US" baseline="0" dirty="0" err="1" smtClean="0"/>
              <a:t>sonining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ikkilik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sanoq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sistemasidagi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qiymati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bo’ladi</a:t>
            </a:r>
            <a:r>
              <a:rPr lang="en-US" baseline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723638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en-US" sz="3395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5" b="1" spc="5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395" b="1" spc="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endParaRPr sz="3395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187" y="1191469"/>
            <a:ext cx="2611499" cy="124519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sz="2000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sz="2000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onlarni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sistemasidan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sistemasiga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sz="224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27608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400" spc="-5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=""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363655" y="298835"/>
            <a:ext cx="492759" cy="379095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Arrow Connector 41">
            <a:extLst>
              <a:ext uri="{FF2B5EF4-FFF2-40B4-BE49-F238E27FC236}">
                <a16:creationId xmlns="" xmlns:a16="http://schemas.microsoft.com/office/drawing/2014/main" id="{1725F111-85AF-48F0-A14A-500702299977}"/>
              </a:ext>
            </a:extLst>
          </p:cNvPr>
          <p:cNvCxnSpPr/>
          <p:nvPr/>
        </p:nvCxnSpPr>
        <p:spPr>
          <a:xfrm flipV="1">
            <a:off x="1053652" y="246302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5">
            <a:extLst>
              <a:ext uri="{FF2B5EF4-FFF2-40B4-BE49-F238E27FC236}">
                <a16:creationId xmlns="" xmlns:a16="http://schemas.microsoft.com/office/drawing/2014/main" id="{8EEB7967-C4B2-4585-95D1-A0753327D4C5}"/>
              </a:ext>
            </a:extLst>
          </p:cNvPr>
          <p:cNvCxnSpPr/>
          <p:nvPr/>
        </p:nvCxnSpPr>
        <p:spPr>
          <a:xfrm flipV="1">
            <a:off x="1838113" y="201077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66">
            <a:extLst>
              <a:ext uri="{FF2B5EF4-FFF2-40B4-BE49-F238E27FC236}">
                <a16:creationId xmlns="" xmlns:a16="http://schemas.microsoft.com/office/drawing/2014/main" id="{BE670096-13A7-42F8-BCA5-2D873A11FB3F}"/>
              </a:ext>
            </a:extLst>
          </p:cNvPr>
          <p:cNvCxnSpPr/>
          <p:nvPr/>
        </p:nvCxnSpPr>
        <p:spPr>
          <a:xfrm flipV="1">
            <a:off x="2610735" y="1556292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67">
            <a:extLst>
              <a:ext uri="{FF2B5EF4-FFF2-40B4-BE49-F238E27FC236}">
                <a16:creationId xmlns="" xmlns:a16="http://schemas.microsoft.com/office/drawing/2014/main" id="{483564B3-83B9-4BD8-BF0E-EEF1EC4370F6}"/>
              </a:ext>
            </a:extLst>
          </p:cNvPr>
          <p:cNvCxnSpPr/>
          <p:nvPr/>
        </p:nvCxnSpPr>
        <p:spPr>
          <a:xfrm flipV="1">
            <a:off x="3395194" y="1104041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xmlns="" id="{A085B590-A59D-4ADD-90E2-60ADF6D2D069}"/>
              </a:ext>
            </a:extLst>
          </p:cNvPr>
          <p:cNvSpPr/>
          <p:nvPr/>
        </p:nvSpPr>
        <p:spPr>
          <a:xfrm>
            <a:off x="755489" y="755948"/>
            <a:ext cx="1486082" cy="2055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1-misol.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2A24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xmlns="" id="{A085B590-A59D-4ADD-90E2-60ADF6D2D069}"/>
              </a:ext>
            </a:extLst>
          </p:cNvPr>
          <p:cNvSpPr/>
          <p:nvPr/>
        </p:nvSpPr>
        <p:spPr>
          <a:xfrm>
            <a:off x="3221918" y="755947"/>
            <a:ext cx="1486082" cy="20554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-misol. 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10101,101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234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-misol.</a:t>
            </a:r>
          </a:p>
          <a:p>
            <a:pPr lvl="0" defTabSz="914400">
              <a:lnSpc>
                <a:spcPct val="150000"/>
              </a:lnSpc>
              <a:spcAft>
                <a:spcPts val="94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974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158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3784" y="96758"/>
            <a:ext cx="3514462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47" dirty="0" err="1" smtClean="0"/>
              <a:t>Reja</a:t>
            </a:r>
            <a:r>
              <a:rPr lang="en-US" sz="2047" dirty="0" smtClean="0"/>
              <a:t>: </a:t>
            </a:r>
            <a:endParaRPr sz="2047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6255" y="647936"/>
            <a:ext cx="4603730" cy="2304256"/>
            <a:chOff x="1346826" y="806016"/>
            <a:chExt cx="3056830" cy="1900358"/>
          </a:xfrm>
        </p:grpSpPr>
        <p:grpSp>
          <p:nvGrpSpPr>
            <p:cNvPr id="28" name="Group 6">
              <a:extLst>
                <a:ext uri="{FF2B5EF4-FFF2-40B4-BE49-F238E27FC236}">
                  <a16:creationId xmlns="" xmlns:a16="http://schemas.microsoft.com/office/drawing/2014/main" id="{E731E443-ADB4-42DC-9A95-AA772A05AFD4}"/>
                </a:ext>
              </a:extLst>
            </p:cNvPr>
            <p:cNvGrpSpPr/>
            <p:nvPr/>
          </p:nvGrpSpPr>
          <p:grpSpPr>
            <a:xfrm>
              <a:off x="1367557" y="846699"/>
              <a:ext cx="1383329" cy="1859675"/>
              <a:chOff x="755576" y="1338821"/>
              <a:chExt cx="1872208" cy="2952515"/>
            </a:xfrm>
            <a:solidFill>
              <a:srgbClr val="0070C0"/>
            </a:solidFill>
          </p:grpSpPr>
          <p:sp>
            <p:nvSpPr>
              <p:cNvPr id="46" name="Isosceles Triangle 3">
                <a:extLst>
                  <a:ext uri="{FF2B5EF4-FFF2-40B4-BE49-F238E27FC236}">
                    <a16:creationId xmlns="" xmlns:a16="http://schemas.microsoft.com/office/drawing/2014/main" id="{43FB6C81-7CE8-4665-B98F-777E5CE275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576" y="1338822"/>
                <a:ext cx="1872208" cy="147616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Isosceles Triangle 4">
                <a:extLst>
                  <a:ext uri="{FF2B5EF4-FFF2-40B4-BE49-F238E27FC236}">
                    <a16:creationId xmlns="" xmlns:a16="http://schemas.microsoft.com/office/drawing/2014/main" id="{ABFCA7B2-765E-48A0-8504-FFD5AFC8E9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091939" y="1338821"/>
                <a:ext cx="606090" cy="47787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Isosceles Triangle 5">
                <a:extLst>
                  <a:ext uri="{FF2B5EF4-FFF2-40B4-BE49-F238E27FC236}">
                    <a16:creationId xmlns="" xmlns:a16="http://schemas.microsoft.com/office/drawing/2014/main" id="{357418E1-F690-4CB8-8413-C7DC97D03D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5576" y="2815171"/>
                <a:ext cx="1872208" cy="147616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7">
              <a:extLst>
                <a:ext uri="{FF2B5EF4-FFF2-40B4-BE49-F238E27FC236}">
                  <a16:creationId xmlns="" xmlns:a16="http://schemas.microsoft.com/office/drawing/2014/main" id="{7FBAFFB6-6143-413F-BEE8-B0DE5AE92A10}"/>
                </a:ext>
              </a:extLst>
            </p:cNvPr>
            <p:cNvGrpSpPr/>
            <p:nvPr/>
          </p:nvGrpSpPr>
          <p:grpSpPr>
            <a:xfrm>
              <a:off x="2503841" y="846699"/>
              <a:ext cx="1383329" cy="1859675"/>
              <a:chOff x="755576" y="1338821"/>
              <a:chExt cx="1872208" cy="2952515"/>
            </a:xfrm>
            <a:solidFill>
              <a:srgbClr val="0070C0"/>
            </a:solidFill>
          </p:grpSpPr>
          <p:sp>
            <p:nvSpPr>
              <p:cNvPr id="50" name="Isosceles Triangle 8">
                <a:extLst>
                  <a:ext uri="{FF2B5EF4-FFF2-40B4-BE49-F238E27FC236}">
                    <a16:creationId xmlns="" xmlns:a16="http://schemas.microsoft.com/office/drawing/2014/main" id="{984A1360-F853-4715-BB69-18237D26B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576" y="1338823"/>
                <a:ext cx="1872208" cy="147616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Isosceles Triangle 9">
                <a:extLst>
                  <a:ext uri="{FF2B5EF4-FFF2-40B4-BE49-F238E27FC236}">
                    <a16:creationId xmlns="" xmlns:a16="http://schemas.microsoft.com/office/drawing/2014/main" id="{C44C4BD1-A10E-461E-85DB-75E14346EF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091939" y="1338821"/>
                <a:ext cx="606090" cy="47787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Isosceles Triangle 10">
                <a:extLst>
                  <a:ext uri="{FF2B5EF4-FFF2-40B4-BE49-F238E27FC236}">
                    <a16:creationId xmlns="" xmlns:a16="http://schemas.microsoft.com/office/drawing/2014/main" id="{8FC5A193-A55F-4888-B1FC-8BA526140D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5576" y="2815172"/>
                <a:ext cx="1872208" cy="1476164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3270F5E-51F7-43B4-A683-38D44C2DD250}"/>
                </a:ext>
              </a:extLst>
            </p:cNvPr>
            <p:cNvSpPr txBox="1"/>
            <p:nvPr/>
          </p:nvSpPr>
          <p:spPr>
            <a:xfrm>
              <a:off x="1700822" y="837159"/>
              <a:ext cx="4478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94876EB0-73F1-429A-B33A-A461604A04B6}"/>
                </a:ext>
              </a:extLst>
            </p:cNvPr>
            <p:cNvSpPr txBox="1"/>
            <p:nvPr/>
          </p:nvSpPr>
          <p:spPr>
            <a:xfrm>
              <a:off x="2938614" y="806016"/>
              <a:ext cx="3664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9441895C-635F-429C-98C6-9ECBFA44018F}"/>
                </a:ext>
              </a:extLst>
            </p:cNvPr>
            <p:cNvSpPr txBox="1"/>
            <p:nvPr/>
          </p:nvSpPr>
          <p:spPr>
            <a:xfrm>
              <a:off x="3961545" y="828711"/>
              <a:ext cx="317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73A6A05E-7287-4E83-832B-986680621C60}"/>
                </a:ext>
              </a:extLst>
            </p:cNvPr>
            <p:cNvSpPr txBox="1"/>
            <p:nvPr/>
          </p:nvSpPr>
          <p:spPr>
            <a:xfrm>
              <a:off x="1346826" y="1299244"/>
              <a:ext cx="1381938" cy="112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Sonlarni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o‘nlik</a:t>
              </a:r>
              <a:endParaRPr lang="en-US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sanoq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sistemasidan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boshqa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sanoq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sistemasiga</a:t>
              </a:r>
              <a:endParaRPr lang="en-US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o‘tkazish</a:t>
              </a:r>
              <a:endParaRPr lang="en-US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A27B6B07-ABBD-47C0-B900-1A0BB8ABB71E}"/>
                </a:ext>
              </a:extLst>
            </p:cNvPr>
            <p:cNvSpPr txBox="1"/>
            <p:nvPr/>
          </p:nvSpPr>
          <p:spPr>
            <a:xfrm>
              <a:off x="2517098" y="1268101"/>
              <a:ext cx="1381938" cy="112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Sonlarni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boshqa</a:t>
              </a:r>
              <a:endParaRPr lang="en-US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sanoq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sistemasidan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o‘nlik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sanoq</a:t>
              </a:r>
              <a:endParaRPr lang="en-US" sz="1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sistemasiga</a:t>
              </a:r>
              <a:r>
                <a:rPr lang="en-US" sz="11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 b="1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1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‘tkazish</a:t>
              </a:r>
              <a:endParaRPr lang="en-US" sz="1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Isosceles Triangle 62">
              <a:extLst>
                <a:ext uri="{FF2B5EF4-FFF2-40B4-BE49-F238E27FC236}">
                  <a16:creationId xmlns="" xmlns:a16="http://schemas.microsoft.com/office/drawing/2014/main" id="{5843DA4D-E5E6-4632-98C1-0DF5DE63110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56368" y="2480880"/>
              <a:ext cx="147288" cy="98997"/>
            </a:xfrm>
            <a:prstGeom prst="triangl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Isosceles Triangle 64">
              <a:extLst>
                <a:ext uri="{FF2B5EF4-FFF2-40B4-BE49-F238E27FC236}">
                  <a16:creationId xmlns="" xmlns:a16="http://schemas.microsoft.com/office/drawing/2014/main" id="{4CDE0E63-5FA0-4C05-A8E4-CE555E2D388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121861" y="2488578"/>
              <a:ext cx="147288" cy="98997"/>
            </a:xfrm>
            <a:prstGeom prst="triangl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Isosceles Triangle 65">
              <a:extLst>
                <a:ext uri="{FF2B5EF4-FFF2-40B4-BE49-F238E27FC236}">
                  <a16:creationId xmlns="" xmlns:a16="http://schemas.microsoft.com/office/drawing/2014/main" id="{1F5F3A3D-09E1-40EB-8715-E9429EFE87F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985577" y="2488578"/>
              <a:ext cx="147288" cy="98997"/>
            </a:xfrm>
            <a:prstGeom prst="triangl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5278658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2047" dirty="0" smtClean="0"/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sistemasidan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ikkilik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o‘tkazish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29" y="463679"/>
            <a:ext cx="2622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O‘nlik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514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ikkilik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ketma-ketligi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514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9" y="719944"/>
            <a:ext cx="2719043" cy="21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8" y="142355"/>
            <a:ext cx="5472608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sistemasidan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sakkizlik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o‘tkazish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92" y="648964"/>
            <a:ext cx="2077431" cy="2231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429" y="575928"/>
            <a:ext cx="3276364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O‘nlik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2189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ikkilik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yuqoridagi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ketma-ketligi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2189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2189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=4215</a:t>
            </a:r>
            <a:r>
              <a:rPr lang="en-US" sz="14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4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400" b="1" baseline="-25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sz="1050" dirty="0">
              <a:solidFill>
                <a:schemeClr val="bg1"/>
              </a:solidFill>
            </a:endParaRPr>
          </a:p>
          <a:p>
            <a:r>
              <a:rPr lang="en-US" sz="1050" dirty="0" smtClean="0">
                <a:solidFill>
                  <a:schemeClr val="bg1"/>
                </a:solidFill>
              </a:rPr>
              <a:t> 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5" y="142355"/>
            <a:ext cx="5472608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sistemasidan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o‘tkazish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179425" y="616900"/>
            <a:ext cx="3384376" cy="2294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s-ES" sz="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O‘nlik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850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yuqoridagi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ketma-ketligi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850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6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850</a:t>
            </a:r>
            <a:r>
              <a:rPr lang="en-US" sz="1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=352</a:t>
            </a:r>
            <a:r>
              <a:rPr lang="en-US" sz="1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93" y="701890"/>
            <a:ext cx="1919858" cy="20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26" y="131752"/>
            <a:ext cx="540060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sistemasidan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o‘tkazish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6F3D02C6-DC2A-4196-BDE3-056C68C57E0A}"/>
              </a:ext>
            </a:extLst>
          </p:cNvPr>
          <p:cNvSpPr/>
          <p:nvPr/>
        </p:nvSpPr>
        <p:spPr>
          <a:xfrm>
            <a:off x="179426" y="470370"/>
            <a:ext cx="3523862" cy="2291236"/>
          </a:xfrm>
          <a:prstGeom prst="rect">
            <a:avLst/>
          </a:prstGeom>
        </p:spPr>
        <p:txBody>
          <a:bodyPr wrap="square" lIns="115189" rIns="115189" bIns="28797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O‘nlik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sistemasida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154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sonini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oltilik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sanoq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sistemasiga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o‘tkazish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yuqoridagi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ketma-ketligi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=x</a:t>
            </a:r>
            <a:r>
              <a:rPr lang="en-US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6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154</a:t>
            </a:r>
            <a:r>
              <a:rPr lang="en-US" sz="1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=9A</a:t>
            </a:r>
            <a:r>
              <a:rPr lang="en-US" sz="1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16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88" y="567240"/>
            <a:ext cx="1804729" cy="24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42356"/>
            <a:ext cx="5278659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Ikkilik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‘nlik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sistemasiga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328746" y="657486"/>
            <a:ext cx="4622550" cy="452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76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6" y="2185865"/>
            <a:ext cx="2000250" cy="7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5429" y="599339"/>
                <a:ext cx="5256584" cy="253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+⋯+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200" b="1" dirty="0">
                  <a:solidFill>
                    <a:schemeClr val="bg1"/>
                  </a:solidFill>
                </a:endParaRPr>
              </a:p>
              <a:p>
                <a:endParaRPr lang="en-US" sz="1200" i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ru-RU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𝑏𝑒𝑟𝑖𝑙𝑔𝑎𝑛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𝑠𝑜𝑛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; 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𝑟𝑎𝑞𝑎𝑚𝑙𝑎𝑟𝑖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𝑠𝑜𝑛𝑖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1200" i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𝑠𝑎𝑛𝑜𝑞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𝑠𝑖𝑠𝑡𝑒𝑚𝑎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200" i="1">
                          <a:solidFill>
                            <a:schemeClr val="bg1"/>
                          </a:solidFill>
                          <a:latin typeface="Cambria Math"/>
                        </a:rPr>
                        <m:t>𝑎𝑠𝑜𝑠𝑖</m:t>
                      </m:r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sz="1200" dirty="0" smtClean="0">
                  <a:solidFill>
                    <a:schemeClr val="bg1"/>
                  </a:solidFill>
                </a:endParaRPr>
              </a:p>
              <a:p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1-misol.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1011,10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ikkilik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sistemasida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berilgan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ushbu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sonni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o‘nlik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sistemasiga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o‘tkazish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jarayonini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ko‘rib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chiqamiz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Bu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yerda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=2, </m:t>
                        </m:r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=1,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=1</m:t>
                    </m:r>
                    <m:r>
                      <a:rPr lang="en-US" sz="12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=1, </m:t>
                        </m:r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ru-RU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=0;</m:t>
                    </m:r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200" i="1">
                        <a:solidFill>
                          <a:schemeClr val="bg1"/>
                        </a:solidFill>
                        <a:latin typeface="Cambria Math"/>
                      </a:rPr>
                      <m:t>=6  </m:t>
                    </m:r>
                    <m:r>
                      <a:rPr lang="en-US" sz="12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qiymatlarga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Berilgan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sonning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butun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kasr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qismlari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alohida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qoida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bo‘yicha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yoziladi</a:t>
                </a:r>
                <a:r>
                  <a:rPr lang="en-US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4495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2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449580">
                  <a:spcAft>
                    <a:spcPts val="0"/>
                  </a:spcAft>
                </a:pPr>
                <a:r>
                  <a:rPr lang="en-US" sz="1200" b="1" dirty="0" err="1" smtClean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Javob</a:t>
                </a:r>
                <a:r>
                  <a:rPr lang="en-US" sz="1200" b="1" dirty="0" smtClean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  <a:r>
                  <a:rPr lang="ru-RU" sz="1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𝟏𝟎𝟏𝟏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2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𝟏𝟏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</m:oMath>
                </a14:m>
                <a:endParaRPr lang="ru-RU" sz="1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99339"/>
                <a:ext cx="5256584" cy="2532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28" y="142356"/>
            <a:ext cx="5436605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Sakkizlik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sistemasidan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="" xmlns:a16="http://schemas.microsoft.com/office/drawing/2014/main" id="{869C94B3-8B86-40B0-A77B-21EF718E33DE}"/>
              </a:ext>
            </a:extLst>
          </p:cNvPr>
          <p:cNvSpPr/>
          <p:nvPr/>
        </p:nvSpPr>
        <p:spPr>
          <a:xfrm>
            <a:off x="417415" y="708695"/>
            <a:ext cx="4622550" cy="452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76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sz="69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15428" y="575928"/>
                <a:ext cx="5544022" cy="2143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2-misol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2357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sakkizlik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sistemasida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berilgan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ushbu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sonni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o‘nlik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sistemasiga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o‘tkazish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jarayonini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ko‘rib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chiqamiz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Bu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yerda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=8,       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3, 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7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=5 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qiymatlarga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4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44958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4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𝟑𝟓𝟗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449580">
                  <a:spcAft>
                    <a:spcPts val="0"/>
                  </a:spcAft>
                </a:pPr>
                <a:endParaRPr lang="en-US" sz="14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indent="449580">
                  <a:spcAft>
                    <a:spcPts val="0"/>
                  </a:spcAft>
                </a:pPr>
                <a:r>
                  <a:rPr lang="en-US" sz="1400" b="1" dirty="0" err="1" smtClean="0">
                    <a:solidFill>
                      <a:schemeClr val="bg1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Javob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  <a:r>
                  <a:rPr lang="ru-RU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𝟏𝟐𝟑𝟓𝟕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𝟑𝟓𝟗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8" y="575928"/>
                <a:ext cx="5544022" cy="2143857"/>
              </a:xfrm>
              <a:prstGeom prst="rect">
                <a:avLst/>
              </a:prstGeom>
              <a:blipFill rotWithShape="0">
                <a:blip r:embed="rId2"/>
                <a:stretch>
                  <a:fillRect l="-330" t="-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91" y="142355"/>
            <a:ext cx="5447641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oltilik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endParaRPr sz="1600" dirty="0"/>
          </a:p>
        </p:txBody>
      </p:sp>
      <p:cxnSp>
        <p:nvCxnSpPr>
          <p:cNvPr id="102" name="Straight Arrow Connector 41">
            <a:extLst>
              <a:ext uri="{FF2B5EF4-FFF2-40B4-BE49-F238E27FC236}">
                <a16:creationId xmlns="" xmlns:a16="http://schemas.microsoft.com/office/drawing/2014/main" id="{1725F111-85AF-48F0-A14A-500702299977}"/>
              </a:ext>
            </a:extLst>
          </p:cNvPr>
          <p:cNvCxnSpPr/>
          <p:nvPr/>
        </p:nvCxnSpPr>
        <p:spPr>
          <a:xfrm flipV="1">
            <a:off x="1053652" y="246302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65">
            <a:extLst>
              <a:ext uri="{FF2B5EF4-FFF2-40B4-BE49-F238E27FC236}">
                <a16:creationId xmlns="" xmlns:a16="http://schemas.microsoft.com/office/drawing/2014/main" id="{8EEB7967-C4B2-4585-95D1-A0753327D4C5}"/>
              </a:ext>
            </a:extLst>
          </p:cNvPr>
          <p:cNvCxnSpPr/>
          <p:nvPr/>
        </p:nvCxnSpPr>
        <p:spPr>
          <a:xfrm flipV="1">
            <a:off x="1838113" y="2010776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66">
            <a:extLst>
              <a:ext uri="{FF2B5EF4-FFF2-40B4-BE49-F238E27FC236}">
                <a16:creationId xmlns="" xmlns:a16="http://schemas.microsoft.com/office/drawing/2014/main" id="{BE670096-13A7-42F8-BCA5-2D873A11FB3F}"/>
              </a:ext>
            </a:extLst>
          </p:cNvPr>
          <p:cNvCxnSpPr/>
          <p:nvPr/>
        </p:nvCxnSpPr>
        <p:spPr>
          <a:xfrm flipV="1">
            <a:off x="2610735" y="1556292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67">
            <a:extLst>
              <a:ext uri="{FF2B5EF4-FFF2-40B4-BE49-F238E27FC236}">
                <a16:creationId xmlns="" xmlns:a16="http://schemas.microsoft.com/office/drawing/2014/main" id="{483564B3-83B9-4BD8-BF0E-EEF1EC4370F6}"/>
              </a:ext>
            </a:extLst>
          </p:cNvPr>
          <p:cNvCxnSpPr/>
          <p:nvPr/>
        </p:nvCxnSpPr>
        <p:spPr>
          <a:xfrm flipV="1">
            <a:off x="3395194" y="1104041"/>
            <a:ext cx="228707" cy="118611"/>
          </a:xfrm>
          <a:prstGeom prst="straightConnector1">
            <a:avLst/>
          </a:prstGeom>
          <a:ln>
            <a:solidFill>
              <a:schemeClr val="tx1">
                <a:alpha val="34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68">
                <a:extLst>
                  <a:ext uri="{FF2B5EF4-FFF2-40B4-BE49-F238E27FC236}">
                    <a16:creationId xmlns="" xmlns:a16="http://schemas.microsoft.com/office/drawing/2014/main" id="{D8A56FBD-DE87-4813-8065-C2D510A7BC54}"/>
                  </a:ext>
                </a:extLst>
              </p:cNvPr>
              <p:cNvSpPr/>
              <p:nvPr/>
            </p:nvSpPr>
            <p:spPr>
              <a:xfrm>
                <a:off x="107417" y="641187"/>
                <a:ext cx="5472608" cy="2131577"/>
              </a:xfrm>
              <a:prstGeom prst="rect">
                <a:avLst/>
              </a:prstGeom>
            </p:spPr>
            <p:txBody>
              <a:bodyPr wrap="square" lIns="57595" rIns="57595" bIns="28797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3-misol</a:t>
                </a:r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𝐀𝐁𝟓𝐅</m:t>
                        </m:r>
                      </m:e>
                      <m:sub>
                        <m:r>
                          <a:rPr lang="en-US" sz="1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o‘n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oltilik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sistemasida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berilgan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ushbu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sonni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o‘nlik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sanoq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sistemasiga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o‘tkazish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jarayonini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ko‘rib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chiqamiz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Bu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yerda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b="0" i="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=16,  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𝐹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=5,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qiymatlarga </a:t>
                </a:r>
                <a:r>
                  <a:rPr lang="en-US" sz="1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ega</a:t>
                </a:r>
                <a:r>
                  <a:rPr lang="en-US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endParaRPr lang="en-US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44958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400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==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4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14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𝟏𝟎𝟗𝟒𝟎𝟕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sz="1400" b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indent="449580">
                  <a:spcAft>
                    <a:spcPts val="0"/>
                  </a:spcAft>
                </a:pPr>
                <a:endParaRPr lang="en-US" sz="14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indent="449580">
                  <a:spcAft>
                    <a:spcPts val="0"/>
                  </a:spcAft>
                </a:pPr>
                <a:r>
                  <a:rPr lang="en-US" sz="1400" b="1" dirty="0" err="1" smtClean="0">
                    <a:solidFill>
                      <a:schemeClr val="bg1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Javob</a:t>
                </a:r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𝟏𝐀𝐁𝟓𝐅</m:t>
                        </m:r>
                      </m:e>
                      <m:sub>
                        <m:r>
                          <a:rPr lang="en-US" sz="1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𝟏𝟎𝟗𝟒𝟎𝟕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1400" b="1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 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6" name="Rectangle 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56FBD-DE87-4813-8065-C2D510A7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7" y="641187"/>
                <a:ext cx="5472608" cy="2131577"/>
              </a:xfrm>
              <a:prstGeom prst="rect">
                <a:avLst/>
              </a:prstGeom>
              <a:blipFill rotWithShape="0">
                <a:blip r:embed="rId2"/>
                <a:stretch>
                  <a:fillRect l="-1003" t="-571" r="-1003" b="-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151280</TotalTime>
  <Words>301</Words>
  <Application>Microsoft Office PowerPoint</Application>
  <PresentationFormat>Произвольный</PresentationFormat>
  <Paragraphs>80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Calibri</vt:lpstr>
      <vt:lpstr>Cambria Math</vt:lpstr>
      <vt:lpstr>Open Sans</vt:lpstr>
      <vt:lpstr>Open Sans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Informatika va AT</vt:lpstr>
      <vt:lpstr>Reja: </vt:lpstr>
      <vt:lpstr> 10 lik sanoq sistemasidan ikkilik sanoq sistemasiga o‘tkazish</vt:lpstr>
      <vt:lpstr>10 lik sanoq sistemasidan sakkizlik sanoq sistemasiga o‘tkazish</vt:lpstr>
      <vt:lpstr>10 lik sanoq sistemasidan  o‘n oltilik sanoq sistemasiga o‘tkazish</vt:lpstr>
      <vt:lpstr>10 lik sanoq sistemasidan o‘n oltilik sanoq sistemasiga o‘tkazish</vt:lpstr>
      <vt:lpstr>Ikkilik sanoq sistemasidan o‘nlik sanoq sistemasiga o‘tkazish</vt:lpstr>
      <vt:lpstr>Sakkizlik sanoq sistemasidan o‘nlik sanoq sistemasiga o‘tkazish</vt:lpstr>
      <vt:lpstr>O‘n oltilik sanoq sistemasidan o‘nlik sanoq sistemasiga o‘tkazish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1480</cp:revision>
  <dcterms:created xsi:type="dcterms:W3CDTF">2014-10-08T23:03:32Z</dcterms:created>
  <dcterms:modified xsi:type="dcterms:W3CDTF">2020-09-09T11:54:36Z</dcterms:modified>
</cp:coreProperties>
</file>