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2"/>
  </p:notesMasterIdLst>
  <p:sldIdLst>
    <p:sldId id="1356" r:id="rId11"/>
    <p:sldId id="1357" r:id="rId12"/>
    <p:sldId id="1363" r:id="rId13"/>
    <p:sldId id="1415" r:id="rId14"/>
    <p:sldId id="1360" r:id="rId15"/>
    <p:sldId id="1364" r:id="rId16"/>
    <p:sldId id="1414" r:id="rId17"/>
    <p:sldId id="1372" r:id="rId18"/>
    <p:sldId id="1370" r:id="rId19"/>
    <p:sldId id="1373" r:id="rId20"/>
    <p:sldId id="1382" r:id="rId21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357"/>
            <p14:sldId id="1363"/>
            <p14:sldId id="1415"/>
            <p14:sldId id="1360"/>
            <p14:sldId id="1364"/>
            <p14:sldId id="1414"/>
            <p14:sldId id="1372"/>
            <p14:sldId id="1370"/>
            <p14:sldId id="1373"/>
            <p14:sldId id="1382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 varScale="1">
        <p:scale>
          <a:sx n="137" d="100"/>
          <a:sy n="137" d="100"/>
        </p:scale>
        <p:origin x="846" y="108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3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38261"/>
            <a:ext cx="5751631" cy="9578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234800"/>
            <a:ext cx="3513515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en-US" sz="3200" b="1" spc="5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  <a:r>
              <a:rPr lang="en-US" sz="3200" b="1" spc="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spc="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AT</a:t>
            </a:r>
            <a:endParaRPr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56415" y="1197541"/>
            <a:ext cx="2779394" cy="1245191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spcBef>
                <a:spcPts val="110"/>
              </a:spcBef>
            </a:pPr>
            <a:r>
              <a:rPr sz="2000" dirty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681"/>
            <a:r>
              <a:rPr lang="en-US" sz="2000" b="1" spc="5" dirty="0" err="1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Sakkizlik</a:t>
            </a:r>
            <a:r>
              <a:rPr lang="en-US" sz="2000" b="1" spc="5" dirty="0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5" dirty="0" err="1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b="1" spc="5" dirty="0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5" dirty="0" err="1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o‘n</a:t>
            </a:r>
            <a:r>
              <a:rPr lang="en-US" sz="2000" b="1" spc="5" dirty="0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5" dirty="0" err="1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oltilik</a:t>
            </a:r>
            <a:r>
              <a:rPr lang="en-US" sz="2000" b="1" spc="5" dirty="0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5" dirty="0" err="1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sanoq</a:t>
            </a:r>
            <a:r>
              <a:rPr lang="en-US" sz="2000" b="1" spc="5" dirty="0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5" dirty="0" err="1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sistemasida</a:t>
            </a:r>
            <a:r>
              <a:rPr lang="en-US" sz="2000" b="1" spc="5" dirty="0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5" dirty="0" err="1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amallar</a:t>
            </a:r>
            <a:r>
              <a:rPr lang="en-US" sz="2000" b="1" spc="5" dirty="0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5" dirty="0" err="1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r>
              <a:rPr lang="en-US" sz="2000" b="1" spc="5" dirty="0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sz="224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64205" y="541152"/>
            <a:ext cx="268845" cy="227608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400" spc="-5" dirty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sz="1298" spc="-5" dirty="0">
                <a:solidFill>
                  <a:srgbClr val="FEFEFE"/>
                </a:solidFill>
                <a:latin typeface="Arial"/>
                <a:cs typeface="Arial"/>
              </a:rPr>
              <a:t>f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24" name="object 11">
            <a:extLst>
              <a:ext uri="{FF2B5EF4-FFF2-40B4-BE49-F238E27FC236}">
                <a16:creationId xmlns="" xmlns:a16="http://schemas.microsoft.com/office/drawing/2014/main" id="{382AB4AE-4981-4494-BB32-7A573B110208}"/>
              </a:ext>
            </a:extLst>
          </p:cNvPr>
          <p:cNvSpPr/>
          <p:nvPr/>
        </p:nvSpPr>
        <p:spPr>
          <a:xfrm>
            <a:off x="363655" y="298835"/>
            <a:ext cx="492759" cy="379095"/>
          </a:xfrm>
          <a:custGeom>
            <a:avLst/>
            <a:gdLst/>
            <a:ahLst/>
            <a:cxnLst/>
            <a:rect l="l" t="t" r="r" b="b"/>
            <a:pathLst>
              <a:path w="492759" h="379095">
                <a:moveTo>
                  <a:pt x="447094" y="0"/>
                </a:moveTo>
                <a:lnTo>
                  <a:pt x="45651" y="0"/>
                </a:lnTo>
                <a:lnTo>
                  <a:pt x="39383" y="6267"/>
                </a:lnTo>
                <a:lnTo>
                  <a:pt x="39383" y="264483"/>
                </a:lnTo>
                <a:lnTo>
                  <a:pt x="633" y="340944"/>
                </a:lnTo>
                <a:lnTo>
                  <a:pt x="309" y="341805"/>
                </a:lnTo>
                <a:lnTo>
                  <a:pt x="101" y="342658"/>
                </a:lnTo>
                <a:lnTo>
                  <a:pt x="0" y="371350"/>
                </a:lnTo>
                <a:lnTo>
                  <a:pt x="7444" y="378795"/>
                </a:lnTo>
                <a:lnTo>
                  <a:pt x="485302" y="378795"/>
                </a:lnTo>
                <a:lnTo>
                  <a:pt x="492747" y="371350"/>
                </a:lnTo>
                <a:lnTo>
                  <a:pt x="492747" y="364359"/>
                </a:lnTo>
                <a:lnTo>
                  <a:pt x="15405" y="364359"/>
                </a:lnTo>
                <a:lnTo>
                  <a:pt x="14436" y="363390"/>
                </a:lnTo>
                <a:lnTo>
                  <a:pt x="14436" y="351108"/>
                </a:lnTo>
                <a:lnTo>
                  <a:pt x="492747" y="351108"/>
                </a:lnTo>
                <a:lnTo>
                  <a:pt x="492644" y="342658"/>
                </a:lnTo>
                <a:lnTo>
                  <a:pt x="492437" y="341805"/>
                </a:lnTo>
                <a:lnTo>
                  <a:pt x="492113" y="340944"/>
                </a:lnTo>
                <a:lnTo>
                  <a:pt x="489948" y="336671"/>
                </a:lnTo>
                <a:lnTo>
                  <a:pt x="18968" y="336671"/>
                </a:lnTo>
                <a:lnTo>
                  <a:pt x="51033" y="273427"/>
                </a:lnTo>
                <a:lnTo>
                  <a:pt x="457895" y="273427"/>
                </a:lnTo>
                <a:lnTo>
                  <a:pt x="453363" y="264483"/>
                </a:lnTo>
                <a:lnTo>
                  <a:pt x="453363" y="258991"/>
                </a:lnTo>
                <a:lnTo>
                  <a:pt x="53820" y="258991"/>
                </a:lnTo>
                <a:lnTo>
                  <a:pt x="53820" y="14436"/>
                </a:lnTo>
                <a:lnTo>
                  <a:pt x="453363" y="14436"/>
                </a:lnTo>
                <a:lnTo>
                  <a:pt x="453363" y="6267"/>
                </a:lnTo>
                <a:lnTo>
                  <a:pt x="447094" y="0"/>
                </a:lnTo>
                <a:close/>
              </a:path>
              <a:path w="492759" h="379095">
                <a:moveTo>
                  <a:pt x="492747" y="351108"/>
                </a:moveTo>
                <a:lnTo>
                  <a:pt x="478311" y="351108"/>
                </a:lnTo>
                <a:lnTo>
                  <a:pt x="478311" y="363390"/>
                </a:lnTo>
                <a:lnTo>
                  <a:pt x="477342" y="364359"/>
                </a:lnTo>
                <a:lnTo>
                  <a:pt x="492747" y="364359"/>
                </a:lnTo>
                <a:lnTo>
                  <a:pt x="492747" y="351108"/>
                </a:lnTo>
                <a:close/>
              </a:path>
              <a:path w="492759" h="379095">
                <a:moveTo>
                  <a:pt x="300225" y="297831"/>
                </a:moveTo>
                <a:lnTo>
                  <a:pt x="192520" y="297831"/>
                </a:lnTo>
                <a:lnTo>
                  <a:pt x="187131" y="301934"/>
                </a:lnTo>
                <a:lnTo>
                  <a:pt x="177552" y="336671"/>
                </a:lnTo>
                <a:lnTo>
                  <a:pt x="192528" y="336671"/>
                </a:lnTo>
                <a:lnTo>
                  <a:pt x="199260" y="312267"/>
                </a:lnTo>
                <a:lnTo>
                  <a:pt x="308461" y="312267"/>
                </a:lnTo>
                <a:lnTo>
                  <a:pt x="305611" y="301934"/>
                </a:lnTo>
                <a:lnTo>
                  <a:pt x="300225" y="297831"/>
                </a:lnTo>
                <a:close/>
              </a:path>
              <a:path w="492759" h="379095">
                <a:moveTo>
                  <a:pt x="308461" y="312267"/>
                </a:moveTo>
                <a:lnTo>
                  <a:pt x="293486" y="312267"/>
                </a:lnTo>
                <a:lnTo>
                  <a:pt x="300219" y="336671"/>
                </a:lnTo>
                <a:lnTo>
                  <a:pt x="315191" y="336671"/>
                </a:lnTo>
                <a:lnTo>
                  <a:pt x="308461" y="312267"/>
                </a:lnTo>
                <a:close/>
              </a:path>
              <a:path w="492759" h="379095">
                <a:moveTo>
                  <a:pt x="457895" y="273427"/>
                </a:moveTo>
                <a:lnTo>
                  <a:pt x="441709" y="273427"/>
                </a:lnTo>
                <a:lnTo>
                  <a:pt x="473774" y="336671"/>
                </a:lnTo>
                <a:lnTo>
                  <a:pt x="489948" y="336671"/>
                </a:lnTo>
                <a:lnTo>
                  <a:pt x="457895" y="273427"/>
                </a:lnTo>
                <a:close/>
              </a:path>
              <a:path w="492759" h="379095">
                <a:moveTo>
                  <a:pt x="453363" y="14436"/>
                </a:moveTo>
                <a:lnTo>
                  <a:pt x="438927" y="14436"/>
                </a:lnTo>
                <a:lnTo>
                  <a:pt x="438927" y="258991"/>
                </a:lnTo>
                <a:lnTo>
                  <a:pt x="453363" y="258991"/>
                </a:lnTo>
                <a:lnTo>
                  <a:pt x="453363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128491"/>
            <a:ext cx="5544616" cy="293646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O‘n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oltilik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sanoq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sistemasida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ayirish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amalini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bajarish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AA7B651-53B3-46C5-9041-60D8C8DB800D}"/>
              </a:ext>
            </a:extLst>
          </p:cNvPr>
          <p:cNvSpPr txBox="1"/>
          <p:nvPr/>
        </p:nvSpPr>
        <p:spPr>
          <a:xfrm>
            <a:off x="215429" y="575928"/>
            <a:ext cx="5256584" cy="24842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15189" tIns="57595" rIns="115189" bIns="57595" rtlCol="0">
            <a:noAutofit/>
          </a:bodyPr>
          <a:lstStyle/>
          <a:p>
            <a:r>
              <a:rPr lang="en-US" sz="1200" b="1" u="sng" dirty="0" smtClean="0">
                <a:latin typeface="Times New Roman" pitchFamily="18" charset="0"/>
                <a:cs typeface="Times New Roman" pitchFamily="18" charset="0"/>
              </a:rPr>
              <a:t>3-misol</a:t>
            </a:r>
            <a:endParaRPr lang="ru-RU" sz="12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9DB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-3FA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hisoblash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ustun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shaklida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ayirish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amalini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bajaramiz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B-A=11-10=1,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jadvalda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D-F=13-15&lt;0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bo‘lganligi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100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lar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xonasidan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lar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xonasiga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bitta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o‘n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oltilik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beramiz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Natijada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D+16)-F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13+16)-15=14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jadvalda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14=E;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Endi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bitta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o‘n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oltilik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olgan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sonimiz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ya’ni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soni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o‘zgardi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8-3=5,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jadvalda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5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soni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-9DB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u="sng" dirty="0">
                <a:latin typeface="Times New Roman" pitchFamily="18" charset="0"/>
                <a:cs typeface="Times New Roman" pitchFamily="18" charset="0"/>
              </a:rPr>
              <a:t>3FA</a:t>
            </a:r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5E1</a:t>
            </a: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5E1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3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6" y="80801"/>
            <a:ext cx="5201497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bajarish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50">
            <a:extLst>
              <a:ext uri="{FF2B5EF4-FFF2-40B4-BE49-F238E27FC236}">
                <a16:creationId xmlns="" xmlns:a16="http://schemas.microsoft.com/office/drawing/2014/main" id="{A085B590-A59D-4ADD-90E2-60ADF6D2D069}"/>
              </a:ext>
            </a:extLst>
          </p:cNvPr>
          <p:cNvSpPr/>
          <p:nvPr/>
        </p:nvSpPr>
        <p:spPr>
          <a:xfrm>
            <a:off x="755489" y="575928"/>
            <a:ext cx="1486082" cy="2582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spcAft>
                <a:spcPts val="94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1-misol. 324</a:t>
            </a:r>
            <a:r>
              <a:rPr lang="en-US" sz="1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+705</a:t>
            </a:r>
            <a:r>
              <a:rPr lang="en-US" sz="1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en-US" sz="1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lvl="0" defTabSz="914400">
              <a:lnSpc>
                <a:spcPct val="150000"/>
              </a:lnSpc>
              <a:spcAft>
                <a:spcPts val="94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2-misol.</a:t>
            </a:r>
          </a:p>
          <a:p>
            <a:pPr lvl="0" defTabSz="914400">
              <a:lnSpc>
                <a:spcPct val="150000"/>
              </a:lnSpc>
              <a:spcAft>
                <a:spcPts val="94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126</a:t>
            </a:r>
            <a:r>
              <a:rPr lang="en-US" sz="1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+231</a:t>
            </a:r>
            <a:r>
              <a:rPr lang="en-US" sz="1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en-US" sz="1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lvl="0" defTabSz="914400">
              <a:lnSpc>
                <a:spcPct val="150000"/>
              </a:lnSpc>
              <a:spcAft>
                <a:spcPts val="94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3-misol.</a:t>
            </a:r>
          </a:p>
          <a:p>
            <a:pPr lvl="0" defTabSz="914400">
              <a:lnSpc>
                <a:spcPct val="150000"/>
              </a:lnSpc>
              <a:spcAft>
                <a:spcPts val="94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224</a:t>
            </a:r>
            <a:r>
              <a:rPr lang="en-US" sz="1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-105</a:t>
            </a:r>
            <a:r>
              <a:rPr lang="en-US" sz="1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en-US" sz="1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lvl="0" defTabSz="914400">
              <a:lnSpc>
                <a:spcPct val="150000"/>
              </a:lnSpc>
              <a:spcAft>
                <a:spcPts val="94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4-misol.</a:t>
            </a:r>
          </a:p>
          <a:p>
            <a:pPr lvl="0" defTabSz="914400">
              <a:lnSpc>
                <a:spcPct val="150000"/>
              </a:lnSpc>
              <a:spcAft>
                <a:spcPts val="94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643</a:t>
            </a:r>
            <a:r>
              <a:rPr lang="en-US" sz="1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-531</a:t>
            </a:r>
            <a:r>
              <a:rPr lang="en-US" sz="1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en-US" sz="1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1200" kern="0" dirty="0" smtClean="0">
              <a:solidFill>
                <a:srgbClr val="57565A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Aft>
                <a:spcPts val="94"/>
              </a:spcAft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50">
            <a:extLst>
              <a:ext uri="{FF2B5EF4-FFF2-40B4-BE49-F238E27FC236}">
                <a16:creationId xmlns="" xmlns:a16="http://schemas.microsoft.com/office/drawing/2014/main" id="{A085B590-A59D-4ADD-90E2-60ADF6D2D069}"/>
              </a:ext>
            </a:extLst>
          </p:cNvPr>
          <p:cNvSpPr/>
          <p:nvPr/>
        </p:nvSpPr>
        <p:spPr>
          <a:xfrm>
            <a:off x="3163750" y="546849"/>
            <a:ext cx="1486082" cy="2640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spcAft>
                <a:spcPts val="94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1-misol. 3B4</a:t>
            </a:r>
            <a:r>
              <a:rPr lang="en-US" sz="1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+81</a:t>
            </a:r>
            <a:r>
              <a:rPr lang="en-US" sz="1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en-US" sz="1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lvl="0" defTabSz="914400">
              <a:lnSpc>
                <a:spcPct val="150000"/>
              </a:lnSpc>
              <a:spcAft>
                <a:spcPts val="94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2-misol.</a:t>
            </a:r>
          </a:p>
          <a:p>
            <a:pPr lvl="0" defTabSz="914400">
              <a:lnSpc>
                <a:spcPct val="150000"/>
              </a:lnSpc>
              <a:spcAft>
                <a:spcPts val="94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D7</a:t>
            </a:r>
            <a:r>
              <a:rPr lang="en-US" sz="1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+A1</a:t>
            </a:r>
            <a:r>
              <a:rPr lang="en-US" sz="1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en-US" sz="1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1200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lnSpc>
                <a:spcPct val="150000"/>
              </a:lnSpc>
              <a:spcAft>
                <a:spcPts val="94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3-misol.</a:t>
            </a:r>
          </a:p>
          <a:p>
            <a:pPr lvl="0" defTabSz="914400">
              <a:lnSpc>
                <a:spcPct val="150000"/>
              </a:lnSpc>
              <a:spcAft>
                <a:spcPts val="94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5C2</a:t>
            </a:r>
            <a:r>
              <a:rPr lang="en-US" sz="1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3B</a:t>
            </a:r>
            <a:r>
              <a:rPr lang="en-US" sz="1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en-US" sz="1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1200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lnSpc>
                <a:spcPct val="150000"/>
              </a:lnSpc>
              <a:spcAft>
                <a:spcPts val="94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4-misol.</a:t>
            </a:r>
          </a:p>
          <a:p>
            <a:pPr lvl="0" defTabSz="914400">
              <a:lnSpc>
                <a:spcPct val="150000"/>
              </a:lnSpc>
              <a:spcAft>
                <a:spcPts val="94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F5</a:t>
            </a:r>
            <a:r>
              <a:rPr lang="en-US" sz="1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-73</a:t>
            </a:r>
            <a:r>
              <a:rPr lang="en-US" sz="1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en-US" sz="1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1200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lnSpc>
                <a:spcPct val="150000"/>
              </a:lnSpc>
              <a:spcAft>
                <a:spcPts val="94"/>
              </a:spcAft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1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595" y="119483"/>
            <a:ext cx="3514462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47" dirty="0" err="1" smtClean="0">
                <a:latin typeface="Times New Roman" pitchFamily="18" charset="0"/>
                <a:cs typeface="Times New Roman" pitchFamily="18" charset="0"/>
              </a:rPr>
              <a:t>Reja</a:t>
            </a:r>
            <a:r>
              <a:rPr lang="en-US" sz="2047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47" dirty="0" smtClean="0"/>
              <a:t> </a:t>
            </a:r>
            <a:endParaRPr sz="2047" dirty="0"/>
          </a:p>
        </p:txBody>
      </p:sp>
      <p:grpSp>
        <p:nvGrpSpPr>
          <p:cNvPr id="28" name="Group 6">
            <a:extLst>
              <a:ext uri="{FF2B5EF4-FFF2-40B4-BE49-F238E27FC236}">
                <a16:creationId xmlns="" xmlns:a16="http://schemas.microsoft.com/office/drawing/2014/main" id="{E731E443-ADB4-42DC-9A95-AA772A05AFD4}"/>
              </a:ext>
            </a:extLst>
          </p:cNvPr>
          <p:cNvGrpSpPr/>
          <p:nvPr/>
        </p:nvGrpSpPr>
        <p:grpSpPr>
          <a:xfrm>
            <a:off x="503461" y="756137"/>
            <a:ext cx="2100248" cy="2194019"/>
            <a:chOff x="755576" y="1338821"/>
            <a:chExt cx="1872208" cy="2952515"/>
          </a:xfrm>
          <a:solidFill>
            <a:srgbClr val="0070C0"/>
          </a:solidFill>
        </p:grpSpPr>
        <p:sp>
          <p:nvSpPr>
            <p:cNvPr id="46" name="Isosceles Triangle 3">
              <a:extLst>
                <a:ext uri="{FF2B5EF4-FFF2-40B4-BE49-F238E27FC236}">
                  <a16:creationId xmlns="" xmlns:a16="http://schemas.microsoft.com/office/drawing/2014/main" id="{43FB6C81-7CE8-4665-B98F-777E5CE275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5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Isosceles Triangle 4">
              <a:extLst>
                <a:ext uri="{FF2B5EF4-FFF2-40B4-BE49-F238E27FC236}">
                  <a16:creationId xmlns="" xmlns:a16="http://schemas.microsoft.com/office/drawing/2014/main" id="{ABFCA7B2-765E-48A0-8504-FFD5AFC8E9F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Isosceles Triangle 5">
              <a:extLst>
                <a:ext uri="{FF2B5EF4-FFF2-40B4-BE49-F238E27FC236}">
                  <a16:creationId xmlns="" xmlns:a16="http://schemas.microsoft.com/office/drawing/2014/main" id="{357418E1-F690-4CB8-8413-C7DC97D03DF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7">
            <a:extLst>
              <a:ext uri="{FF2B5EF4-FFF2-40B4-BE49-F238E27FC236}">
                <a16:creationId xmlns="" xmlns:a16="http://schemas.microsoft.com/office/drawing/2014/main" id="{7FBAFFB6-6143-413F-BEE8-B0DE5AE92A10}"/>
              </a:ext>
            </a:extLst>
          </p:cNvPr>
          <p:cNvGrpSpPr/>
          <p:nvPr/>
        </p:nvGrpSpPr>
        <p:grpSpPr>
          <a:xfrm>
            <a:off x="2611541" y="756206"/>
            <a:ext cx="2176396" cy="2194019"/>
            <a:chOff x="755576" y="1338821"/>
            <a:chExt cx="1872208" cy="2952515"/>
          </a:xfrm>
          <a:solidFill>
            <a:srgbClr val="0070C0"/>
          </a:solidFill>
        </p:grpSpPr>
        <p:sp>
          <p:nvSpPr>
            <p:cNvPr id="50" name="Isosceles Triangle 8">
              <a:extLst>
                <a:ext uri="{FF2B5EF4-FFF2-40B4-BE49-F238E27FC236}">
                  <a16:creationId xmlns="" xmlns:a16="http://schemas.microsoft.com/office/drawing/2014/main" id="{984A1360-F853-4715-BB69-18237D26BA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576" y="133882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Isosceles Triangle 9">
              <a:extLst>
                <a:ext uri="{FF2B5EF4-FFF2-40B4-BE49-F238E27FC236}">
                  <a16:creationId xmlns="" xmlns:a16="http://schemas.microsoft.com/office/drawing/2014/main" id="{C44C4BD1-A10E-461E-85DB-75E14346EFA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91939" y="1338821"/>
              <a:ext cx="606090" cy="4778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Isosceles Triangle 10">
              <a:extLst>
                <a:ext uri="{FF2B5EF4-FFF2-40B4-BE49-F238E27FC236}">
                  <a16:creationId xmlns="" xmlns:a16="http://schemas.microsoft.com/office/drawing/2014/main" id="{8FC5A193-A55F-4888-B1FC-8BA526140D6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576" y="2815172"/>
              <a:ext cx="1872208" cy="147616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13270F5E-51F7-43B4-A683-38D44C2DD250}"/>
              </a:ext>
            </a:extLst>
          </p:cNvPr>
          <p:cNvSpPr txBox="1"/>
          <p:nvPr/>
        </p:nvSpPr>
        <p:spPr>
          <a:xfrm>
            <a:off x="1265073" y="779805"/>
            <a:ext cx="447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4876EB0-73F1-429A-B33A-A461604A04B6}"/>
              </a:ext>
            </a:extLst>
          </p:cNvPr>
          <p:cNvSpPr txBox="1"/>
          <p:nvPr/>
        </p:nvSpPr>
        <p:spPr>
          <a:xfrm>
            <a:off x="3467568" y="767441"/>
            <a:ext cx="366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441895C-635F-429C-98C6-9ECBFA44018F}"/>
              </a:ext>
            </a:extLst>
          </p:cNvPr>
          <p:cNvSpPr txBox="1"/>
          <p:nvPr/>
        </p:nvSpPr>
        <p:spPr>
          <a:xfrm>
            <a:off x="3960999" y="817844"/>
            <a:ext cx="317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73A6A05E-7287-4E83-832B-986680621C60}"/>
              </a:ext>
            </a:extLst>
          </p:cNvPr>
          <p:cNvSpPr txBox="1"/>
          <p:nvPr/>
        </p:nvSpPr>
        <p:spPr>
          <a:xfrm>
            <a:off x="915603" y="1304608"/>
            <a:ext cx="12455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Sakkizlik</a:t>
            </a:r>
            <a:r>
              <a:rPr lang="en-US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sanoq</a:t>
            </a:r>
            <a:r>
              <a:rPr lang="en-US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sistemasida</a:t>
            </a:r>
            <a:r>
              <a:rPr lang="en-US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amallar</a:t>
            </a:r>
            <a:r>
              <a:rPr lang="en-US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bajarish</a:t>
            </a:r>
            <a:r>
              <a:rPr lang="en-US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A27B6B07-ABBD-47C0-B900-1A0BB8ABB71E}"/>
              </a:ext>
            </a:extLst>
          </p:cNvPr>
          <p:cNvSpPr txBox="1"/>
          <p:nvPr/>
        </p:nvSpPr>
        <p:spPr>
          <a:xfrm>
            <a:off x="3016151" y="1394230"/>
            <a:ext cx="1381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O‘n</a:t>
            </a:r>
            <a:r>
              <a:rPr lang="en-US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oltilik</a:t>
            </a:r>
            <a:r>
              <a:rPr lang="en-US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sanoq</a:t>
            </a:r>
            <a:r>
              <a:rPr lang="en-US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sistemasida</a:t>
            </a:r>
            <a:r>
              <a:rPr lang="en-US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amallar</a:t>
            </a:r>
            <a:r>
              <a:rPr lang="en-US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bajarish</a:t>
            </a:r>
            <a:endParaRPr lang="en-US" sz="1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Isosceles Triangle 62">
            <a:extLst>
              <a:ext uri="{FF2B5EF4-FFF2-40B4-BE49-F238E27FC236}">
                <a16:creationId xmlns=""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776911" y="2428358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=""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=""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642404" y="2436056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9" grpId="0"/>
      <p:bldP spid="70" grpId="0"/>
      <p:bldP spid="88" grpId="0" animBg="1"/>
      <p:bldP spid="89" grpId="0" animBg="1"/>
      <p:bldP spid="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26967"/>
            <a:ext cx="5134642" cy="293646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en-US" sz="1800" dirty="0" err="1" smtClean="0"/>
              <a:t>Sakkizlik</a:t>
            </a:r>
            <a:r>
              <a:rPr lang="en-US" sz="1800" dirty="0" smtClean="0"/>
              <a:t> </a:t>
            </a:r>
            <a:r>
              <a:rPr lang="en-US" sz="1800" dirty="0" err="1" smtClean="0"/>
              <a:t>sanoq</a:t>
            </a:r>
            <a:r>
              <a:rPr lang="en-US" sz="1800" dirty="0" smtClean="0"/>
              <a:t> </a:t>
            </a:r>
            <a:r>
              <a:rPr lang="en-US" sz="1800" dirty="0" err="1" smtClean="0"/>
              <a:t>sistemalarida</a:t>
            </a:r>
            <a:r>
              <a:rPr lang="en-US" sz="1800" dirty="0" smtClean="0"/>
              <a:t> </a:t>
            </a:r>
            <a:r>
              <a:rPr lang="en-US" sz="1800" dirty="0" err="1" smtClean="0"/>
              <a:t>amallar</a:t>
            </a:r>
            <a:r>
              <a:rPr lang="en-US" sz="1800" dirty="0" smtClean="0"/>
              <a:t> </a:t>
            </a:r>
            <a:r>
              <a:rPr lang="en-US" sz="1800" dirty="0" err="1" smtClean="0"/>
              <a:t>bajarish</a:t>
            </a:r>
            <a:endParaRPr sz="1800" dirty="0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EF1F3E7D-7175-43C3-BAC9-89D0AF4F4C02}"/>
              </a:ext>
            </a:extLst>
          </p:cNvPr>
          <p:cNvSpPr/>
          <p:nvPr/>
        </p:nvSpPr>
        <p:spPr>
          <a:xfrm>
            <a:off x="252224" y="755948"/>
            <a:ext cx="5232928" cy="2136675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86392" tIns="86392" rIns="86392" bIns="86392">
            <a:spAutoFit/>
          </a:bodyPr>
          <a:lstStyle/>
          <a:p>
            <a:pPr>
              <a:lnSpc>
                <a:spcPct val="150000"/>
              </a:lnSpc>
              <a:spcAft>
                <a:spcPts val="378"/>
              </a:spcAft>
              <a:buClr>
                <a:schemeClr val="accent1"/>
              </a:buClr>
            </a:pP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Sakkizlik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sanoq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sistemasidagi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sonlarni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qo‘shish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ayirish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jadvaldan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foydalanamiz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378"/>
              </a:spcAft>
              <a:buClr>
                <a:schemeClr val="accent1"/>
              </a:buClr>
            </a:pP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</a:pP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</a:pPr>
            <a:endParaRPr lang="en-US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800" u="sng" dirty="0">
              <a:solidFill>
                <a:schemeClr val="bg1"/>
              </a:solidFill>
            </a:endParaRPr>
          </a:p>
          <a:p>
            <a:pPr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</a:pPr>
            <a:endParaRPr lang="uz-Cyrl-UZ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085817"/>
              </p:ext>
            </p:extLst>
          </p:nvPr>
        </p:nvGraphicFramePr>
        <p:xfrm>
          <a:off x="292051" y="1620044"/>
          <a:ext cx="5153379" cy="1108238"/>
        </p:xfrm>
        <a:graphic>
          <a:graphicData uri="http://schemas.openxmlformats.org/drawingml/2006/table">
            <a:tbl>
              <a:tblPr firstRow="1" firstCol="1" bandRow="1">
                <a:tableStyleId>{E269D01E-BC32-4049-B463-5C60D7B0CCD2}</a:tableStyleId>
              </a:tblPr>
              <a:tblGrid>
                <a:gridCol w="282873"/>
                <a:gridCol w="274208"/>
                <a:gridCol w="270641"/>
                <a:gridCol w="278795"/>
                <a:gridCol w="274208"/>
                <a:gridCol w="274208"/>
                <a:gridCol w="274208"/>
                <a:gridCol w="274208"/>
                <a:gridCol w="365950"/>
                <a:gridCol w="370538"/>
                <a:gridCol w="370538"/>
                <a:gridCol w="361363"/>
                <a:gridCol w="370538"/>
                <a:gridCol w="370538"/>
                <a:gridCol w="365950"/>
                <a:gridCol w="374615"/>
              </a:tblGrid>
              <a:tr h="372682">
                <a:tc gridSpan="16"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SAKKIZLIK SANOQ SISTEMASIDAGI SONLARNING </a:t>
                      </a:r>
                      <a:r>
                        <a:rPr lang="en-US" sz="1100" dirty="0" smtClean="0">
                          <a:effectLst/>
                        </a:rPr>
                        <a:t>QO</a:t>
                      </a:r>
                      <a:r>
                        <a:rPr lang="en-US" sz="1100" baseline="0" dirty="0" smtClean="0">
                          <a:effectLst/>
                        </a:rPr>
                        <a:t>‘</a:t>
                      </a:r>
                      <a:r>
                        <a:rPr lang="en-US" sz="1100" dirty="0" smtClean="0">
                          <a:effectLst/>
                        </a:rPr>
                        <a:t>SHISH </a:t>
                      </a:r>
                      <a:r>
                        <a:rPr lang="en-US" sz="1100" dirty="0">
                          <a:effectLst/>
                        </a:rPr>
                        <a:t>VA AYIRISH JADVALI</a:t>
                      </a:r>
                      <a:endParaRPr lang="ru-RU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525">
                <a:tc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</a:t>
                      </a:r>
                      <a:endParaRPr lang="ru-RU" sz="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78031">
                <a:tc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</a:t>
                      </a:r>
                      <a:endParaRPr lang="ru-RU" sz="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</a:t>
                      </a:r>
                      <a:endParaRPr lang="ru-RU" sz="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13</a:t>
                      </a:r>
                      <a:endParaRPr lang="ru-RU" sz="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14</a:t>
                      </a:r>
                      <a:endParaRPr lang="ru-RU" sz="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16</a:t>
                      </a:r>
                      <a:endParaRPr lang="ru-RU" sz="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17</a:t>
                      </a:r>
                      <a:endParaRPr lang="ru-RU" sz="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4842" marR="48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61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985" y="126967"/>
            <a:ext cx="5278659" cy="293646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Sakkizlik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sanoq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sistemasida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qo‘shish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amalini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71">
            <a:extLst>
              <a:ext uri="{FF2B5EF4-FFF2-40B4-BE49-F238E27FC236}">
                <a16:creationId xmlns="" xmlns:a16="http://schemas.microsoft.com/office/drawing/2014/main" id="{869C94B3-8B86-40B0-A77B-21EF718E33DE}"/>
              </a:ext>
            </a:extLst>
          </p:cNvPr>
          <p:cNvSpPr/>
          <p:nvPr/>
        </p:nvSpPr>
        <p:spPr>
          <a:xfrm>
            <a:off x="417415" y="708695"/>
            <a:ext cx="4622550" cy="4526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763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9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endParaRPr lang="en-US" sz="693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endParaRPr lang="en-US" sz="69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433" y="575928"/>
            <a:ext cx="5508017" cy="2706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1-misol: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754</a:t>
            </a:r>
            <a:r>
              <a:rPr lang="en-US" sz="1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+713</a:t>
            </a:r>
            <a:r>
              <a:rPr lang="en-US" sz="1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en-US" sz="1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hisoblash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ustma-ust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shaklida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qo‘shish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amalini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bajaramiz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754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713</a:t>
            </a:r>
            <a:endParaRPr lang="ru-RU" sz="16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1667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4+3=7,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jadvalda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5+1=6,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jadvalda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7+7=14,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jadvalda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16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     </a:t>
            </a:r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1667</a:t>
            </a:r>
            <a:r>
              <a:rPr lang="en-US" sz="1600" u="sng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</a:pP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92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6" y="126966"/>
            <a:ext cx="5206651" cy="293646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Sakkizlik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sanoq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sistemasida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qo‘shish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amalini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endParaRPr sz="1800" dirty="0"/>
          </a:p>
        </p:txBody>
      </p:sp>
      <p:sp>
        <p:nvSpPr>
          <p:cNvPr id="22" name="Rectangle 28">
            <a:extLst>
              <a:ext uri="{FF2B5EF4-FFF2-40B4-BE49-F238E27FC236}">
                <a16:creationId xmlns="" xmlns:a16="http://schemas.microsoft.com/office/drawing/2014/main" id="{6F3D02C6-DC2A-4196-BDE3-056C68C57E0A}"/>
              </a:ext>
            </a:extLst>
          </p:cNvPr>
          <p:cNvSpPr/>
          <p:nvPr/>
        </p:nvSpPr>
        <p:spPr>
          <a:xfrm>
            <a:off x="143422" y="575928"/>
            <a:ext cx="5436604" cy="2681279"/>
          </a:xfrm>
          <a:prstGeom prst="rect">
            <a:avLst/>
          </a:prstGeom>
        </p:spPr>
        <p:txBody>
          <a:bodyPr wrap="square" lIns="115189" rIns="115189" bIns="28797">
            <a:spAutoFit/>
          </a:bodyPr>
          <a:lstStyle/>
          <a:p>
            <a:r>
              <a:rPr lang="en-US" sz="1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2-misol</a:t>
            </a:r>
            <a:r>
              <a:rPr lang="en-US" sz="1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757</a:t>
            </a:r>
            <a:r>
              <a:rPr lang="en-US" sz="1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+623</a:t>
            </a:r>
            <a:r>
              <a:rPr lang="en-US" sz="1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en-US" sz="1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hisoblash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ustma-ust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shaklida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qo‘shish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amalini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bajaramiz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12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757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u="sng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623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1602</a:t>
            </a:r>
            <a:endParaRPr lang="en-US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7+3=10,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jadvalda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2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yoziladi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1yodda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tutamiz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5+2=7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jadvalda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7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yoddagi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qo‘shish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jadvaldan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katak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o‘ngdagi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sonni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olamiz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7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o‘ngda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soni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turibdi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0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yoziladi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yodda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tutamiz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7+6=13,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jadvalda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15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yoddagi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qo‘shish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jadvaldan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katak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o‘ngdagi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sonni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olamiz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15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o‘ngda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soni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turibdi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(Bu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doim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sonning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+1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oshirilishiga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teng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1602</a:t>
            </a:r>
            <a:r>
              <a:rPr lang="en-US" sz="1200" u="sng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9000"/>
              </a:lnSpc>
            </a:pP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6" y="126967"/>
            <a:ext cx="5278659" cy="293646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Sakkizlik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sanoq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sistemasida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ayirish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amalini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71">
            <a:extLst>
              <a:ext uri="{FF2B5EF4-FFF2-40B4-BE49-F238E27FC236}">
                <a16:creationId xmlns="" xmlns:a16="http://schemas.microsoft.com/office/drawing/2014/main" id="{869C94B3-8B86-40B0-A77B-21EF718E33DE}"/>
              </a:ext>
            </a:extLst>
          </p:cNvPr>
          <p:cNvSpPr/>
          <p:nvPr/>
        </p:nvSpPr>
        <p:spPr>
          <a:xfrm>
            <a:off x="301365" y="503920"/>
            <a:ext cx="5278660" cy="25237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ru-RU" sz="1000" dirty="0">
              <a:solidFill>
                <a:schemeClr val="bg1"/>
              </a:solidFill>
            </a:endParaRPr>
          </a:p>
          <a:p>
            <a:r>
              <a:rPr lang="en-US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1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misol</a:t>
            </a:r>
            <a:r>
              <a:rPr lang="en-US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765</a:t>
            </a:r>
            <a:r>
              <a:rPr lang="en-US" sz="1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-234</a:t>
            </a:r>
            <a:r>
              <a:rPr lang="en-US" sz="1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en-US" sz="1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hisoblash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ustun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shaklida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ayirish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amalini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bajaramiz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- 765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234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531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4=1,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jadvalda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3=3,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jadvalda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2=5,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jadvalda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531</a:t>
            </a:r>
            <a:r>
              <a:rPr lang="en-US" sz="1600" u="sng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6" y="126967"/>
            <a:ext cx="5278659" cy="293646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Sakkizlik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sanoq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sistemasida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ayirish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amalini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71">
            <a:extLst>
              <a:ext uri="{FF2B5EF4-FFF2-40B4-BE49-F238E27FC236}">
                <a16:creationId xmlns="" xmlns:a16="http://schemas.microsoft.com/office/drawing/2014/main" id="{869C94B3-8B86-40B0-A77B-21EF718E33DE}"/>
              </a:ext>
            </a:extLst>
          </p:cNvPr>
          <p:cNvSpPr/>
          <p:nvPr/>
        </p:nvSpPr>
        <p:spPr>
          <a:xfrm>
            <a:off x="417415" y="647936"/>
            <a:ext cx="4622550" cy="4526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763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9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endParaRPr lang="en-US" sz="693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endParaRPr lang="en-US" sz="69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429" y="638243"/>
            <a:ext cx="513464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4-misol.</a:t>
            </a:r>
          </a:p>
          <a:p>
            <a:pPr lvl="0"/>
            <a:r>
              <a:rPr lang="en-US" sz="1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773</a:t>
            </a:r>
            <a:r>
              <a:rPr lang="en-US" sz="1200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-117</a:t>
            </a:r>
            <a:r>
              <a:rPr lang="en-US" sz="1200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en-US" sz="1200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1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hisoblash</a:t>
            </a:r>
            <a:r>
              <a:rPr lang="en-US" sz="1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1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ustma-ust</a:t>
            </a:r>
            <a:r>
              <a:rPr lang="en-US" sz="1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shaklida</a:t>
            </a:r>
            <a:r>
              <a:rPr lang="en-US" sz="1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ayirish</a:t>
            </a:r>
            <a:r>
              <a:rPr lang="en-US" sz="1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amalini</a:t>
            </a:r>
            <a:r>
              <a:rPr lang="en-US" sz="1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bajaramiz</a:t>
            </a:r>
            <a:r>
              <a:rPr lang="en-US" sz="1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_773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117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654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3-7&lt;0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bo‘lganligi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xonasidan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birlar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xonasiga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bitta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sakkizlik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beramiz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(3+8)—7=4,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jadvalda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soni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xonasidagi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soni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o‘zgardi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1=5,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jadvalda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soni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1=6,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jadvalda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soni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/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654</a:t>
            </a:r>
            <a:r>
              <a:rPr lang="en-US" sz="1200" u="sng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u-RU" sz="1200" dirty="0">
              <a:solidFill>
                <a:schemeClr val="bg1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78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21" y="143880"/>
            <a:ext cx="5478071" cy="293646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O‘n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oltilik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sanoq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sistemasida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qo‘shish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amalini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bajarish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105">
            <a:extLst>
              <a:ext uri="{FF2B5EF4-FFF2-40B4-BE49-F238E27FC236}">
                <a16:creationId xmlns="" xmlns:a16="http://schemas.microsoft.com/office/drawing/2014/main" id="{04DAC63A-E2B5-4CEF-AFB7-674628D9F1BD}"/>
              </a:ext>
            </a:extLst>
          </p:cNvPr>
          <p:cNvSpPr>
            <a:spLocks noEditPoints="1"/>
          </p:cNvSpPr>
          <p:nvPr/>
        </p:nvSpPr>
        <p:spPr bwMode="auto">
          <a:xfrm>
            <a:off x="521422" y="1006003"/>
            <a:ext cx="175471" cy="232457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8">
            <a:extLst>
              <a:ext uri="{FF2B5EF4-FFF2-40B4-BE49-F238E27FC236}">
                <a16:creationId xmlns="" xmlns:a16="http://schemas.microsoft.com/office/drawing/2014/main" id="{6096E079-65F3-4FB2-AC45-CFADABDFC03B}"/>
              </a:ext>
            </a:extLst>
          </p:cNvPr>
          <p:cNvCxnSpPr/>
          <p:nvPr/>
        </p:nvCxnSpPr>
        <p:spPr>
          <a:xfrm>
            <a:off x="406722" y="2160428"/>
            <a:ext cx="4827011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3421" y="611932"/>
            <a:ext cx="5421869" cy="23544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O‘n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oltilik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sanoq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sistemasidagi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sonlarni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qo</a:t>
            </a:r>
            <a:r>
              <a:rPr kumimoji="0" lang="en-US" sz="12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‘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shish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yoki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ayirish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ham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sakkizlik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sanoq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sistemasidagi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kabi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bajariladi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</a:p>
          <a:p>
            <a:pPr lvl="0"/>
            <a:endParaRPr lang="ru-RU" sz="12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1-misol</a:t>
            </a:r>
            <a:r>
              <a:rPr lang="en-US" sz="1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15C</a:t>
            </a:r>
            <a:r>
              <a:rPr lang="en-US" sz="1200" cap="small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1200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+B21</a:t>
            </a:r>
            <a:r>
              <a:rPr lang="en-US" sz="1200" cap="small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1200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=Xi</a:t>
            </a:r>
            <a:r>
              <a:rPr lang="en-US" sz="1200" cap="small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hisoblash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ustma-ust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shaklida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qo‘shish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amalini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bajaramiz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C+1=12+1=13,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jadvalda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13=D; 5+2=7,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jadvalda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1+B=11+1=12,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jadvalda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12=C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+15C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B21</a:t>
            </a:r>
            <a:endParaRPr lang="ru-RU" sz="12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C7D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C7D</a:t>
            </a:r>
            <a:r>
              <a:rPr lang="en-US" sz="1200" cap="small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32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425" y="128491"/>
            <a:ext cx="5508612" cy="293646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O‘n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oltilik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sanoq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sistemasida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qo‘shish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amalini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bajarish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Straight Arrow Connector 41">
            <a:extLst>
              <a:ext uri="{FF2B5EF4-FFF2-40B4-BE49-F238E27FC236}">
                <a16:creationId xmlns="" xmlns:a16="http://schemas.microsoft.com/office/drawing/2014/main" id="{1725F111-85AF-48F0-A14A-500702299977}"/>
              </a:ext>
            </a:extLst>
          </p:cNvPr>
          <p:cNvCxnSpPr/>
          <p:nvPr/>
        </p:nvCxnSpPr>
        <p:spPr>
          <a:xfrm flipV="1">
            <a:off x="1053652" y="2463026"/>
            <a:ext cx="228707" cy="118611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65">
            <a:extLst>
              <a:ext uri="{FF2B5EF4-FFF2-40B4-BE49-F238E27FC236}">
                <a16:creationId xmlns="" xmlns:a16="http://schemas.microsoft.com/office/drawing/2014/main" id="{8EEB7967-C4B2-4585-95D1-A0753327D4C5}"/>
              </a:ext>
            </a:extLst>
          </p:cNvPr>
          <p:cNvCxnSpPr/>
          <p:nvPr/>
        </p:nvCxnSpPr>
        <p:spPr>
          <a:xfrm flipV="1">
            <a:off x="1838113" y="2010776"/>
            <a:ext cx="228707" cy="118611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ctangle 68">
            <a:extLst>
              <a:ext uri="{FF2B5EF4-FFF2-40B4-BE49-F238E27FC236}">
                <a16:creationId xmlns="" xmlns:a16="http://schemas.microsoft.com/office/drawing/2014/main" id="{D8A56FBD-DE87-4813-8065-C2D510A7BC54}"/>
              </a:ext>
            </a:extLst>
          </p:cNvPr>
          <p:cNvSpPr/>
          <p:nvPr/>
        </p:nvSpPr>
        <p:spPr>
          <a:xfrm>
            <a:off x="301367" y="641186"/>
            <a:ext cx="5170645" cy="2445124"/>
          </a:xfrm>
          <a:prstGeom prst="rect">
            <a:avLst/>
          </a:prstGeom>
        </p:spPr>
        <p:txBody>
          <a:bodyPr wrap="square" lIns="57595" rIns="57595" bIns="28797">
            <a:spAutoFit/>
          </a:bodyPr>
          <a:lstStyle/>
          <a:p>
            <a:r>
              <a:rPr lang="en-US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2-misol: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15C</a:t>
            </a:r>
            <a:r>
              <a:rPr lang="en-US" sz="14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+B6F</a:t>
            </a:r>
            <a:r>
              <a:rPr lang="en-US" sz="14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en-US" sz="14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hisoblash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ustma-ust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shaklida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qo‘shish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amalini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bajaramiz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C+F=12+15=27,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jadvalda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27=1B,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yoziladi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yodda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tutamiz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5+6=11,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jadvalda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11=B; B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yoddagi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qo‘shish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jadvalda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B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o‘ngda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turgan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sonni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olamiz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B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o‘ngda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turibdi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(Bu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doim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son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harfning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+1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oshirilishiga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teng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1+B=1+11=12,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jadvalda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12=C;	</a:t>
            </a:r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+15C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B6F</a:t>
            </a:r>
            <a:endParaRPr lang="ru-RU" sz="14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CCB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CCB</a:t>
            </a:r>
            <a:r>
              <a:rPr lang="en-US" sz="14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1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151316</TotalTime>
  <Words>669</Words>
  <Application>Microsoft Office PowerPoint</Application>
  <PresentationFormat>Произвольный</PresentationFormat>
  <Paragraphs>136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11</vt:i4>
      </vt:variant>
    </vt:vector>
  </HeadingPairs>
  <TitlesOfParts>
    <vt:vector size="26" baseType="lpstr">
      <vt:lpstr>Arial</vt:lpstr>
      <vt:lpstr>Calibri</vt:lpstr>
      <vt:lpstr>Open Sans</vt:lpstr>
      <vt:lpstr>Open Sans Light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Informatika va AT</vt:lpstr>
      <vt:lpstr>Reja: </vt:lpstr>
      <vt:lpstr>Sakkizlik sanoq sistemalarida amallar bajarish</vt:lpstr>
      <vt:lpstr>Sakkizlik sanoq sistemasida qo‘shish amalini bajarish</vt:lpstr>
      <vt:lpstr>Sakkizlik sanoq sistemasida qo‘shish amalini bajarish</vt:lpstr>
      <vt:lpstr>Sakkizlik sanoq sistemasida ayirish amalini bajarish</vt:lpstr>
      <vt:lpstr>Sakkizlik sanoq sistemasida ayirish amalini bajarish</vt:lpstr>
      <vt:lpstr>O‘n oltilik sanoq sistemasida qo‘shish amalini bajarish</vt:lpstr>
      <vt:lpstr>O‘n oltilik  sanoq  sistemasida  qo‘shish  amalini  bajarish</vt:lpstr>
      <vt:lpstr>O‘n  oltilik  sanoq sistemasida  ayirish  amalini  bajarish</vt:lpstr>
      <vt:lpstr>Mustaqil bajarish uchun topshiriq: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Учетная запись Майкрософт</cp:lastModifiedBy>
  <cp:revision>1473</cp:revision>
  <dcterms:created xsi:type="dcterms:W3CDTF">2014-10-08T23:03:32Z</dcterms:created>
  <dcterms:modified xsi:type="dcterms:W3CDTF">2020-09-09T11:48:08Z</dcterms:modified>
</cp:coreProperties>
</file>