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22"/>
  </p:notesMasterIdLst>
  <p:sldIdLst>
    <p:sldId id="413" r:id="rId3"/>
    <p:sldId id="369" r:id="rId4"/>
    <p:sldId id="414" r:id="rId5"/>
    <p:sldId id="415" r:id="rId6"/>
    <p:sldId id="416" r:id="rId7"/>
    <p:sldId id="417" r:id="rId8"/>
    <p:sldId id="418" r:id="rId9"/>
    <p:sldId id="419" r:id="rId10"/>
    <p:sldId id="420" r:id="rId11"/>
    <p:sldId id="421" r:id="rId12"/>
    <p:sldId id="422" r:id="rId13"/>
    <p:sldId id="423" r:id="rId14"/>
    <p:sldId id="424" r:id="rId15"/>
    <p:sldId id="425" r:id="rId16"/>
    <p:sldId id="426" r:id="rId17"/>
    <p:sldId id="427" r:id="rId18"/>
    <p:sldId id="428" r:id="rId19"/>
    <p:sldId id="429" r:id="rId20"/>
    <p:sldId id="284" r:id="rId2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5" autoAdjust="0"/>
    <p:restoredTop sz="94660"/>
  </p:normalViewPr>
  <p:slideViewPr>
    <p:cSldViewPr>
      <p:cViewPr varScale="1">
        <p:scale>
          <a:sx n="136" d="100"/>
          <a:sy n="136" d="100"/>
        </p:scale>
        <p:origin x="87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446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3207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19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681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450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33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11/10/2020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5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9.png"/><Relationship Id="rId7" Type="http://schemas.openxmlformats.org/officeDocument/2006/relationships/image" Target="../media/image7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6.png"/><Relationship Id="rId10" Type="http://schemas.openxmlformats.org/officeDocument/2006/relationships/image" Target="../media/image75.png"/><Relationship Id="rId4" Type="http://schemas.openxmlformats.org/officeDocument/2006/relationships/image" Target="../media/image70.png"/><Relationship Id="rId9" Type="http://schemas.openxmlformats.org/officeDocument/2006/relationships/image" Target="../media/image7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0.png"/><Relationship Id="rId7" Type="http://schemas.openxmlformats.org/officeDocument/2006/relationships/image" Target="../media/image73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10" Type="http://schemas.openxmlformats.org/officeDocument/2006/relationships/image" Target="../media/image77.png"/><Relationship Id="rId4" Type="http://schemas.openxmlformats.org/officeDocument/2006/relationships/image" Target="../media/image6.png"/><Relationship Id="rId9" Type="http://schemas.openxmlformats.org/officeDocument/2006/relationships/image" Target="../media/image7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0.png"/><Relationship Id="rId7" Type="http://schemas.openxmlformats.org/officeDocument/2006/relationships/image" Target="../media/image73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10" Type="http://schemas.openxmlformats.org/officeDocument/2006/relationships/image" Target="../media/image78.png"/><Relationship Id="rId4" Type="http://schemas.openxmlformats.org/officeDocument/2006/relationships/image" Target="../media/image6.png"/><Relationship Id="rId9" Type="http://schemas.openxmlformats.org/officeDocument/2006/relationships/image" Target="../media/image7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10" Type="http://schemas.openxmlformats.org/officeDocument/2006/relationships/image" Target="../media/image73.png"/><Relationship Id="rId4" Type="http://schemas.openxmlformats.org/officeDocument/2006/relationships/image" Target="../media/image6.png"/><Relationship Id="rId9" Type="http://schemas.openxmlformats.org/officeDocument/2006/relationships/image" Target="../media/image7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jpg"/><Relationship Id="rId4" Type="http://schemas.openxmlformats.org/officeDocument/2006/relationships/image" Target="../media/image81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0.jpg"/><Relationship Id="rId7" Type="http://schemas.openxmlformats.org/officeDocument/2006/relationships/image" Target="../media/image87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7.png"/><Relationship Id="rId3" Type="http://schemas.openxmlformats.org/officeDocument/2006/relationships/image" Target="../media/image80.png"/><Relationship Id="rId7" Type="http://schemas.openxmlformats.org/officeDocument/2006/relationships/image" Target="../media/image92.png"/><Relationship Id="rId12" Type="http://schemas.openxmlformats.org/officeDocument/2006/relationships/image" Target="../media/image96.pn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image" Target="../media/image95.png"/><Relationship Id="rId5" Type="http://schemas.openxmlformats.org/officeDocument/2006/relationships/image" Target="../media/image91.png"/><Relationship Id="rId10" Type="http://schemas.openxmlformats.org/officeDocument/2006/relationships/image" Target="../media/image94.png"/><Relationship Id="rId4" Type="http://schemas.openxmlformats.org/officeDocument/2006/relationships/image" Target="../media/image90.png"/><Relationship Id="rId9" Type="http://schemas.openxmlformats.org/officeDocument/2006/relationships/image" Target="../media/image8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5.png"/><Relationship Id="rId3" Type="http://schemas.openxmlformats.org/officeDocument/2006/relationships/image" Target="../media/image98.png"/><Relationship Id="rId7" Type="http://schemas.openxmlformats.org/officeDocument/2006/relationships/image" Target="../media/image100.png"/><Relationship Id="rId12" Type="http://schemas.openxmlformats.org/officeDocument/2006/relationships/image" Target="../media/image104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82.jpg"/><Relationship Id="rId5" Type="http://schemas.openxmlformats.org/officeDocument/2006/relationships/image" Target="../media/image99.png"/><Relationship Id="rId10" Type="http://schemas.openxmlformats.org/officeDocument/2006/relationships/image" Target="../media/image103.png"/><Relationship Id="rId4" Type="http://schemas.openxmlformats.org/officeDocument/2006/relationships/image" Target="../media/image92.png"/><Relationship Id="rId9" Type="http://schemas.openxmlformats.org/officeDocument/2006/relationships/image" Target="../media/image102.png"/><Relationship Id="rId14" Type="http://schemas.openxmlformats.org/officeDocument/2006/relationships/image" Target="../media/image10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84.jpeg"/><Relationship Id="rId10" Type="http://schemas.openxmlformats.org/officeDocument/2006/relationships/image" Target="../media/image115.png"/><Relationship Id="rId4" Type="http://schemas.openxmlformats.org/officeDocument/2006/relationships/image" Target="../media/image83.jpg"/><Relationship Id="rId9" Type="http://schemas.openxmlformats.org/officeDocument/2006/relationships/image" Target="../media/image1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image" Target="../media/image6.png"/><Relationship Id="rId12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4.png"/><Relationship Id="rId7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6.pn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36.png"/><Relationship Id="rId3" Type="http://schemas.openxmlformats.org/officeDocument/2006/relationships/image" Target="../media/image6.png"/><Relationship Id="rId7" Type="http://schemas.openxmlformats.org/officeDocument/2006/relationships/image" Target="../media/image31.png"/><Relationship Id="rId12" Type="http://schemas.openxmlformats.org/officeDocument/2006/relationships/image" Target="../media/image3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15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44.png"/><Relationship Id="rId5" Type="http://schemas.openxmlformats.org/officeDocument/2006/relationships/image" Target="../media/image39.png"/><Relationship Id="rId10" Type="http://schemas.openxmlformats.org/officeDocument/2006/relationships/image" Target="../media/image43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14.png"/><Relationship Id="rId10" Type="http://schemas.openxmlformats.org/officeDocument/2006/relationships/image" Target="../media/image44.png"/><Relationship Id="rId4" Type="http://schemas.openxmlformats.org/officeDocument/2006/relationships/image" Target="../media/image15.png"/><Relationship Id="rId9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15.png"/><Relationship Id="rId10" Type="http://schemas.openxmlformats.org/officeDocument/2006/relationships/image" Target="../media/image55.png"/><Relationship Id="rId4" Type="http://schemas.openxmlformats.org/officeDocument/2006/relationships/image" Target="../media/image50.png"/><Relationship Id="rId9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14.png"/><Relationship Id="rId18" Type="http://schemas.openxmlformats.org/officeDocument/2006/relationships/image" Target="../media/image66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12" Type="http://schemas.openxmlformats.org/officeDocument/2006/relationships/image" Target="../media/image62.png"/><Relationship Id="rId17" Type="http://schemas.openxmlformats.org/officeDocument/2006/relationships/image" Target="../media/image6.png"/><Relationship Id="rId2" Type="http://schemas.openxmlformats.org/officeDocument/2006/relationships/image" Target="../media/image56.png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61.png"/><Relationship Id="rId5" Type="http://schemas.openxmlformats.org/officeDocument/2006/relationships/image" Target="../media/image5.png"/><Relationship Id="rId15" Type="http://schemas.openxmlformats.org/officeDocument/2006/relationships/image" Target="../media/image64.png"/><Relationship Id="rId10" Type="http://schemas.openxmlformats.org/officeDocument/2006/relationships/image" Target="../media/image60.png"/><Relationship Id="rId19" Type="http://schemas.openxmlformats.org/officeDocument/2006/relationships/image" Target="../media/image67.png"/><Relationship Id="rId4" Type="http://schemas.openxmlformats.org/officeDocument/2006/relationships/image" Target="../media/image57.png"/><Relationship Id="rId9" Type="http://schemas.openxmlformats.org/officeDocument/2006/relationships/image" Target="../media/image59.png"/><Relationship Id="rId14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13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47627" y="1184158"/>
            <a:ext cx="3586998" cy="783539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sz="25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5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5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/>
                <a:cs typeface="Arial"/>
              </a:rPr>
              <a:t>Amaliy-tatbiqiy</a:t>
            </a:r>
            <a:r>
              <a:rPr lang="en-US" sz="25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/>
                <a:cs typeface="Arial"/>
              </a:rPr>
              <a:t>masalalarni</a:t>
            </a:r>
            <a:r>
              <a:rPr lang="en-US" sz="25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sz="25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1213579"/>
            <a:ext cx="344001" cy="7898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30994" y="228106"/>
            <a:ext cx="976208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30995" y="228106"/>
            <a:ext cx="976208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01107" y="249022"/>
            <a:ext cx="951501" cy="362332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defTabSz="914114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en-US" kern="0" spc="10" dirty="0" err="1">
                <a:solidFill>
                  <a:sysClr val="window" lastClr="FFFFFF"/>
                </a:solidFill>
              </a:rPr>
              <a:t>Geometriya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862" y="2129239"/>
            <a:ext cx="1498367" cy="971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2275063"/>
            <a:ext cx="344001" cy="7898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4124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0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asalalar</a:t>
            </a:r>
            <a:r>
              <a:rPr lang="en-US" sz="20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yechish</a:t>
            </a:r>
            <a:endParaRPr lang="en-US" sz="20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215900" y="631824"/>
                <a:ext cx="54102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12.2.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o‘g‘ri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𝐴𝐵𝐶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uchburchakning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burchagidan</a:t>
                </a:r>
                <a:r>
                  <a:rPr lang="en-US" sz="1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𝐷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balandlik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14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𝐴𝐶𝐷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𝐶𝐵𝐷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bo‘lishini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uchburchaklarni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ko‘rsata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olasiz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631824"/>
                <a:ext cx="5410200" cy="954107"/>
              </a:xfrm>
              <a:prstGeom prst="rect">
                <a:avLst/>
              </a:prstGeom>
              <a:blipFill rotWithShape="0">
                <a:blip r:embed="rId2"/>
                <a:stretch>
                  <a:fillRect l="-338" t="-1282" r="-225" b="-5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873500" y="1393825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00" y="1393825"/>
                <a:ext cx="438150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873500" y="2765425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00" y="2765425"/>
                <a:ext cx="438150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254625" y="2765423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4625" y="2765423"/>
                <a:ext cx="438150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/>
          <p:cNvCxnSpPr/>
          <p:nvPr/>
        </p:nvCxnSpPr>
        <p:spPr>
          <a:xfrm flipH="1">
            <a:off x="4229656" y="2268187"/>
            <a:ext cx="597663" cy="56000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Дуга 34"/>
          <p:cNvSpPr/>
          <p:nvPr/>
        </p:nvSpPr>
        <p:spPr>
          <a:xfrm rot="-600000">
            <a:off x="4147382" y="2596568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7" name="Дуга 36"/>
          <p:cNvSpPr/>
          <p:nvPr/>
        </p:nvSpPr>
        <p:spPr>
          <a:xfrm rot="15420000">
            <a:off x="5119696" y="2687560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207636" y="1622425"/>
            <a:ext cx="0" cy="12192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207636" y="284162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207636" y="1622425"/>
            <a:ext cx="1143000" cy="12192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044988" y="1330036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4988" y="1330036"/>
                <a:ext cx="3429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179186" y="2537814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9186" y="2537814"/>
                <a:ext cx="3429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 flipH="1">
            <a:off x="4592283" y="2173411"/>
            <a:ext cx="115620" cy="11722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-5400000" flipH="1">
            <a:off x="4593087" y="2275443"/>
            <a:ext cx="115620" cy="11722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655869" y="1953040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69" y="1953040"/>
                <a:ext cx="342900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724475" y="2026279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75" y="2026279"/>
                <a:ext cx="438150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041359" y="2537815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1359" y="2537815"/>
                <a:ext cx="342900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215899" y="1513530"/>
                <a:ext cx="3528579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b="1" dirty="0" err="1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:r>
                  <a:rPr lang="en-US" sz="14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𝐴𝐵𝐶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𝐴𝐶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𝐷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14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burchakdir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Bundan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uchburchaklarning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uchinchi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tengligi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kelib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chiqadi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𝐴𝐶𝐷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𝐶𝐵𝐷</m:t>
                    </m:r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;</m:t>
                    </m:r>
                  </m:oMath>
                </a14:m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99" y="1513530"/>
                <a:ext cx="3528579" cy="1384995"/>
              </a:xfrm>
              <a:prstGeom prst="rect">
                <a:avLst/>
              </a:prstGeom>
              <a:blipFill rotWithShape="0">
                <a:blip r:embed="rId11"/>
                <a:stretch>
                  <a:fillRect l="-518" t="-441" r="-518" b="-39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18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5" grpId="0" animBg="1"/>
      <p:bldP spid="37" grpId="0" animBg="1"/>
      <p:bldP spid="27" grpId="0"/>
      <p:bldP spid="24" grpId="0"/>
      <p:bldP spid="34" grpId="0"/>
      <p:bldP spid="36" grpId="0"/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0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asalalar</a:t>
            </a:r>
            <a:r>
              <a:rPr lang="en-US" sz="20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yechish</a:t>
            </a:r>
            <a:endParaRPr lang="en-US" sz="20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873500" y="1393825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00" y="1393825"/>
                <a:ext cx="438150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873500" y="2765425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00" y="2765425"/>
                <a:ext cx="438150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254625" y="2765423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4625" y="2765423"/>
                <a:ext cx="438150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/>
          <p:cNvCxnSpPr/>
          <p:nvPr/>
        </p:nvCxnSpPr>
        <p:spPr>
          <a:xfrm flipH="1">
            <a:off x="4229656" y="2268187"/>
            <a:ext cx="597663" cy="56000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Дуга 34"/>
          <p:cNvSpPr/>
          <p:nvPr/>
        </p:nvSpPr>
        <p:spPr>
          <a:xfrm rot="-600000">
            <a:off x="4147382" y="2596568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7" name="Дуга 36"/>
          <p:cNvSpPr/>
          <p:nvPr/>
        </p:nvSpPr>
        <p:spPr>
          <a:xfrm rot="15420000">
            <a:off x="5119696" y="2687560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207636" y="1622425"/>
            <a:ext cx="0" cy="12192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207636" y="284162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207636" y="1622425"/>
            <a:ext cx="1143000" cy="12192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044988" y="1330036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4988" y="1330036"/>
                <a:ext cx="342900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179186" y="2537814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9186" y="2537814"/>
                <a:ext cx="3429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 flipH="1">
            <a:off x="4592283" y="2173411"/>
            <a:ext cx="115620" cy="11722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-5400000" flipH="1">
            <a:off x="4593087" y="2275443"/>
            <a:ext cx="115620" cy="11722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655869" y="1953040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69" y="1953040"/>
                <a:ext cx="3429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724475" y="2026279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75" y="2026279"/>
                <a:ext cx="438150" cy="3077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041359" y="2537815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1359" y="2537815"/>
                <a:ext cx="342900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215900" y="631824"/>
                <a:ext cx="3581400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shaklda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borligini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ko‘rsatamiz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a)</a:t>
                </a:r>
                <a:r>
                  <a:rPr lang="en-US" sz="16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𝐴𝐵𝐶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va </a:t>
                </a:r>
                <a14:m>
                  <m:oMath xmlns:m="http://schemas.openxmlformats.org/officeDocument/2006/math">
                    <m:r>
                      <a:rPr lang="ru-RU" sz="16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𝐴𝐶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</a:rPr>
                      <m:t>𝐷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16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burchakdir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uchburchaklarning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bittadan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o‘tkir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ru-RU" sz="16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𝐴𝐵𝐶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∾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𝐴𝐶𝐷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</a:rPr>
                      <m:t>.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631824"/>
                <a:ext cx="3581400" cy="2554545"/>
              </a:xfrm>
              <a:prstGeom prst="rect">
                <a:avLst/>
              </a:prstGeom>
              <a:blipFill rotWithShape="0">
                <a:blip r:embed="rId10"/>
                <a:stretch>
                  <a:fillRect l="-850" t="-716" r="-850" b="-21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870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0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asalalar</a:t>
            </a:r>
            <a:r>
              <a:rPr lang="en-US" sz="20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yechish</a:t>
            </a:r>
            <a:endParaRPr lang="en-US" sz="20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873500" y="1393825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00" y="1393825"/>
                <a:ext cx="438150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873500" y="2765425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00" y="2765425"/>
                <a:ext cx="438150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254625" y="2765423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4625" y="2765423"/>
                <a:ext cx="438150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/>
          <p:cNvCxnSpPr/>
          <p:nvPr/>
        </p:nvCxnSpPr>
        <p:spPr>
          <a:xfrm flipH="1">
            <a:off x="4229656" y="2268187"/>
            <a:ext cx="597663" cy="56000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Дуга 34"/>
          <p:cNvSpPr/>
          <p:nvPr/>
        </p:nvSpPr>
        <p:spPr>
          <a:xfrm rot="-600000">
            <a:off x="4147382" y="2596568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7" name="Дуга 36"/>
          <p:cNvSpPr/>
          <p:nvPr/>
        </p:nvSpPr>
        <p:spPr>
          <a:xfrm rot="15420000">
            <a:off x="5119696" y="2687560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207636" y="1622425"/>
            <a:ext cx="0" cy="12192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207636" y="284162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207636" y="1622425"/>
            <a:ext cx="1143000" cy="12192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044988" y="1330036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4988" y="1330036"/>
                <a:ext cx="342900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179186" y="2537814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9186" y="2537814"/>
                <a:ext cx="3429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 flipH="1">
            <a:off x="4827319" y="2391867"/>
            <a:ext cx="115620" cy="11722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-5400000" flipH="1">
            <a:off x="4710896" y="2391064"/>
            <a:ext cx="115620" cy="11722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655869" y="1953040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69" y="1953040"/>
                <a:ext cx="3429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724475" y="2026279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75" y="2026279"/>
                <a:ext cx="438150" cy="3077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041359" y="2537815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1359" y="2537815"/>
                <a:ext cx="342900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228773" y="690815"/>
                <a:ext cx="3581400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en-US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𝐴𝐵𝐶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va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𝐵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𝐷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uchburchaklar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∠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burchakdir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uchburchaklarning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bittadan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o‘tkir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𝐴𝐵𝐶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∾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𝐵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𝐶𝐷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.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773" y="690815"/>
                <a:ext cx="3581400" cy="2308324"/>
              </a:xfrm>
              <a:prstGeom prst="rect">
                <a:avLst/>
              </a:prstGeom>
              <a:blipFill rotWithShape="0">
                <a:blip r:embed="rId10"/>
                <a:stretch>
                  <a:fillRect l="-1533" t="-1319" r="-1363" b="-31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799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0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asalalar</a:t>
            </a:r>
            <a:r>
              <a:rPr lang="en-US" sz="20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yechish</a:t>
            </a:r>
            <a:endParaRPr lang="en-US" sz="20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873500" y="1393825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00" y="1393825"/>
                <a:ext cx="438150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873500" y="2765425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00" y="2765425"/>
                <a:ext cx="438150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254625" y="2765423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4625" y="2765423"/>
                <a:ext cx="438150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/>
          <p:cNvCxnSpPr/>
          <p:nvPr/>
        </p:nvCxnSpPr>
        <p:spPr>
          <a:xfrm flipH="1">
            <a:off x="4229656" y="2268187"/>
            <a:ext cx="597663" cy="56000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Дуга 34"/>
          <p:cNvSpPr/>
          <p:nvPr/>
        </p:nvSpPr>
        <p:spPr>
          <a:xfrm rot="-600000">
            <a:off x="4147382" y="2596568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7" name="Дуга 36"/>
          <p:cNvSpPr/>
          <p:nvPr/>
        </p:nvSpPr>
        <p:spPr>
          <a:xfrm rot="15420000">
            <a:off x="5119696" y="2687560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207636" y="1622425"/>
            <a:ext cx="0" cy="12192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207636" y="284162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207636" y="1622425"/>
            <a:ext cx="1143000" cy="12192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044988" y="1330036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4988" y="1330036"/>
                <a:ext cx="342900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179186" y="2537814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9186" y="2537814"/>
                <a:ext cx="3429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 flipH="1">
            <a:off x="4827319" y="2391867"/>
            <a:ext cx="115620" cy="11722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-5400000" flipH="1">
            <a:off x="4710896" y="2391064"/>
            <a:ext cx="115620" cy="11722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710092" y="2038449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0092" y="2038449"/>
                <a:ext cx="438150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041359" y="2537815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1359" y="2537815"/>
                <a:ext cx="342900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112253" y="685939"/>
                <a:ext cx="3867399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:r>
                  <a:rPr lang="en-US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𝐴𝐶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𝐷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va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𝐵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𝐷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uchburchaklar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:r>
                  <a:rPr lang="en-US" dirty="0" smtClean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∠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∠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en-US" b="0" dirty="0" smtClean="0">
                  <a:solidFill>
                    <a:prstClr val="black"/>
                  </a:solidFill>
                  <a:cs typeface="Arial" pitchFamily="34" charset="0"/>
                </a:endParaRPr>
              </a:p>
              <a:p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uchburchaklarning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bittadan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o‘tkir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𝐴𝐶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𝐷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∾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𝐵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𝐶𝐷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.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53" y="685939"/>
                <a:ext cx="3867399" cy="2031325"/>
              </a:xfrm>
              <a:prstGeom prst="rect">
                <a:avLst/>
              </a:prstGeom>
              <a:blipFill rotWithShape="0">
                <a:blip r:embed="rId9"/>
                <a:stretch>
                  <a:fillRect l="-1260" t="-1802" b="-39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 flipH="1">
            <a:off x="4594472" y="2150960"/>
            <a:ext cx="115620" cy="11722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-5400000" flipH="1">
            <a:off x="4593669" y="2266733"/>
            <a:ext cx="115620" cy="11722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655869" y="1953040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69" y="1953040"/>
                <a:ext cx="342900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8938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0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asalalar</a:t>
            </a:r>
            <a:r>
              <a:rPr lang="en-US" sz="20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yechish</a:t>
            </a:r>
            <a:endParaRPr lang="en-US" sz="20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15900" y="631824"/>
                <a:ext cx="54102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12.3.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rasmdagi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ma’lumotlar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asosida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631824"/>
                <a:ext cx="5410200" cy="307777"/>
              </a:xfrm>
              <a:prstGeom prst="rect">
                <a:avLst/>
              </a:prstGeom>
              <a:blipFill rotWithShape="1">
                <a:blip r:embed="rId2"/>
                <a:stretch>
                  <a:fillRect l="-225" t="-2000"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1395557"/>
            <a:ext cx="1762125" cy="14050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126" y="1395557"/>
            <a:ext cx="1653748" cy="13907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083" y="1395558"/>
            <a:ext cx="1819610" cy="139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8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0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asalalar</a:t>
            </a:r>
            <a:r>
              <a:rPr lang="en-US" sz="20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yechish</a:t>
            </a:r>
            <a:endParaRPr lang="en-US" sz="20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15900" y="631824"/>
                <a:ext cx="54102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12.3.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rasmdagi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ma’lumotlar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631824"/>
                <a:ext cx="5410200" cy="307777"/>
              </a:xfrm>
              <a:prstGeom prst="rect">
                <a:avLst/>
              </a:prstGeom>
              <a:blipFill rotWithShape="1">
                <a:blip r:embed="rId2"/>
                <a:stretch>
                  <a:fillRect l="-225" t="-2000"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1395557"/>
            <a:ext cx="1762125" cy="14050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55563" y="2689225"/>
                <a:ext cx="5429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5563" y="2689225"/>
                <a:ext cx="542925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206499" y="1063294"/>
                <a:ext cx="5429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499" y="1063294"/>
                <a:ext cx="542925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630362" y="2707100"/>
                <a:ext cx="5429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0362" y="2707100"/>
                <a:ext cx="542925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25500" y="2713162"/>
                <a:ext cx="5429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00" y="2713162"/>
                <a:ext cx="542925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968500" y="1247960"/>
                <a:ext cx="3581400" cy="16932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</a:rPr>
                      <m:t>𝐴𝐵𝐶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uchburchakda 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𝐵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𝐷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bissektrisa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bo‘lib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,</a:t>
                </a:r>
              </a:p>
              <a:p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bunda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latin typeface="Cambria Math"/>
                            <a:cs typeface="Arial" pitchFamily="34" charset="0"/>
                          </a:rPr>
                          <m:t>𝐴𝐵</m:t>
                        </m:r>
                      </m:num>
                      <m:den>
                        <m:r>
                          <a:rPr lang="en-US" sz="1400" b="0" i="1" smtClean="0">
                            <a:latin typeface="Cambria Math"/>
                            <a:cs typeface="Arial" pitchFamily="34" charset="0"/>
                          </a:rPr>
                          <m:t>𝐵𝐶</m:t>
                        </m:r>
                      </m:den>
                    </m:f>
                    <m:r>
                      <a:rPr lang="en-US" sz="1400" b="0" i="1" smtClean="0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latin typeface="Cambria Math"/>
                            <a:cs typeface="Arial" pitchFamily="34" charset="0"/>
                          </a:rPr>
                          <m:t>𝐴𝐷</m:t>
                        </m:r>
                      </m:num>
                      <m:den>
                        <m:r>
                          <a:rPr lang="en-US" sz="1400" b="0" i="1" smtClean="0">
                            <a:latin typeface="Cambria Math"/>
                            <a:cs typeface="Arial" pitchFamily="34" charset="0"/>
                          </a:rPr>
                          <m:t>𝐷𝐶</m:t>
                        </m:r>
                      </m:den>
                    </m:f>
                  </m:oMath>
                </a14:m>
                <a:endParaRPr lang="en-US" sz="1400" dirty="0" smtClean="0">
                  <a:latin typeface="Arial" pitchFamily="34" charset="0"/>
                  <a:cs typeface="Arial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7,5</m:t>
                          </m:r>
                        </m:den>
                      </m:f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4,5</m:t>
                          </m:r>
                        </m:den>
                      </m:f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 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𝑥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9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∙7,5</m:t>
                          </m:r>
                        </m:num>
                        <m:den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4,5</m:t>
                          </m:r>
                        </m:den>
                      </m:f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=15;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1400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1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=15.</m:t>
                    </m:r>
                  </m:oMath>
                </a14:m>
                <a:endParaRPr lang="en-US" sz="1400" dirty="0">
                  <a:latin typeface="Arial" pitchFamily="34" charset="0"/>
                  <a:cs typeface="Arial" pitchFamily="34" charset="0"/>
                </a:endParaRPr>
              </a:p>
              <a:p>
                <a:endParaRPr lang="ru-RU" sz="1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8500" y="1247960"/>
                <a:ext cx="3581400" cy="1693284"/>
              </a:xfrm>
              <a:prstGeom prst="rect">
                <a:avLst/>
              </a:prstGeom>
              <a:blipFill rotWithShape="1">
                <a:blip r:embed="rId8"/>
                <a:stretch>
                  <a:fillRect l="-511" t="-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92500" y="1537200"/>
                <a:ext cx="5334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500" y="1537200"/>
                <a:ext cx="533400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068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74" y="1395556"/>
            <a:ext cx="1653748" cy="139078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0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asalalar</a:t>
            </a:r>
            <a:r>
              <a:rPr lang="en-US" sz="20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yechish</a:t>
            </a:r>
            <a:endParaRPr lang="en-US" sz="20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15900" y="631824"/>
                <a:ext cx="54102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12.3.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rasmdagi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ma’lumotlar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631824"/>
                <a:ext cx="5410200" cy="307777"/>
              </a:xfrm>
              <a:prstGeom prst="rect">
                <a:avLst/>
              </a:prstGeom>
              <a:blipFill rotWithShape="1">
                <a:blip r:embed="rId3"/>
                <a:stretch>
                  <a:fillRect l="-225" t="-2000"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0637" y="2092525"/>
                <a:ext cx="5429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7" y="2092525"/>
                <a:ext cx="542925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77900" y="1063294"/>
                <a:ext cx="5429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900" y="1063294"/>
                <a:ext cx="542925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630362" y="2707100"/>
                <a:ext cx="5429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0362" y="2707100"/>
                <a:ext cx="542925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385413" y="1802214"/>
                <a:ext cx="5429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413" y="1802214"/>
                <a:ext cx="542925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173287" y="1283841"/>
                <a:ext cx="3581400" cy="10241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</a:rPr>
                      <m:t>𝐴𝐵𝐶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uchburchakda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𝐴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</a:rPr>
                      <m:t>𝐷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bissektrisa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bo‘lib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</a:p>
              <a:p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bunda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𝐴𝐵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</m:t>
                        </m:r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den>
                    </m:f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𝐷</m:t>
                        </m:r>
                      </m:num>
                      <m:den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𝐷𝐶</m:t>
                        </m:r>
                      </m:den>
                    </m:f>
                  </m:oMath>
                </a14:m>
                <a:endParaRPr lang="en-US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7−</m:t>
                          </m:r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𝑥</m:t>
                          </m:r>
                        </m:den>
                      </m:f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 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5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7−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6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𝑥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en-US" sz="1400" b="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3287" y="1283841"/>
                <a:ext cx="3581400" cy="1024127"/>
              </a:xfrm>
              <a:prstGeom prst="rect">
                <a:avLst/>
              </a:prstGeom>
              <a:blipFill rotWithShape="1">
                <a:blip r:embed="rId8"/>
                <a:stretch>
                  <a:fillRect l="-511" t="-5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92500" y="1537200"/>
                <a:ext cx="5334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⇒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500" y="1537200"/>
                <a:ext cx="533400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74553" y="2307968"/>
                <a:ext cx="1447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35−5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=6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553" y="2307968"/>
                <a:ext cx="1447800" cy="30777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16300" y="2307968"/>
                <a:ext cx="9906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dirty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11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𝑥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=35,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6300" y="2307968"/>
                <a:ext cx="990600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35500" y="2261834"/>
                <a:ext cx="990600" cy="4000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35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5500" y="2261834"/>
                <a:ext cx="990600" cy="400046"/>
              </a:xfrm>
              <a:prstGeom prst="rect">
                <a:avLst/>
              </a:prstGeom>
              <a:blipFill rotWithShape="1">
                <a:blip r:embed="rId12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859809" y="2737877"/>
                <a:ext cx="2044700" cy="4000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Demak,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35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11</m:t>
                        </m:r>
                      </m:den>
                    </m:f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9809" y="2737877"/>
                <a:ext cx="2044700" cy="400046"/>
              </a:xfrm>
              <a:prstGeom prst="rect">
                <a:avLst/>
              </a:prstGeom>
              <a:blipFill rotWithShape="1">
                <a:blip r:embed="rId13"/>
                <a:stretch>
                  <a:fillRect l="-595" b="-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205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/>
      <p:bldP spid="7" grpId="0"/>
      <p:bldP spid="9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0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asalalar</a:t>
            </a:r>
            <a:r>
              <a:rPr lang="en-US" sz="20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yechish</a:t>
            </a:r>
            <a:endParaRPr lang="en-US" sz="20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15900" y="631824"/>
                <a:ext cx="54102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12.3.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rasmdagi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ma’lumotlar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631824"/>
                <a:ext cx="5410200" cy="307777"/>
              </a:xfrm>
              <a:prstGeom prst="rect">
                <a:avLst/>
              </a:prstGeom>
              <a:blipFill rotWithShape="1">
                <a:blip r:embed="rId2"/>
                <a:stretch>
                  <a:fillRect l="-225" t="-2000"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79976" y="1053734"/>
                <a:ext cx="5429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976" y="1053734"/>
                <a:ext cx="542925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385413" y="1802214"/>
                <a:ext cx="5429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413" y="1802214"/>
                <a:ext cx="542925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173287" y="1283841"/>
                <a:ext cx="3581400" cy="10384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</a:rPr>
                      <m:t>𝐴𝐵𝐶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uchburchakda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</a:rPr>
                      <m:t>𝐷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bissektrisa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bo‘lib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</a:p>
              <a:p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bunda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num>
                      <m:den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𝐴𝐶</m:t>
                        </m:r>
                      </m:den>
                    </m:f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𝐵𝐷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</m:t>
                        </m:r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𝐷</m:t>
                        </m:r>
                      </m:den>
                    </m:f>
                  </m:oMath>
                </a14:m>
                <a:endParaRPr lang="en-US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7−</m:t>
                          </m:r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𝑥</m:t>
                          </m:r>
                        </m:den>
                      </m:f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 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9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𝑥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=8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7−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en-US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3287" y="1283841"/>
                <a:ext cx="3581400" cy="1038489"/>
              </a:xfrm>
              <a:prstGeom prst="rect">
                <a:avLst/>
              </a:prstGeom>
              <a:blipFill rotWithShape="1">
                <a:blip r:embed="rId5"/>
                <a:stretch>
                  <a:fillRect l="-511" t="-5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92500" y="1537200"/>
                <a:ext cx="5334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⇒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500" y="1537200"/>
                <a:ext cx="533400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74553" y="2307968"/>
                <a:ext cx="1447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9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5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6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8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553" y="2307968"/>
                <a:ext cx="1447800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16300" y="2307968"/>
                <a:ext cx="9906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dirty="0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a:rPr lang="en-US" sz="1400" b="0" i="1" dirty="0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7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𝑥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=56, 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6300" y="2307968"/>
                <a:ext cx="990600" cy="3077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35500" y="2261834"/>
                <a:ext cx="990600" cy="4000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56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5500" y="2261834"/>
                <a:ext cx="990600" cy="400046"/>
              </a:xfrm>
              <a:prstGeom prst="rect">
                <a:avLst/>
              </a:prstGeom>
              <a:blipFill rotWithShape="1">
                <a:blip r:embed="rId9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859809" y="2737877"/>
                <a:ext cx="2044700" cy="4000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Demak,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56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7</m:t>
                        </m:r>
                      </m:den>
                    </m:f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9809" y="2737877"/>
                <a:ext cx="2044700" cy="400046"/>
              </a:xfrm>
              <a:prstGeom prst="rect">
                <a:avLst/>
              </a:prstGeom>
              <a:blipFill rotWithShape="1">
                <a:blip r:embed="rId10"/>
                <a:stretch>
                  <a:fillRect l="-595" b="-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Рисунок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1347093"/>
            <a:ext cx="1819610" cy="13907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9700" y="2477214"/>
                <a:ext cx="5429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2477214"/>
                <a:ext cx="542925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03449" y="2615745"/>
                <a:ext cx="5429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449" y="2615745"/>
                <a:ext cx="542925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20700" y="1802214"/>
                <a:ext cx="5429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00" y="1802214"/>
                <a:ext cx="542925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204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/>
      <p:bldP spid="7" grpId="0"/>
      <p:bldP spid="9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0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asalalar</a:t>
            </a:r>
            <a:r>
              <a:rPr lang="en-US" sz="20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yechish</a:t>
            </a:r>
            <a:endParaRPr lang="en-US" sz="20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15900" y="631824"/>
                <a:ext cx="5410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13.1.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Bo‘yi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170 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odam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soyasining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5,4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simyog‘och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soyasining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631824"/>
                <a:ext cx="5410200" cy="523220"/>
              </a:xfrm>
              <a:prstGeom prst="rect">
                <a:avLst/>
              </a:prstGeom>
              <a:blipFill rotWithShape="1">
                <a:blip r:embed="rId2"/>
                <a:stretch>
                  <a:fillRect l="-225" t="-1176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462813" y="2908532"/>
                <a:ext cx="45466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</m:t>
                    </m:r>
                    <m:r>
                      <a:rPr lang="en-US" sz="12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  </m:t>
                    </m:r>
                    <m:r>
                      <a:rPr lang="en-US" sz="12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2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2813" y="2908532"/>
                <a:ext cx="454665" cy="276999"/>
              </a:xfrm>
              <a:prstGeom prst="rect">
                <a:avLst/>
              </a:prstGeom>
              <a:blipFill rotWithShape="1">
                <a:blip r:embed="rId3"/>
                <a:stretch>
                  <a:fillRect r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351" y="1320708"/>
            <a:ext cx="1051539" cy="15878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602" y="2366291"/>
            <a:ext cx="145466" cy="453955"/>
          </a:xfrm>
          <a:prstGeom prst="rect">
            <a:avLst/>
          </a:prstGeom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5050432" y="1413717"/>
            <a:ext cx="28387" cy="1423823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3381118" y="1413717"/>
            <a:ext cx="1679913" cy="1412013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381118" y="2830996"/>
            <a:ext cx="1704144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4329861" y="2308225"/>
            <a:ext cx="720571" cy="534854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 rot="-5400000">
                <a:off x="5035623" y="2381339"/>
                <a:ext cx="717889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bg1"/>
                        </a:solidFill>
                        <a:latin typeface="Cambria Math"/>
                        <a:cs typeface="Arial" panose="020B0604020202020204" pitchFamily="34" charset="0"/>
                      </a:rPr>
                      <m:t>170 </m:t>
                    </m:r>
                    <m:r>
                      <a:rPr lang="en-US" sz="1200" i="1" smtClean="0">
                        <a:solidFill>
                          <a:schemeClr val="bg1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5400000">
                <a:off x="5035623" y="2381339"/>
                <a:ext cx="717889" cy="2769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5064625" y="1706477"/>
                <a:ext cx="43400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200" smtClean="0">
                        <a:solidFill>
                          <a:schemeClr val="bg1"/>
                        </a:solidFill>
                        <a:latin typeface="Cambria Math"/>
                        <a:cs typeface="Arial" panose="020B0604020202020204" pitchFamily="34" charset="0"/>
                      </a:rPr>
                      <m:t>5,4 </m:t>
                    </m:r>
                    <m:r>
                      <a:rPr lang="en-US" sz="1200" i="1">
                        <a:solidFill>
                          <a:schemeClr val="bg1"/>
                        </a:solidFill>
                        <a:latin typeface="Cambria Math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200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4625" y="1706477"/>
                <a:ext cx="434009" cy="276999"/>
              </a:xfrm>
              <a:prstGeom prst="rect">
                <a:avLst/>
              </a:prstGeom>
              <a:blipFill rotWithShape="1">
                <a:blip r:embed="rId7"/>
                <a:stretch>
                  <a:fillRect r="-140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43"/>
          <p:cNvSpPr txBox="1"/>
          <p:nvPr/>
        </p:nvSpPr>
        <p:spPr>
          <a:xfrm>
            <a:off x="4329861" y="3756025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5" name="Правая фигурная скобка 44"/>
          <p:cNvSpPr/>
          <p:nvPr/>
        </p:nvSpPr>
        <p:spPr>
          <a:xfrm rot="16200000">
            <a:off x="4110621" y="1831015"/>
            <a:ext cx="304800" cy="169516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292100" y="1151197"/>
                <a:ext cx="2971800" cy="832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b="1" dirty="0" err="1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1400" b="1" dirty="0" smtClean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14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5</m:t>
                    </m:r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,4 </m:t>
                    </m:r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=540 </m:t>
                    </m:r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  1 </m:t>
                    </m:r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=100 </m:t>
                    </m:r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; </m:t>
                    </m:r>
                  </m:oMath>
                </a14:m>
                <a:r>
                  <a:rPr lang="en-US" sz="1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540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170</m:t>
                        </m:r>
                      </m:den>
                    </m:f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100</m:t>
                        </m:r>
                      </m:den>
                    </m:f>
                    <m:r>
                      <a:rPr lang="en-US" sz="1400" b="0" i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    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54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17</m:t>
                        </m:r>
                      </m:den>
                    </m:f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=3</m:t>
                    </m:r>
                    <m:f>
                      <m:f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17</m:t>
                        </m:r>
                      </m:den>
                    </m:f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1151197"/>
                <a:ext cx="2971800" cy="832279"/>
              </a:xfrm>
              <a:prstGeom prst="rect">
                <a:avLst/>
              </a:prstGeom>
              <a:blipFill rotWithShape="1">
                <a:blip r:embed="rId8"/>
                <a:stretch>
                  <a:fillRect t="-7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004346" y="2335172"/>
                <a:ext cx="685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4346" y="2335172"/>
                <a:ext cx="685800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Правая фигурная скобка 54"/>
          <p:cNvSpPr/>
          <p:nvPr/>
        </p:nvSpPr>
        <p:spPr>
          <a:xfrm rot="5400000">
            <a:off x="4527634" y="2636649"/>
            <a:ext cx="325023" cy="70318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292100" y="2027395"/>
                <a:ext cx="2007281" cy="8281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b="1" dirty="0" err="1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imyog‘och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soyasining</a:t>
                </a:r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14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17</m:t>
                        </m:r>
                      </m:den>
                    </m:f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ru-RU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2027395"/>
                <a:ext cx="2007281" cy="828112"/>
              </a:xfrm>
              <a:prstGeom prst="rect">
                <a:avLst/>
              </a:prstGeom>
              <a:blipFill rotWithShape="1">
                <a:blip r:embed="rId10"/>
                <a:stretch>
                  <a:fillRect l="-912" t="-741" b="-14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237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26" grpId="0"/>
      <p:bldP spid="43" grpId="0"/>
      <p:bldP spid="45" grpId="0" animBg="1"/>
      <p:bldP spid="54" grpId="0"/>
      <p:bldP spid="55" grpId="0" animBg="1"/>
      <p:bldP spid="5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</a:t>
            </a:r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700" y="598843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kern="0" dirty="0" err="1">
                <a:solidFill>
                  <a:schemeClr val="tx2"/>
                </a:solidFill>
                <a:latin typeface="Arial"/>
                <a:cs typeface="Arial"/>
              </a:rPr>
              <a:t>Darslikning</a:t>
            </a:r>
            <a:r>
              <a:rPr lang="en-US" sz="2000" b="1" kern="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40-betidagi</a:t>
            </a:r>
            <a:r>
              <a:rPr lang="en-US" sz="2000" b="1" kern="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en-US" sz="2000" b="1" kern="0" dirty="0" smtClean="0">
                <a:solidFill>
                  <a:srgbClr val="1F497D"/>
                </a:solidFill>
                <a:latin typeface="Arial"/>
                <a:cs typeface="Arial"/>
              </a:rPr>
              <a:t>                           12.4</a:t>
            </a:r>
            <a:r>
              <a:rPr lang="ru-RU" sz="2000" b="1" kern="0" dirty="0" smtClean="0">
                <a:solidFill>
                  <a:srgbClr val="1F497D"/>
                </a:solidFill>
                <a:latin typeface="Arial"/>
                <a:cs typeface="Arial"/>
              </a:rPr>
              <a:t>-</a:t>
            </a:r>
            <a:r>
              <a:rPr lang="en-US" sz="2000" b="1" kern="0" dirty="0" smtClean="0">
                <a:solidFill>
                  <a:srgbClr val="1F497D"/>
                </a:solidFill>
                <a:latin typeface="Arial"/>
                <a:cs typeface="Arial"/>
              </a:rPr>
              <a:t>, 12.9</a:t>
            </a:r>
            <a:r>
              <a:rPr lang="ru-RU" sz="2000" b="1" kern="0" dirty="0" smtClean="0">
                <a:solidFill>
                  <a:srgbClr val="1F497D"/>
                </a:solidFill>
                <a:latin typeface="Arial"/>
                <a:cs typeface="Arial"/>
              </a:rPr>
              <a:t>-</a:t>
            </a:r>
            <a:r>
              <a:rPr lang="en-US" sz="2000" b="1" kern="0" dirty="0" smtClean="0">
                <a:solidFill>
                  <a:srgbClr val="1F497D"/>
                </a:solidFill>
                <a:latin typeface="Arial"/>
                <a:cs typeface="Arial"/>
              </a:rPr>
              <a:t>, 12.10- </a:t>
            </a:r>
            <a:r>
              <a:rPr lang="en-US" sz="2000" b="1" kern="0" dirty="0" err="1" smtClean="0">
                <a:solidFill>
                  <a:srgbClr val="1F497D"/>
                </a:solidFill>
                <a:latin typeface="Arial"/>
                <a:cs typeface="Arial"/>
              </a:rPr>
              <a:t>mashqlarni</a:t>
            </a:r>
            <a:r>
              <a:rPr lang="en-US" sz="2000" b="1" kern="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en-US" sz="2000" b="1" kern="0" dirty="0" err="1" smtClean="0">
                <a:solidFill>
                  <a:srgbClr val="1F497D"/>
                </a:solidFill>
                <a:latin typeface="Arial"/>
                <a:cs typeface="Arial"/>
              </a:rPr>
              <a:t>v</a:t>
            </a:r>
            <a:r>
              <a:rPr lang="en-US" sz="2000" b="1" kern="0" dirty="0" err="1" smtClean="0">
                <a:solidFill>
                  <a:srgbClr val="1F497D"/>
                </a:solidFill>
                <a:latin typeface="Arial"/>
                <a:cs typeface="Arial"/>
              </a:rPr>
              <a:t>a</a:t>
            </a:r>
            <a:r>
              <a:rPr lang="en-US" sz="2000" b="1" kern="0" dirty="0" smtClean="0">
                <a:solidFill>
                  <a:srgbClr val="1F497D"/>
                </a:solidFill>
                <a:latin typeface="Arial"/>
                <a:cs typeface="Arial"/>
              </a:rPr>
              <a:t>                   </a:t>
            </a:r>
            <a:r>
              <a:rPr lang="en-US" sz="2000" b="1" kern="0" dirty="0" smtClean="0">
                <a:solidFill>
                  <a:srgbClr val="1F497D"/>
                </a:solidFill>
                <a:latin typeface="Arial"/>
                <a:cs typeface="Arial"/>
              </a:rPr>
              <a:t>43-betidagi 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13.9-, 13.10- </a:t>
            </a:r>
            <a:r>
              <a:rPr lang="en-US" sz="2000" b="1" kern="0" dirty="0" err="1" smtClean="0">
                <a:solidFill>
                  <a:schemeClr val="tx2"/>
                </a:solidFill>
                <a:latin typeface="Arial"/>
                <a:cs typeface="Arial"/>
              </a:rPr>
              <a:t>mashqlarni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2000" b="1" kern="0" dirty="0" err="1" smtClean="0">
                <a:solidFill>
                  <a:schemeClr val="tx2"/>
                </a:solidFill>
                <a:latin typeface="Arial"/>
                <a:cs typeface="Arial"/>
              </a:rPr>
              <a:t>bajaring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.</a:t>
            </a:r>
            <a:endParaRPr lang="ru-RU" sz="3200" b="1" kern="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1851025"/>
            <a:ext cx="1370337" cy="117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450" y="1697038"/>
            <a:ext cx="2889250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12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Uchburchaklar</a:t>
            </a:r>
            <a:r>
              <a:rPr lang="en-US" sz="1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o‘xshashlik</a:t>
            </a:r>
            <a:r>
              <a:rPr lang="en-US" sz="1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alomatlarining</a:t>
            </a:r>
            <a:r>
              <a:rPr lang="en-US" sz="1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isbotlashga</a:t>
            </a:r>
            <a:r>
              <a:rPr lang="en-US" sz="12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doir</a:t>
            </a:r>
            <a:r>
              <a:rPr lang="en-US" sz="1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masalalarga</a:t>
            </a:r>
            <a:r>
              <a:rPr lang="en-US" sz="1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tatbiqlari</a:t>
            </a:r>
            <a:endParaRPr lang="en-US" sz="1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900" y="708025"/>
            <a:ext cx="541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1-masala.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kesmalarga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ajratishini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Скругленный прямоугольник 6"/>
              <p:cNvSpPr/>
              <p:nvPr/>
            </p:nvSpPr>
            <p:spPr>
              <a:xfrm>
                <a:off x="520700" y="1393825"/>
                <a:ext cx="1600200" cy="533400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14:m>
                  <m:oMath xmlns:m="http://schemas.openxmlformats.org/officeDocument/2006/math">
                    <m:r>
                      <a:rPr lang="ru-RU" sz="1400" i="1" smtClean="0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𝐴𝐵𝐶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</a:rPr>
                  <a:t>,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𝐴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bissektrisa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Скругленный 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00" y="1393825"/>
                <a:ext cx="1600200" cy="533400"/>
              </a:xfrm>
              <a:prstGeom prst="roundRect">
                <a:avLst/>
              </a:prstGeom>
              <a:blipFill rotWithShape="1">
                <a:blip r:embed="rId3"/>
                <a:stretch>
                  <a:fillRect b="-7692"/>
                </a:stretch>
              </a:blip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Стрелка вправо 8"/>
          <p:cNvSpPr/>
          <p:nvPr/>
        </p:nvSpPr>
        <p:spPr>
          <a:xfrm rot="5400000">
            <a:off x="1082548" y="2117725"/>
            <a:ext cx="381000" cy="152400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Скругленный прямоугольник 9"/>
              <p:cNvSpPr/>
              <p:nvPr/>
            </p:nvSpPr>
            <p:spPr>
              <a:xfrm>
                <a:off x="520700" y="2460625"/>
                <a:ext cx="1600200" cy="533400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𝐴𝐵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𝐴𝐶</m:t>
                          </m:r>
                        </m:den>
                      </m:f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𝐵𝐴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𝐶</m:t>
                              </m:r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Скругленный 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00" y="2460625"/>
                <a:ext cx="1600200" cy="533400"/>
              </a:xfrm>
              <a:prstGeom prst="round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единительная линия 32"/>
          <p:cNvCxnSpPr/>
          <p:nvPr/>
        </p:nvCxnSpPr>
        <p:spPr>
          <a:xfrm flipH="1">
            <a:off x="4166715" y="1697038"/>
            <a:ext cx="171450" cy="75135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5397500" y="4079875"/>
            <a:ext cx="1095376" cy="171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139950" y="4137025"/>
            <a:ext cx="13716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111625" y="1386772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5" y="1386772"/>
                <a:ext cx="438150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208116" y="2246965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8116" y="2246965"/>
                <a:ext cx="438150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429538" y="2281048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9538" y="2281048"/>
                <a:ext cx="438150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159250" y="1391199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9250" y="1391199"/>
                <a:ext cx="342900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3930177" y="2448388"/>
                <a:ext cx="47307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0177" y="2448388"/>
                <a:ext cx="473075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3970187" y="2137026"/>
                <a:ext cx="3930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187" y="2137026"/>
                <a:ext cx="393056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Дуга 51"/>
          <p:cNvSpPr/>
          <p:nvPr/>
        </p:nvSpPr>
        <p:spPr>
          <a:xfrm rot="9000000">
            <a:off x="4147664" y="1634948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Дуга 53"/>
          <p:cNvSpPr/>
          <p:nvPr/>
        </p:nvSpPr>
        <p:spPr>
          <a:xfrm rot="6780000">
            <a:off x="4233391" y="1634948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18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46" grpId="0"/>
      <p:bldP spid="47" grpId="0"/>
      <p:bldP spid="48" grpId="0"/>
      <p:bldP spid="29" grpId="0"/>
      <p:bldP spid="50" grpId="0"/>
      <p:bldP spid="51" grpId="0"/>
      <p:bldP spid="52" grpId="0" animBg="1"/>
      <p:bldP spid="5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931545"/>
            <a:ext cx="2889250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Прямая соединительная линия 17"/>
          <p:cNvCxnSpPr/>
          <p:nvPr/>
        </p:nvCxnSpPr>
        <p:spPr>
          <a:xfrm rot="540000">
            <a:off x="4346677" y="1328878"/>
            <a:ext cx="1495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6060000">
            <a:off x="4401892" y="1414205"/>
            <a:ext cx="1495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4126109" y="1161133"/>
                <a:ext cx="3930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6109" y="1161133"/>
                <a:ext cx="393056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единительная линия 32"/>
          <p:cNvCxnSpPr/>
          <p:nvPr/>
        </p:nvCxnSpPr>
        <p:spPr>
          <a:xfrm flipH="1">
            <a:off x="4211679" y="945688"/>
            <a:ext cx="212212" cy="99674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249994" y="631824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994" y="631824"/>
                <a:ext cx="342900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12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Uchburchaklar</a:t>
            </a:r>
            <a:r>
              <a:rPr lang="en-US" sz="1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o‘xshashlik</a:t>
            </a:r>
            <a:r>
              <a:rPr lang="en-US" sz="1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alomatlarining</a:t>
            </a:r>
            <a:r>
              <a:rPr lang="en-US" sz="1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isbotlashga</a:t>
            </a:r>
            <a:r>
              <a:rPr lang="en-US" sz="12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doir</a:t>
            </a:r>
            <a:r>
              <a:rPr lang="en-US" sz="1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masalalarga</a:t>
            </a:r>
            <a:r>
              <a:rPr lang="en-US" sz="1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tatbiqlari</a:t>
            </a:r>
            <a:endParaRPr lang="en-US" sz="1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5900" y="708025"/>
                <a:ext cx="2432713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b="1" dirty="0" err="1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chiziqqa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𝐵𝐸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</a:t>
                </a:r>
                <a:r>
                  <a:rPr lang="en-US" sz="14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𝐶𝐹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perpendikularlar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tushiramiz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708025"/>
                <a:ext cx="2432713" cy="738664"/>
              </a:xfrm>
              <a:prstGeom prst="rect">
                <a:avLst/>
              </a:prstGeom>
              <a:blipFill rotWithShape="1">
                <a:blip r:embed="rId5"/>
                <a:stretch>
                  <a:fillRect l="-501" t="-826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единительная линия 38"/>
          <p:cNvCxnSpPr/>
          <p:nvPr/>
        </p:nvCxnSpPr>
        <p:spPr>
          <a:xfrm flipH="1" flipV="1">
            <a:off x="4322637" y="1468866"/>
            <a:ext cx="1035932" cy="1564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825750" y="1713829"/>
            <a:ext cx="1385929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211679" y="623768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679" y="623768"/>
                <a:ext cx="438150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327650" y="1468866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7650" y="1468866"/>
                <a:ext cx="438150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501900" y="1520352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900" y="1520352"/>
                <a:ext cx="438150" cy="3077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184905" y="1646026"/>
                <a:ext cx="47307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4905" y="1646026"/>
                <a:ext cx="473075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4107188" y="1328878"/>
                <a:ext cx="41870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188" y="1328878"/>
                <a:ext cx="418704" cy="6463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 flipH="1">
                <a:off x="4115446" y="1604559"/>
                <a:ext cx="30480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115446" y="1604559"/>
                <a:ext cx="304800" cy="6463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 rot="6060000">
            <a:off x="4008325" y="1844976"/>
            <a:ext cx="1495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11400000">
            <a:off x="4095441" y="1793462"/>
            <a:ext cx="1495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916292" y="1282770"/>
                <a:ext cx="6096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6292" y="1282770"/>
                <a:ext cx="609600" cy="3077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918310" y="1927902"/>
                <a:ext cx="6096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𝐹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310" y="1927902"/>
                <a:ext cx="609600" cy="30777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52663" y="1547112"/>
                <a:ext cx="2209800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Unda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smtClean="0">
                        <a:latin typeface="Cambria Math"/>
                        <a:cs typeface="Arial" pitchFamily="34" charset="0"/>
                      </a:rPr>
                      <m:t>∠</m:t>
                    </m:r>
                    <m:r>
                      <a:rPr lang="en-US" sz="1400" b="0" i="1" smtClean="0">
                        <a:latin typeface="Cambria Math"/>
                        <a:cs typeface="Arial" pitchFamily="34" charset="0"/>
                      </a:rPr>
                      <m:t>𝐶𝐴𝐹</m:t>
                    </m:r>
                    <m:r>
                      <a:rPr lang="en-US" sz="1400" b="0" i="1" smtClean="0">
                        <a:latin typeface="Cambria Math"/>
                        <a:cs typeface="Arial" pitchFamily="34" charset="0"/>
                      </a:rPr>
                      <m:t>=∠</m:t>
                    </m:r>
                    <m:r>
                      <a:rPr lang="en-US" sz="1400" b="0" i="1" smtClean="0">
                        <a:latin typeface="Cambria Math"/>
                        <a:cs typeface="Arial" pitchFamily="34" charset="0"/>
                      </a:rPr>
                      <m:t>𝐵𝐴𝐸</m:t>
                    </m:r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bo‘lgani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𝐶𝐴𝐹</m:t>
                    </m:r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𝐵𝐴𝐸</m:t>
                    </m:r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uchburchaklar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o‘xshash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663" y="1547112"/>
                <a:ext cx="2209800" cy="1169551"/>
              </a:xfrm>
              <a:prstGeom prst="rect">
                <a:avLst/>
              </a:prstGeom>
              <a:blipFill rotWithShape="1">
                <a:blip r:embed="rId14"/>
                <a:stretch>
                  <a:fillRect l="-551" t="-521" b="-4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Дуга 36"/>
          <p:cNvSpPr/>
          <p:nvPr/>
        </p:nvSpPr>
        <p:spPr>
          <a:xfrm rot="9000000">
            <a:off x="4242821" y="860661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Дуга 37"/>
          <p:cNvSpPr/>
          <p:nvPr/>
        </p:nvSpPr>
        <p:spPr>
          <a:xfrm rot="6780000">
            <a:off x="4325978" y="870929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093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20" grpId="0"/>
      <p:bldP spid="21" grpId="0"/>
      <p:bldP spid="35" grpId="0"/>
      <p:bldP spid="22" grpId="0"/>
      <p:bldP spid="37" grpId="0" animBg="1"/>
      <p:bldP spid="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12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Uchburchaklar</a:t>
            </a:r>
            <a:r>
              <a:rPr lang="en-US" sz="1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o‘xshashlik</a:t>
            </a:r>
            <a:r>
              <a:rPr lang="en-US" sz="1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alomatlarining</a:t>
            </a:r>
            <a:r>
              <a:rPr lang="en-US" sz="1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isbotlashga</a:t>
            </a:r>
            <a:r>
              <a:rPr lang="en-US" sz="12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doir</a:t>
            </a:r>
            <a:r>
              <a:rPr lang="en-US" sz="1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masalalarga</a:t>
            </a:r>
            <a:r>
              <a:rPr lang="en-US" sz="1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tatbiqlari</a:t>
            </a:r>
            <a:endParaRPr lang="en-US" sz="1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0614" y="606727"/>
                <a:ext cx="5455486" cy="8292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uchburchaklarning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proporsionalligidan</a:t>
                </a:r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𝐴𝐹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∾</m:t>
                    </m:r>
                  </m:oMath>
                </a14:m>
                <a:r>
                  <a:rPr lang="ru-RU" sz="1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𝐵𝐴𝐸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   ⇒  </m:t>
                    </m:r>
                    <m:f>
                      <m:f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𝐴𝐶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𝐴𝐵</m:t>
                        </m:r>
                      </m:den>
                    </m:f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𝐶𝐹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𝐵𝐸</m:t>
                        </m:r>
                      </m:den>
                    </m:f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(1)  </a:t>
                </a:r>
              </a:p>
              <a:p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614" y="606727"/>
                <a:ext cx="5455486" cy="829201"/>
              </a:xfrm>
              <a:prstGeom prst="rect">
                <a:avLst/>
              </a:prstGeom>
              <a:blipFill rotWithShape="1">
                <a:blip r:embed="rId2"/>
                <a:stretch>
                  <a:fillRect t="-7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254500" y="1691088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4500" y="1691088"/>
                <a:ext cx="438150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296234" y="2460624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6234" y="2460624"/>
                <a:ext cx="438150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70614" y="1208095"/>
                <a:ext cx="5181600" cy="424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Shunga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o‘xshash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𝐹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∾</m:t>
                    </m:r>
                  </m:oMath>
                </a14:m>
                <a:r>
                  <a:rPr lang="ru-RU" sz="1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𝐵</m:t>
                    </m:r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𝐸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   ⇒  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𝐶</m:t>
                        </m:r>
                        <m:sSub>
                          <m:sSubPr>
                            <m:ctrlPr>
                              <a:rPr lang="en-US" sz="1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𝐵</m:t>
                        </m:r>
                        <m:sSub>
                          <m:sSubPr>
                            <m:ctrlPr>
                              <a:rPr lang="en-US" sz="1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𝐶𝐹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𝐵𝐸</m:t>
                        </m:r>
                      </m:den>
                    </m:f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 (2)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614" y="1208095"/>
                <a:ext cx="5181600" cy="424988"/>
              </a:xfrm>
              <a:prstGeom prst="rect">
                <a:avLst/>
              </a:prstGeom>
              <a:blipFill rotWithShape="1">
                <a:blip r:embed="rId5"/>
                <a:stretch>
                  <a:fillRect l="-3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900" y="1925471"/>
            <a:ext cx="3059939" cy="13166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254500" y="1633083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4500" y="1633083"/>
                <a:ext cx="3429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9998" y="1546225"/>
                <a:ext cx="2209800" cy="9729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(1)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(2)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tengliklarni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solishtirsak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𝐴𝐶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𝐴𝐵</m:t>
                        </m:r>
                      </m:den>
                    </m:f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𝐶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𝐵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  </a:t>
                </a:r>
              </a:p>
              <a:p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yoki </a:t>
                </a:r>
                <a:r>
                  <a:rPr lang="en-US" sz="14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𝐴𝐵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𝐴𝐶</m:t>
                        </m:r>
                      </m:den>
                    </m:f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𝐵𝐴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𝐶𝐴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998" y="1546225"/>
                <a:ext cx="2209800" cy="972959"/>
              </a:xfrm>
              <a:prstGeom prst="rect">
                <a:avLst/>
              </a:prstGeom>
              <a:blipFill rotWithShape="1">
                <a:blip r:embed="rId8"/>
                <a:stretch>
                  <a:fillRect l="-551" t="-6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8185" y="2399069"/>
                <a:ext cx="24384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 Bu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</a:rPr>
                      <m:t>    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kesmalar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proporsional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ekanligini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anglatadi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.  </a:t>
                </a:r>
                <a:endParaRPr lang="ru-RU" sz="1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85" y="2399069"/>
                <a:ext cx="2438400" cy="738664"/>
              </a:xfrm>
              <a:prstGeom prst="rect">
                <a:avLst/>
              </a:prstGeom>
              <a:blipFill rotWithShape="1">
                <a:blip r:embed="rId9"/>
                <a:stretch>
                  <a:fillRect l="-750" t="-826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9476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3873500" y="1470025"/>
            <a:ext cx="1447800" cy="1371600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12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Uchburchaklar</a:t>
            </a:r>
            <a:r>
              <a:rPr lang="en-US" sz="1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o‘xshashlik</a:t>
            </a:r>
            <a:r>
              <a:rPr lang="en-US" sz="1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alomatlarining</a:t>
            </a:r>
            <a:r>
              <a:rPr lang="en-US" sz="1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isbotlashga</a:t>
            </a:r>
            <a:r>
              <a:rPr lang="en-US" sz="12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doir</a:t>
            </a:r>
            <a:r>
              <a:rPr lang="en-US" sz="1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masalalarga</a:t>
            </a:r>
            <a:r>
              <a:rPr lang="en-US" sz="12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2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tatbiqlari</a:t>
            </a:r>
            <a:endParaRPr lang="en-US" sz="12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654425" y="2330093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425" y="2330093"/>
                <a:ext cx="438150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013534" y="1316136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3534" y="1316136"/>
                <a:ext cx="438150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7800" y="604616"/>
                <a:ext cx="54483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2-masala.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𝐵𝐶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bissektrisasi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uchburchakka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aylanani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𝑃</m:t>
                    </m:r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nuqtalarda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kesadi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ru-RU" sz="14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𝐵𝑃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∾</m:t>
                    </m:r>
                  </m:oMath>
                </a14:m>
                <a:r>
                  <a:rPr lang="ru-RU" sz="1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𝐵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𝐷𝐶</m:t>
                    </m:r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ekanligini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604616"/>
                <a:ext cx="5448300" cy="738664"/>
              </a:xfrm>
              <a:prstGeom prst="rect">
                <a:avLst/>
              </a:prstGeom>
              <a:blipFill rotWithShape="1">
                <a:blip r:embed="rId4"/>
                <a:stretch>
                  <a:fillRect l="-224" t="-826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4330700" y="1530469"/>
            <a:ext cx="914400" cy="9144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3937000" y="1529968"/>
            <a:ext cx="381000" cy="89489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937000" y="2425365"/>
            <a:ext cx="1308100" cy="1950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10" idx="4"/>
          </p:cNvCxnSpPr>
          <p:nvPr/>
        </p:nvCxnSpPr>
        <p:spPr>
          <a:xfrm flipH="1" flipV="1">
            <a:off x="4318000" y="1530469"/>
            <a:ext cx="279400" cy="131115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0" idx="4"/>
          </p:cNvCxnSpPr>
          <p:nvPr/>
        </p:nvCxnSpPr>
        <p:spPr>
          <a:xfrm flipH="1" flipV="1">
            <a:off x="3937000" y="2424864"/>
            <a:ext cx="660400" cy="41676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146550" y="1211934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6550" y="1211934"/>
                <a:ext cx="342900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768224" y="2116993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8224" y="2116993"/>
                <a:ext cx="3429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073650" y="2141557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650" y="2141557"/>
                <a:ext cx="3429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102225" y="2325467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2225" y="2325467"/>
                <a:ext cx="438150" cy="3077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349246" y="2116993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9246" y="2116993"/>
                <a:ext cx="342900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425950" y="2531244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5950" y="2531244"/>
                <a:ext cx="342900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Дуга 36"/>
          <p:cNvSpPr/>
          <p:nvPr/>
        </p:nvSpPr>
        <p:spPr>
          <a:xfrm rot="9000000">
            <a:off x="4209716" y="1562282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Дуга 37"/>
          <p:cNvSpPr/>
          <p:nvPr/>
        </p:nvSpPr>
        <p:spPr>
          <a:xfrm rot="7140000">
            <a:off x="4313189" y="1537073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Дуга 38"/>
          <p:cNvSpPr/>
          <p:nvPr/>
        </p:nvSpPr>
        <p:spPr>
          <a:xfrm rot="9000000">
            <a:off x="4235741" y="1554443"/>
            <a:ext cx="183215" cy="1800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Дуга 40"/>
          <p:cNvSpPr/>
          <p:nvPr/>
        </p:nvSpPr>
        <p:spPr>
          <a:xfrm rot="6840000">
            <a:off x="4295071" y="1534615"/>
            <a:ext cx="183215" cy="1800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371975" y="2188111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975" y="2188111"/>
                <a:ext cx="438150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378325" y="2846334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8325" y="2846334"/>
                <a:ext cx="438150" cy="3077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Дуга 43"/>
          <p:cNvSpPr/>
          <p:nvPr/>
        </p:nvSpPr>
        <p:spPr>
          <a:xfrm rot="16620000">
            <a:off x="4439406" y="2640663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Дуга 47"/>
          <p:cNvSpPr/>
          <p:nvPr/>
        </p:nvSpPr>
        <p:spPr>
          <a:xfrm rot="15840000">
            <a:off x="5015700" y="2310563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98521" y="1307250"/>
                <a:ext cx="298917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b="1" dirty="0" err="1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𝐴𝐵𝑃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ru-RU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𝐵𝐷𝐶</m:t>
                    </m:r>
                  </m:oMath>
                </a14:m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da: </a:t>
                </a:r>
              </a:p>
              <a:p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Shartga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𝐷𝐵𝐶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𝐴𝐵𝑃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𝐷𝐶𝐵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𝐴𝑃𝐵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yoyga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tiralganligi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𝐷𝐶𝐵</m:t>
                    </m:r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𝐴𝑃𝐵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21" y="1307250"/>
                <a:ext cx="2989179" cy="954107"/>
              </a:xfrm>
              <a:prstGeom prst="rect">
                <a:avLst/>
              </a:prstGeom>
              <a:blipFill rotWithShape="1">
                <a:blip r:embed="rId13"/>
                <a:stretch>
                  <a:fillRect l="-612" t="-637" b="-50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Дуга 49"/>
          <p:cNvSpPr/>
          <p:nvPr/>
        </p:nvSpPr>
        <p:spPr>
          <a:xfrm rot="15840000">
            <a:off x="3768549" y="1625238"/>
            <a:ext cx="1337455" cy="1125746"/>
          </a:xfrm>
          <a:prstGeom prst="arc">
            <a:avLst>
              <a:gd name="adj1" fmla="val 15043862"/>
              <a:gd name="adj2" fmla="val 21383039"/>
            </a:avLst>
          </a:prstGeom>
          <a:ln w="2222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29937" y="2325467"/>
                <a:ext cx="260985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uchburchaklar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o‘xshashligining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1-alomatiga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𝐴𝐵𝑃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∾</m:t>
                    </m:r>
                  </m:oMath>
                </a14:m>
                <a:r>
                  <a:rPr lang="ru-RU" sz="1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𝐵𝐷𝐶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37" y="2325467"/>
                <a:ext cx="2609850" cy="738664"/>
              </a:xfrm>
              <a:prstGeom prst="rect">
                <a:avLst/>
              </a:prstGeom>
              <a:blipFill rotWithShape="1">
                <a:blip r:embed="rId14"/>
                <a:stretch>
                  <a:fillRect l="-701" t="-82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3182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 animBg="1"/>
      <p:bldP spid="38" grpId="0" animBg="1"/>
      <p:bldP spid="39" grpId="0" animBg="1"/>
      <p:bldP spid="41" grpId="0" animBg="1"/>
      <p:bldP spid="42" grpId="0"/>
      <p:bldP spid="43" grpId="0"/>
      <p:bldP spid="44" grpId="0" animBg="1"/>
      <p:bldP spid="48" grpId="0" animBg="1"/>
      <p:bldP spid="50" grpId="0" animBg="1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Amaliy</a:t>
            </a:r>
            <a:r>
              <a:rPr lang="en-US" sz="20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mashq</a:t>
            </a:r>
            <a:r>
              <a:rPr lang="en-US" sz="20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va</a:t>
            </a:r>
            <a:r>
              <a:rPr lang="en-US" sz="20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tatbiq</a:t>
            </a:r>
            <a:endParaRPr lang="en-US" sz="20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115089" y="1260202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5089" y="1260202"/>
                <a:ext cx="438150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77800" y="591373"/>
            <a:ext cx="54483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4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Uchburchaklarning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o‘xshashligidan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chizig‘i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tomonning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yarmiga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196306" y="2513511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6306" y="2513511"/>
                <a:ext cx="438150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Скругленный прямоугольник 30"/>
              <p:cNvSpPr/>
              <p:nvPr/>
            </p:nvSpPr>
            <p:spPr>
              <a:xfrm>
                <a:off x="368300" y="1393825"/>
                <a:ext cx="2362200" cy="533400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14:m>
                  <m:oMath xmlns:m="http://schemas.openxmlformats.org/officeDocument/2006/math">
                    <m:r>
                      <a:rPr lang="ru-RU" sz="1400" i="1" smtClean="0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𝐴𝐵𝐶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</a:rPr>
                  <a:t>,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𝑀𝑁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o‘rta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𝑀𝐴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𝑀𝐵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, 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𝑁𝐶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𝑁𝐵</m:t>
                    </m:r>
                  </m:oMath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1" name="Скругленный 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1393825"/>
                <a:ext cx="2362200" cy="533400"/>
              </a:xfrm>
              <a:prstGeom prst="round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Стрелка вправо 39"/>
          <p:cNvSpPr/>
          <p:nvPr/>
        </p:nvSpPr>
        <p:spPr>
          <a:xfrm rot="5400000">
            <a:off x="1358900" y="2123908"/>
            <a:ext cx="381000" cy="152400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Скругленный прямоугольник 44"/>
              <p:cNvSpPr/>
              <p:nvPr/>
            </p:nvSpPr>
            <p:spPr>
              <a:xfrm>
                <a:off x="368300" y="2460625"/>
                <a:ext cx="2362200" cy="533400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𝑀𝑁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∥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𝐴𝐶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, 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𝑀𝑁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𝐴𝐶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5" name="Скругленный 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2460625"/>
                <a:ext cx="2362200" cy="533400"/>
              </a:xfrm>
              <a:prstGeom prst="round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816225" y="2538578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225" y="2538578"/>
                <a:ext cx="438150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300" y="1566176"/>
            <a:ext cx="2322384" cy="1267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115089" y="1260202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5089" y="1260202"/>
                <a:ext cx="342900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5162217" y="2236513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2217" y="2236513"/>
                <a:ext cx="342900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3575672" y="1745861"/>
                <a:ext cx="37402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672" y="1745861"/>
                <a:ext cx="374027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4633784" y="1745860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3784" y="1745860"/>
                <a:ext cx="342900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3367817" y="1855719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7817" y="1855719"/>
                <a:ext cx="438150" cy="3077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4762167" y="1855719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2167" y="1855719"/>
                <a:ext cx="438150" cy="30777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Прямая соединительная линия 62"/>
          <p:cNvCxnSpPr/>
          <p:nvPr/>
        </p:nvCxnSpPr>
        <p:spPr>
          <a:xfrm>
            <a:off x="3416300" y="2308225"/>
            <a:ext cx="76200" cy="823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3989801" y="1773518"/>
            <a:ext cx="76200" cy="823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rot="4560000">
            <a:off x="5003364" y="2217592"/>
            <a:ext cx="76200" cy="823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rot="4560000">
            <a:off x="5033935" y="2257592"/>
            <a:ext cx="76200" cy="823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rot="4560000">
            <a:off x="4495667" y="1756852"/>
            <a:ext cx="76200" cy="823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4560000">
            <a:off x="4535874" y="1798536"/>
            <a:ext cx="76200" cy="823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42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3" grpId="0"/>
      <p:bldP spid="31" grpId="0" animBg="1"/>
      <p:bldP spid="40" grpId="0" animBg="1"/>
      <p:bldP spid="45" grpId="0" animBg="1"/>
      <p:bldP spid="57" grpId="0"/>
      <p:bldP spid="36" grpId="0"/>
      <p:bldP spid="56" grpId="0"/>
      <p:bldP spid="58" grpId="0"/>
      <p:bldP spid="59" grpId="0"/>
      <p:bldP spid="60" grpId="0"/>
      <p:bldP spid="6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Amaliy</a:t>
            </a:r>
            <a:r>
              <a:rPr lang="en-US" sz="20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mashq</a:t>
            </a:r>
            <a:r>
              <a:rPr lang="en-US" sz="20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va</a:t>
            </a:r>
            <a:r>
              <a:rPr lang="en-US" sz="20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tatbiq</a:t>
            </a:r>
            <a:endParaRPr lang="en-US" sz="20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115089" y="1260202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5089" y="1260202"/>
                <a:ext cx="438150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7800" y="591373"/>
                <a:ext cx="3162300" cy="25230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b="1" dirty="0" err="1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𝐴𝐵𝐶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𝑀𝐵𝑁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𝐵𝑀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𝐴𝐵</m:t>
                        </m:r>
                      </m:den>
                    </m:f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𝐵𝑁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𝐵𝐶</m:t>
                        </m:r>
                      </m:den>
                    </m:f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1400" b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Shuning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o‘xshashligining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2-alomatiga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𝑀𝐵𝑁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∾</m:t>
                    </m:r>
                  </m:oMath>
                </a14:m>
                <a:r>
                  <a:rPr lang="ru-RU" sz="1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𝐴𝐵𝐶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   ⇒ </m:t>
                    </m:r>
                  </m:oMath>
                </a14:m>
                <a:endParaRPr lang="en-US" sz="1400" dirty="0" smtClean="0">
                  <a:solidFill>
                    <a:prstClr val="black"/>
                  </a:solidFill>
                </a:endParaRPr>
              </a:p>
              <a:p>
                <a:endParaRPr lang="en-US" sz="1400" i="1" dirty="0" smtClean="0">
                  <a:solidFill>
                    <a:prstClr val="black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eqArr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∠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𝐵𝑀𝑁</m:t>
                            </m:r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=∠</m:t>
                            </m:r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𝐴</m:t>
                            </m:r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,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14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𝑀𝑁</m:t>
                                </m:r>
                              </m:num>
                              <m:den>
                                <m:r>
                                  <a:rPr lang="en-US" sz="1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𝐴𝐶</m:t>
                                </m:r>
                              </m:den>
                            </m:f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14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1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eqArr>
                      </m:e>
                    </m:d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1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⇒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𝑀𝑁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∥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𝐴𝐶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,</m:t>
                            </m:r>
                          </m:e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𝑀𝑁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𝐴𝐶</m:t>
                            </m:r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.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1400" dirty="0">
                    <a:solidFill>
                      <a:prstClr val="black"/>
                    </a:solidFill>
                  </a:rPr>
                  <a:t> 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591373"/>
                <a:ext cx="3162300" cy="2523063"/>
              </a:xfrm>
              <a:prstGeom prst="rect">
                <a:avLst/>
              </a:prstGeom>
              <a:blipFill rotWithShape="1">
                <a:blip r:embed="rId3"/>
                <a:stretch>
                  <a:fillRect l="-385" t="-2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196306" y="2513511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6306" y="2513511"/>
                <a:ext cx="438150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816225" y="2538578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225" y="2538578"/>
                <a:ext cx="438150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Рисунок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300" y="1566176"/>
            <a:ext cx="2322384" cy="1267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115089" y="1260202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5089" y="1260202"/>
                <a:ext cx="3429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5162217" y="2236513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2217" y="2236513"/>
                <a:ext cx="342900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3575672" y="1745861"/>
                <a:ext cx="37402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672" y="1745861"/>
                <a:ext cx="374027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4633784" y="1745860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3784" y="1745860"/>
                <a:ext cx="342900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3367817" y="1855719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7817" y="1855719"/>
                <a:ext cx="438150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4762167" y="1855719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2167" y="1855719"/>
                <a:ext cx="438150" cy="3077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Прямая соединительная линия 62"/>
          <p:cNvCxnSpPr/>
          <p:nvPr/>
        </p:nvCxnSpPr>
        <p:spPr>
          <a:xfrm>
            <a:off x="3416300" y="2308225"/>
            <a:ext cx="76200" cy="823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3989801" y="1773518"/>
            <a:ext cx="76200" cy="823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rot="4560000">
            <a:off x="5003364" y="2217592"/>
            <a:ext cx="76200" cy="823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rot="4560000">
            <a:off x="5033935" y="2257592"/>
            <a:ext cx="76200" cy="823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rot="4560000">
            <a:off x="4495667" y="1756852"/>
            <a:ext cx="76200" cy="823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4560000">
            <a:off x="4535874" y="1798536"/>
            <a:ext cx="76200" cy="823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Дуга 23"/>
          <p:cNvSpPr/>
          <p:nvPr/>
        </p:nvSpPr>
        <p:spPr>
          <a:xfrm rot="21300000">
            <a:off x="3806027" y="1931881"/>
            <a:ext cx="209550" cy="228600"/>
          </a:xfrm>
          <a:prstGeom prst="arc">
            <a:avLst>
              <a:gd name="adj1" fmla="val 16200000"/>
              <a:gd name="adj2" fmla="val 87518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Дуга 24"/>
          <p:cNvSpPr/>
          <p:nvPr/>
        </p:nvSpPr>
        <p:spPr>
          <a:xfrm rot="21300000">
            <a:off x="3280432" y="2424278"/>
            <a:ext cx="209550" cy="228600"/>
          </a:xfrm>
          <a:prstGeom prst="arc">
            <a:avLst>
              <a:gd name="adj1" fmla="val 16200000"/>
              <a:gd name="adj2" fmla="val 87518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38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0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asalalar</a:t>
            </a:r>
            <a:r>
              <a:rPr lang="en-US" sz="20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yechish</a:t>
            </a:r>
            <a:endParaRPr lang="en-US" sz="20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4006" y="631824"/>
            <a:ext cx="5410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12.1.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ajratgan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kesmalari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proporsionallikni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299" y="2079625"/>
            <a:ext cx="2889265" cy="10301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1321757"/>
                <a:ext cx="3124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1)</a:t>
                </a:r>
                <a:r>
                  <a:rPr lang="ru-RU" sz="1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𝐴𝐵𝐶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</a:rPr>
                  <a:t>, 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bissektrisa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1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21757"/>
                <a:ext cx="3124200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197144" y="1771847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7144" y="1771847"/>
                <a:ext cx="438150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501900" y="2689225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900" y="2689225"/>
                <a:ext cx="438150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254625" y="2689225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4625" y="2689225"/>
                <a:ext cx="438150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/>
          <p:cNvCxnSpPr/>
          <p:nvPr/>
        </p:nvCxnSpPr>
        <p:spPr>
          <a:xfrm flipH="1">
            <a:off x="4244769" y="2100585"/>
            <a:ext cx="163988" cy="7200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244769" y="1787237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4769" y="1787237"/>
                <a:ext cx="3429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Дуга 34"/>
          <p:cNvSpPr/>
          <p:nvPr/>
        </p:nvSpPr>
        <p:spPr>
          <a:xfrm rot="9000000">
            <a:off x="4221989" y="2014903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Дуга 36"/>
          <p:cNvSpPr/>
          <p:nvPr/>
        </p:nvSpPr>
        <p:spPr>
          <a:xfrm rot="6780000">
            <a:off x="4311443" y="2014903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073319" y="2522757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319" y="2522757"/>
                <a:ext cx="342900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036186" y="2843113"/>
                <a:ext cx="41716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6186" y="2843113"/>
                <a:ext cx="417165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92100" y="1698625"/>
                <a:ext cx="2587006" cy="1426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U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,</a:t>
                </a:r>
              </a:p>
              <a:p>
                <a:pPr lvl="0" algn="ctr"/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 </a:t>
                </a: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𝐴𝐵</m:t>
                          </m:r>
                        </m:num>
                        <m:den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𝐴𝐶</m:t>
                          </m:r>
                        </m:den>
                      </m:f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𝐵𝐴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𝐶𝐴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  <a:p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1698625"/>
                <a:ext cx="2587006" cy="1426224"/>
              </a:xfrm>
              <a:prstGeom prst="rect">
                <a:avLst/>
              </a:prstGeom>
              <a:blipFill rotWithShape="1">
                <a:blip r:embed="rId10"/>
                <a:stretch>
                  <a:fillRect l="-708" t="-4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128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  <p:bldP spid="29" grpId="0"/>
      <p:bldP spid="30" grpId="0"/>
      <p:bldP spid="27" grpId="0"/>
      <p:bldP spid="35" grpId="0" animBg="1"/>
      <p:bldP spid="37" grpId="0" animBg="1"/>
      <p:bldP spid="3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30"/>
          <p:cNvCxnSpPr/>
          <p:nvPr/>
        </p:nvCxnSpPr>
        <p:spPr>
          <a:xfrm flipH="1" flipV="1">
            <a:off x="3873500" y="1162425"/>
            <a:ext cx="1583176" cy="43802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975" y="895596"/>
            <a:ext cx="2895361" cy="103013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000" kern="1200" dirty="0" err="1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asalalar</a:t>
            </a:r>
            <a:r>
              <a:rPr lang="en-US" sz="20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yechish</a:t>
            </a:r>
            <a:endParaRPr lang="en-US" sz="20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299" y="2079625"/>
            <a:ext cx="2889265" cy="10301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9700" y="639205"/>
                <a:ext cx="3124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ru-RU" sz="14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𝐴𝐵𝐶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</a:rPr>
                  <a:t>,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𝐵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bissektrisa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639205"/>
                <a:ext cx="3124200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1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178680" y="1804854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8680" y="1804854"/>
                <a:ext cx="438150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501900" y="2689225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900" y="2689225"/>
                <a:ext cx="438150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327650" y="1501878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7650" y="1501878"/>
                <a:ext cx="438150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243165" y="1787236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3165" y="1787236"/>
                <a:ext cx="342900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Дуга 34"/>
          <p:cNvSpPr/>
          <p:nvPr/>
        </p:nvSpPr>
        <p:spPr>
          <a:xfrm rot="11940000">
            <a:off x="4971804" y="1395701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7" name="Дуга 36"/>
          <p:cNvSpPr/>
          <p:nvPr/>
        </p:nvSpPr>
        <p:spPr>
          <a:xfrm rot="1560000">
            <a:off x="3159125" y="2567283"/>
            <a:ext cx="209550" cy="228600"/>
          </a:xfrm>
          <a:prstGeom prst="arc">
            <a:avLst>
              <a:gd name="adj1" fmla="val 17504521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388474" y="3527425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474" y="3527425"/>
                <a:ext cx="342900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740624" y="2124243"/>
                <a:ext cx="40023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0624" y="2124243"/>
                <a:ext cx="400238" cy="30777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92100" y="950759"/>
                <a:ext cx="1981200" cy="7326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𝐴𝐵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</m:t>
                        </m:r>
                      </m:den>
                    </m:f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𝐴𝐵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𝐶</m:t>
                            </m:r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</a:rPr>
                      <m:t>;</m:t>
                    </m:r>
                  </m:oMath>
                </a14:m>
                <a:endParaRPr lang="ru-RU" sz="1400" dirty="0">
                  <a:solidFill>
                    <a:prstClr val="black"/>
                  </a:solidFill>
                </a:endParaRPr>
              </a:p>
              <a:p>
                <a:endParaRPr lang="ru-R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950759"/>
                <a:ext cx="1981200" cy="732636"/>
              </a:xfrm>
              <a:prstGeom prst="rect">
                <a:avLst/>
              </a:prstGeom>
              <a:blipFill rotWithShape="1">
                <a:blip r:embed="rId11"/>
                <a:stretch>
                  <a:fillRect l="-9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303202" y="577650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202" y="577650"/>
                <a:ext cx="342900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244768" y="605778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4768" y="605778"/>
                <a:ext cx="438150" cy="30777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522352" y="1501878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2352" y="1501878"/>
                <a:ext cx="438150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570533" y="930623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0533" y="930623"/>
                <a:ext cx="438150" cy="30777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730419" y="857443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419" y="857443"/>
                <a:ext cx="342900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39700" y="1954903"/>
                <a:ext cx="3124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3)</a:t>
                </a:r>
                <a:r>
                  <a:rPr lang="ru-RU" sz="14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prstClr val="black"/>
                        </a:solidFill>
                        <a:latin typeface="Cambria Math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𝐴𝐵𝐶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</a:rPr>
                  <a:t>,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bissektrisa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1954903"/>
                <a:ext cx="3124200" cy="523220"/>
              </a:xfrm>
              <a:prstGeom prst="rect">
                <a:avLst/>
              </a:prstGeom>
              <a:blipFill rotWithShape="1">
                <a:blip r:embed="rId16"/>
                <a:stretch>
                  <a:fillRect t="-11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Дуга 38"/>
          <p:cNvSpPr/>
          <p:nvPr/>
        </p:nvSpPr>
        <p:spPr>
          <a:xfrm rot="14700000">
            <a:off x="4983839" y="1296365"/>
            <a:ext cx="209550" cy="228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254625" y="2693590"/>
                <a:ext cx="4381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4625" y="2693590"/>
                <a:ext cx="438150" cy="307777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единительная линия 40"/>
          <p:cNvCxnSpPr/>
          <p:nvPr/>
        </p:nvCxnSpPr>
        <p:spPr>
          <a:xfrm flipV="1">
            <a:off x="2865683" y="2372011"/>
            <a:ext cx="1922217" cy="45823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616450" y="2045486"/>
                <a:ext cx="342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6450" y="2045486"/>
                <a:ext cx="342900" cy="58477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Дуга 44"/>
          <p:cNvSpPr/>
          <p:nvPr/>
        </p:nvSpPr>
        <p:spPr>
          <a:xfrm rot="1560000">
            <a:off x="3167248" y="2664624"/>
            <a:ext cx="209550" cy="228600"/>
          </a:xfrm>
          <a:prstGeom prst="arc">
            <a:avLst>
              <a:gd name="adj1" fmla="val 17504521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68300" y="2278131"/>
                <a:ext cx="1981200" cy="7326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𝐴</m:t>
                        </m:r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𝐶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</m:t>
                        </m:r>
                      </m:den>
                    </m:f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𝐴𝐶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𝐵𝐶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1400" dirty="0">
                  <a:solidFill>
                    <a:prstClr val="black"/>
                  </a:solidFill>
                </a:endParaRPr>
              </a:p>
              <a:p>
                <a:endParaRPr lang="ru-R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2278131"/>
                <a:ext cx="1981200" cy="732636"/>
              </a:xfrm>
              <a:prstGeom prst="rect">
                <a:avLst/>
              </a:prstGeom>
              <a:blipFill rotWithShape="1">
                <a:blip r:embed="rId19"/>
                <a:stretch>
                  <a:fillRect l="-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87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27" grpId="0"/>
      <p:bldP spid="35" grpId="0" animBg="1"/>
      <p:bldP spid="37" grpId="0" animBg="1"/>
      <p:bldP spid="9" grpId="0"/>
      <p:bldP spid="10" grpId="0"/>
      <p:bldP spid="18" grpId="0"/>
      <p:bldP spid="19" grpId="0"/>
      <p:bldP spid="20" grpId="0"/>
      <p:bldP spid="32" grpId="0"/>
      <p:bldP spid="33" grpId="0"/>
      <p:bldP spid="34" grpId="0"/>
      <p:bldP spid="39" grpId="0" animBg="1"/>
      <p:bldP spid="40" grpId="0"/>
      <p:bldP spid="42" grpId="0"/>
      <p:bldP spid="45" grpId="0" animBg="1"/>
      <p:bldP spid="4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6766</TotalTime>
  <Words>857</Words>
  <Application>Microsoft Office PowerPoint</Application>
  <PresentationFormat>Произвольный</PresentationFormat>
  <Paragraphs>308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 Math</vt:lpstr>
      <vt:lpstr>Times New Roman</vt:lpstr>
      <vt:lpstr>Office Theme</vt:lpstr>
      <vt:lpstr>1_Office Theme</vt:lpstr>
      <vt:lpstr>Презентация PowerPoint</vt:lpstr>
      <vt:lpstr>Uchburchaklar o‘xshashlik alomatlarining isbotlashga doir masalalarga tatbiqlari</vt:lpstr>
      <vt:lpstr>Uchburchaklar o‘xshashlik alomatlarining isbotlashga doir masalalarga tatbiqlari</vt:lpstr>
      <vt:lpstr>Uchburchaklar o‘xshashlik alomatlarining isbotlashga doir masalalarga tatbiqlari</vt:lpstr>
      <vt:lpstr>Uchburchaklar o‘xshashlik alomatlarining isbotlashga doir masalalarga tatbiqlari</vt:lpstr>
      <vt:lpstr>Amaliy mashq va tatbiq</vt:lpstr>
      <vt:lpstr>Amaliy mashq va tatbiq</vt:lpstr>
      <vt:lpstr>Masalalar yechish</vt:lpstr>
      <vt:lpstr>Masalalar yechish</vt:lpstr>
      <vt:lpstr>Masalalar yechish</vt:lpstr>
      <vt:lpstr>Masalalar yechish</vt:lpstr>
      <vt:lpstr>Masalalar yechish</vt:lpstr>
      <vt:lpstr>Masalalar yechish</vt:lpstr>
      <vt:lpstr>Masalalar yechish</vt:lpstr>
      <vt:lpstr>Masalalar yechish</vt:lpstr>
      <vt:lpstr>Masalalar yechish</vt:lpstr>
      <vt:lpstr>Masalalar yechish</vt:lpstr>
      <vt:lpstr>Masalalar yechish</vt:lpstr>
      <vt:lpstr>       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Учетная запись Майкрософт</cp:lastModifiedBy>
  <cp:revision>665</cp:revision>
  <dcterms:created xsi:type="dcterms:W3CDTF">2020-04-13T08:05:16Z</dcterms:created>
  <dcterms:modified xsi:type="dcterms:W3CDTF">2020-11-10T09:02:06Z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