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6" r:id="rId2"/>
    <p:sldMasterId id="2147483673" r:id="rId3"/>
  </p:sldMasterIdLst>
  <p:notesMasterIdLst>
    <p:notesMasterId r:id="rId22"/>
  </p:notesMasterIdLst>
  <p:sldIdLst>
    <p:sldId id="413" r:id="rId4"/>
    <p:sldId id="430" r:id="rId5"/>
    <p:sldId id="446" r:id="rId6"/>
    <p:sldId id="447" r:id="rId7"/>
    <p:sldId id="431" r:id="rId8"/>
    <p:sldId id="432" r:id="rId9"/>
    <p:sldId id="441" r:id="rId10"/>
    <p:sldId id="442" r:id="rId11"/>
    <p:sldId id="443" r:id="rId12"/>
    <p:sldId id="444" r:id="rId13"/>
    <p:sldId id="445" r:id="rId14"/>
    <p:sldId id="435" r:id="rId15"/>
    <p:sldId id="436" r:id="rId16"/>
    <p:sldId id="437" r:id="rId17"/>
    <p:sldId id="438" r:id="rId18"/>
    <p:sldId id="439" r:id="rId19"/>
    <p:sldId id="440" r:id="rId20"/>
    <p:sldId id="284" r:id="rId21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5" autoAdjust="0"/>
    <p:restoredTop sz="94660"/>
  </p:normalViewPr>
  <p:slideViewPr>
    <p:cSldViewPr>
      <p:cViewPr varScale="1">
        <p:scale>
          <a:sx n="136" d="100"/>
          <a:sy n="136" d="100"/>
        </p:scale>
        <p:origin x="876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AC903E-0B20-4990-A751-066104FC4E76}" type="datetimeFigureOut">
              <a:rPr lang="ru-RU" smtClean="0"/>
              <a:t>10.11.2020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CE726F-7830-4022-9DAB-C72A275E26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848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4462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6" y="660989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9" y="660989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6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69" indent="-72069">
              <a:buFont typeface="Arial" panose="020B0604020202020204" pitchFamily="34" charset="0"/>
              <a:buChar char="•"/>
              <a:defRPr sz="700"/>
            </a:lvl2pPr>
            <a:lvl3pPr marL="144139" indent="-72069">
              <a:defRPr sz="700"/>
            </a:lvl3pPr>
            <a:lvl4pPr marL="252244" indent="-108104">
              <a:defRPr sz="700"/>
            </a:lvl4pPr>
            <a:lvl5pPr marL="360348" indent="-108104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9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69" indent="-72069">
              <a:buFont typeface="Arial" panose="020B0604020202020204" pitchFamily="34" charset="0"/>
              <a:buChar char="•"/>
              <a:defRPr sz="700"/>
            </a:lvl2pPr>
            <a:lvl3pPr marL="144139" indent="-72069">
              <a:defRPr sz="700"/>
            </a:lvl3pPr>
            <a:lvl4pPr marL="252244" indent="-108104">
              <a:defRPr sz="700"/>
            </a:lvl4pPr>
            <a:lvl5pPr marL="360348" indent="-108104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69" indent="-72069">
              <a:buFont typeface="Arial" panose="020B0604020202020204" pitchFamily="34" charset="0"/>
              <a:buChar char="•"/>
              <a:defRPr sz="700"/>
            </a:lvl2pPr>
            <a:lvl3pPr marL="144139" indent="-72069">
              <a:defRPr sz="700"/>
            </a:lvl3pPr>
            <a:lvl4pPr marL="252244" indent="-108104">
              <a:defRPr sz="700"/>
            </a:lvl4pPr>
            <a:lvl5pPr marL="360348" indent="-108104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832073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9132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38064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33408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15538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7708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6" y="1005902"/>
            <a:ext cx="490093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1" y="1817115"/>
            <a:ext cx="403606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91194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3490" y="982370"/>
            <a:ext cx="3978823" cy="339052"/>
          </a:xfrm>
        </p:spPr>
        <p:txBody>
          <a:bodyPr lIns="0" tIns="0" rIns="0" bIns="0"/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16815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9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66848" y="71159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48112" y="720763"/>
            <a:ext cx="1824355" cy="2157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8" y="746315"/>
            <a:ext cx="25081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04506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581520" y="1056311"/>
            <a:ext cx="2621914" cy="1034415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13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9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0"/>
            <a:ext cx="161107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3490" y="982370"/>
            <a:ext cx="3978823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1"/>
            <a:ext cx="1845056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4"/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1" y="3017711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4"/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 defTabSz="914224"/>
              <a:t>11/10/2020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1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4"/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 defTabSz="914224"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1155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111">
        <a:defRPr>
          <a:latin typeface="+mn-lt"/>
          <a:ea typeface="+mn-ea"/>
          <a:cs typeface="+mn-cs"/>
        </a:defRPr>
      </a:lvl2pPr>
      <a:lvl3pPr marL="914224">
        <a:defRPr>
          <a:latin typeface="+mn-lt"/>
          <a:ea typeface="+mn-ea"/>
          <a:cs typeface="+mn-cs"/>
        </a:defRPr>
      </a:lvl3pPr>
      <a:lvl4pPr marL="1371336">
        <a:defRPr>
          <a:latin typeface="+mn-lt"/>
          <a:ea typeface="+mn-ea"/>
          <a:cs typeface="+mn-cs"/>
        </a:defRPr>
      </a:lvl4pPr>
      <a:lvl5pPr marL="1828448">
        <a:defRPr>
          <a:latin typeface="+mn-lt"/>
          <a:ea typeface="+mn-ea"/>
          <a:cs typeface="+mn-cs"/>
        </a:defRPr>
      </a:lvl5pPr>
      <a:lvl6pPr marL="2285561">
        <a:defRPr>
          <a:latin typeface="+mn-lt"/>
          <a:ea typeface="+mn-ea"/>
          <a:cs typeface="+mn-cs"/>
        </a:defRPr>
      </a:lvl6pPr>
      <a:lvl7pPr marL="2742672">
        <a:defRPr>
          <a:latin typeface="+mn-lt"/>
          <a:ea typeface="+mn-ea"/>
          <a:cs typeface="+mn-cs"/>
        </a:defRPr>
      </a:lvl7pPr>
      <a:lvl8pPr marL="3199784">
        <a:defRPr>
          <a:latin typeface="+mn-lt"/>
          <a:ea typeface="+mn-ea"/>
          <a:cs typeface="+mn-cs"/>
        </a:defRPr>
      </a:lvl8pPr>
      <a:lvl9pPr marL="365689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111">
        <a:defRPr>
          <a:latin typeface="+mn-lt"/>
          <a:ea typeface="+mn-ea"/>
          <a:cs typeface="+mn-cs"/>
        </a:defRPr>
      </a:lvl2pPr>
      <a:lvl3pPr marL="914224">
        <a:defRPr>
          <a:latin typeface="+mn-lt"/>
          <a:ea typeface="+mn-ea"/>
          <a:cs typeface="+mn-cs"/>
        </a:defRPr>
      </a:lvl3pPr>
      <a:lvl4pPr marL="1371336">
        <a:defRPr>
          <a:latin typeface="+mn-lt"/>
          <a:ea typeface="+mn-ea"/>
          <a:cs typeface="+mn-cs"/>
        </a:defRPr>
      </a:lvl4pPr>
      <a:lvl5pPr marL="1828448">
        <a:defRPr>
          <a:latin typeface="+mn-lt"/>
          <a:ea typeface="+mn-ea"/>
          <a:cs typeface="+mn-cs"/>
        </a:defRPr>
      </a:lvl5pPr>
      <a:lvl6pPr marL="2285561">
        <a:defRPr>
          <a:latin typeface="+mn-lt"/>
          <a:ea typeface="+mn-ea"/>
          <a:cs typeface="+mn-cs"/>
        </a:defRPr>
      </a:lvl6pPr>
      <a:lvl7pPr marL="2742672">
        <a:defRPr>
          <a:latin typeface="+mn-lt"/>
          <a:ea typeface="+mn-ea"/>
          <a:cs typeface="+mn-cs"/>
        </a:defRPr>
      </a:lvl7pPr>
      <a:lvl8pPr marL="3199784">
        <a:defRPr>
          <a:latin typeface="+mn-lt"/>
          <a:ea typeface="+mn-ea"/>
          <a:cs typeface="+mn-cs"/>
        </a:defRPr>
      </a:lvl8pPr>
      <a:lvl9pPr marL="3656896">
        <a:defRPr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8952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image" Target="../media/image210.png"/><Relationship Id="rId1" Type="http://schemas.openxmlformats.org/officeDocument/2006/relationships/slideLayout" Target="../slideLayouts/slideLayout13.xml"/><Relationship Id="rId4" Type="http://schemas.microsoft.com/office/2007/relationships/hdphoto" Target="../media/hdphoto4.wdp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png"/><Relationship Id="rId3" Type="http://schemas.openxmlformats.org/officeDocument/2006/relationships/image" Target="../media/image53.png"/><Relationship Id="rId7" Type="http://schemas.openxmlformats.org/officeDocument/2006/relationships/image" Target="../media/image90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80.png"/><Relationship Id="rId5" Type="http://schemas.openxmlformats.org/officeDocument/2006/relationships/image" Target="../media/image40.png"/><Relationship Id="rId4" Type="http://schemas.openxmlformats.org/officeDocument/2006/relationships/image" Target="../media/image60.png"/><Relationship Id="rId9" Type="http://schemas.openxmlformats.org/officeDocument/2006/relationships/image" Target="../media/image11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13.xml"/><Relationship Id="rId5" Type="http://schemas.microsoft.com/office/2007/relationships/hdphoto" Target="../media/hdphoto5.wdp"/><Relationship Id="rId4" Type="http://schemas.openxmlformats.org/officeDocument/2006/relationships/image" Target="../media/image41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jpe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13.xml"/><Relationship Id="rId4" Type="http://schemas.microsoft.com/office/2007/relationships/hdphoto" Target="../media/hdphoto6.wdp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9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2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13" Type="http://schemas.openxmlformats.org/officeDocument/2006/relationships/image" Target="../media/image26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12" Type="http://schemas.openxmlformats.org/officeDocument/2006/relationships/image" Target="../media/image25.png"/><Relationship Id="rId17" Type="http://schemas.openxmlformats.org/officeDocument/2006/relationships/image" Target="../media/image30.png"/><Relationship Id="rId2" Type="http://schemas.openxmlformats.org/officeDocument/2006/relationships/image" Target="../media/image16.png"/><Relationship Id="rId16" Type="http://schemas.openxmlformats.org/officeDocument/2006/relationships/image" Target="../media/image29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0.png"/><Relationship Id="rId11" Type="http://schemas.openxmlformats.org/officeDocument/2006/relationships/image" Target="../media/image24.png"/><Relationship Id="rId5" Type="http://schemas.openxmlformats.org/officeDocument/2006/relationships/image" Target="../media/image19.png"/><Relationship Id="rId15" Type="http://schemas.openxmlformats.org/officeDocument/2006/relationships/image" Target="../media/image28.png"/><Relationship Id="rId10" Type="http://schemas.openxmlformats.org/officeDocument/2006/relationships/image" Target="../media/image8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Relationship Id="rId14" Type="http://schemas.openxmlformats.org/officeDocument/2006/relationships/image" Target="../media/image2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3.png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6.png"/><Relationship Id="rId4" Type="http://schemas.microsoft.com/office/2007/relationships/hdphoto" Target="../media/hdphoto2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9.png"/><Relationship Id="rId4" Type="http://schemas.microsoft.com/office/2007/relationships/hdphoto" Target="../media/hdphoto3.wdp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1413" y="1537"/>
            <a:ext cx="5757267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612647" y="1168153"/>
            <a:ext cx="3413253" cy="988723"/>
          </a:xfrm>
          <a:prstGeom prst="rect">
            <a:avLst/>
          </a:prstGeom>
        </p:spPr>
        <p:txBody>
          <a:bodyPr vert="horz" wrap="square" lIns="0" tIns="13961" rIns="0" bIns="0" rtlCol="0">
            <a:spAutoFit/>
          </a:bodyPr>
          <a:lstStyle/>
          <a:p>
            <a:pPr marL="18405" defTabSz="914114">
              <a:lnSpc>
                <a:spcPct val="150000"/>
              </a:lnSpc>
              <a:spcBef>
                <a:spcPts val="110"/>
              </a:spcBef>
            </a:pPr>
            <a:r>
              <a:rPr sz="2500" b="1" dirty="0" err="1" smtClean="0">
                <a:solidFill>
                  <a:schemeClr val="accent1"/>
                </a:solidFill>
                <a:latin typeface="Arial"/>
                <a:cs typeface="Arial"/>
              </a:rPr>
              <a:t>Mavzu</a:t>
            </a:r>
            <a:r>
              <a:rPr sz="2500" b="1" dirty="0" smtClean="0">
                <a:solidFill>
                  <a:schemeClr val="accent1"/>
                </a:solidFill>
                <a:latin typeface="Arial"/>
                <a:cs typeface="Arial"/>
              </a:rPr>
              <a:t>:</a:t>
            </a:r>
            <a:r>
              <a:rPr lang="en-US" sz="2500" b="1" dirty="0">
                <a:solidFill>
                  <a:schemeClr val="accent1"/>
                </a:solidFill>
                <a:latin typeface="Arial"/>
                <a:cs typeface="Arial"/>
              </a:rPr>
              <a:t> </a:t>
            </a:r>
            <a:r>
              <a:rPr lang="en-US" sz="2500" b="1" dirty="0" err="1" smtClean="0">
                <a:solidFill>
                  <a:schemeClr val="tx2"/>
                </a:solidFill>
                <a:latin typeface="Arial"/>
                <a:cs typeface="Arial"/>
              </a:rPr>
              <a:t>Harakat</a:t>
            </a:r>
            <a:r>
              <a:rPr lang="en-US" sz="2500" b="1" dirty="0" smtClean="0">
                <a:solidFill>
                  <a:schemeClr val="tx2"/>
                </a:solidFill>
                <a:latin typeface="Arial"/>
                <a:cs typeface="Arial"/>
              </a:rPr>
              <a:t> </a:t>
            </a:r>
            <a:endParaRPr lang="en-US" sz="2500" b="1" dirty="0" smtClean="0">
              <a:solidFill>
                <a:schemeClr val="tx2"/>
              </a:solidFill>
              <a:latin typeface="Arial"/>
              <a:cs typeface="Arial"/>
            </a:endParaRPr>
          </a:p>
          <a:p>
            <a:pPr marL="18405" defTabSz="914114">
              <a:spcBef>
                <a:spcPts val="110"/>
              </a:spcBef>
            </a:pPr>
            <a:r>
              <a:rPr lang="en-US" sz="2500" b="1" dirty="0" err="1" smtClean="0">
                <a:solidFill>
                  <a:schemeClr val="tx2"/>
                </a:solidFill>
                <a:latin typeface="Arial"/>
                <a:cs typeface="Arial"/>
              </a:rPr>
              <a:t>va</a:t>
            </a:r>
            <a:r>
              <a:rPr lang="en-US" sz="2500" b="1" dirty="0" smtClean="0">
                <a:solidFill>
                  <a:schemeClr val="tx2"/>
                </a:solidFill>
                <a:latin typeface="Arial"/>
                <a:cs typeface="Arial"/>
              </a:rPr>
              <a:t> parallel </a:t>
            </a:r>
            <a:r>
              <a:rPr lang="en-US" sz="2500" b="1" dirty="0" err="1" smtClean="0">
                <a:solidFill>
                  <a:schemeClr val="tx2"/>
                </a:solidFill>
                <a:latin typeface="Arial"/>
                <a:cs typeface="Arial"/>
              </a:rPr>
              <a:t>ko‘chirish</a:t>
            </a:r>
            <a:r>
              <a:rPr lang="en-US" sz="2500" b="1" dirty="0" smtClean="0">
                <a:solidFill>
                  <a:schemeClr val="tx2"/>
                </a:solidFill>
                <a:latin typeface="Arial"/>
                <a:cs typeface="Arial"/>
              </a:rPr>
              <a:t>.</a:t>
            </a:r>
            <a:endParaRPr sz="2500" b="1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177837" y="1233677"/>
            <a:ext cx="344001" cy="76974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4630994" y="228106"/>
            <a:ext cx="976208" cy="48577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4630995" y="228106"/>
            <a:ext cx="976208" cy="48577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4701107" y="249022"/>
            <a:ext cx="951501" cy="362332"/>
          </a:xfrm>
          <a:prstGeom prst="rect">
            <a:avLst/>
          </a:prstGeom>
        </p:spPr>
        <p:txBody>
          <a:bodyPr vert="horz" wrap="square" lIns="0" tIns="15866" rIns="0" bIns="0" rtlCol="0">
            <a:spAutoFit/>
          </a:bodyPr>
          <a:lstStyle/>
          <a:p>
            <a:pPr defTabSz="914114">
              <a:spcBef>
                <a:spcPts val="125"/>
              </a:spcBef>
            </a:pPr>
            <a:r>
              <a:rPr lang="en-US" sz="2200" b="1" spc="10" dirty="0">
                <a:solidFill>
                  <a:srgbClr val="FEFEFE"/>
                </a:solidFill>
                <a:latin typeface="Arial"/>
                <a:cs typeface="Arial"/>
              </a:rPr>
              <a:t>9-sinf</a:t>
            </a:r>
            <a:endParaRPr sz="22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4" name="object 2">
            <a:extLst>
              <a:ext uri="{FF2B5EF4-FFF2-40B4-BE49-F238E27FC236}">
                <a16:creationId xmlns:a16="http://schemas.microsoft.com/office/drawing/2014/main" xmlns="" id="{7ACFEF22-C515-49A9-B292-25C68E4AC8DC}"/>
              </a:ext>
            </a:extLst>
          </p:cNvPr>
          <p:cNvSpPr txBox="1">
            <a:spLocks/>
          </p:cNvSpPr>
          <p:nvPr/>
        </p:nvSpPr>
        <p:spPr>
          <a:xfrm>
            <a:off x="839258" y="208424"/>
            <a:ext cx="3360388" cy="537980"/>
          </a:xfrm>
          <a:prstGeom prst="rect">
            <a:avLst/>
          </a:prstGeom>
        </p:spPr>
        <p:txBody>
          <a:bodyPr vert="horz" wrap="square" lIns="0" tIns="14617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12" algn="ctr" defTabSz="915274">
              <a:spcBef>
                <a:spcPts val="114"/>
              </a:spcBef>
              <a:defRPr/>
            </a:pPr>
            <a:r>
              <a:rPr lang="en-US" kern="0" spc="10" dirty="0" err="1">
                <a:solidFill>
                  <a:sysClr val="window" lastClr="FFFFFF"/>
                </a:solidFill>
              </a:rPr>
              <a:t>Geometriya</a:t>
            </a:r>
            <a:endParaRPr lang="en-US" kern="0" spc="10" dirty="0">
              <a:solidFill>
                <a:sysClr val="window" lastClr="FFFFFF"/>
              </a:solidFill>
            </a:endParaRPr>
          </a:p>
        </p:txBody>
      </p:sp>
      <p:sp>
        <p:nvSpPr>
          <p:cNvPr id="18" name="object 11">
            <a:extLst>
              <a:ext uri="{FF2B5EF4-FFF2-40B4-BE49-F238E27FC236}">
                <a16:creationId xmlns:a16="http://schemas.microsoft.com/office/drawing/2014/main" xmlns="" id="{335AFAA3-FF4F-462D-A908-93D09B272E70}"/>
              </a:ext>
            </a:extLst>
          </p:cNvPr>
          <p:cNvSpPr/>
          <p:nvPr/>
        </p:nvSpPr>
        <p:spPr>
          <a:xfrm>
            <a:off x="349838" y="240781"/>
            <a:ext cx="364211" cy="502387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5274"/>
            <a:endParaRPr>
              <a:solidFill>
                <a:prstClr val="black"/>
              </a:solidFill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1811" y="1213581"/>
            <a:ext cx="1816202" cy="14564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177837" y="2285112"/>
            <a:ext cx="344001" cy="76974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41244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Bilimingizni</a:t>
            </a:r>
            <a:r>
              <a:rPr lang="en-US" spc="5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pc="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sinab</a:t>
            </a:r>
            <a:r>
              <a:rPr lang="en-US" spc="5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pc="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ko‘ring</a:t>
            </a:r>
            <a:endParaRPr spc="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9969" y="612929"/>
            <a:ext cx="54102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kern="0" dirty="0">
                <a:solidFill>
                  <a:srgbClr val="1F497D"/>
                </a:solidFill>
                <a:latin typeface="Arial"/>
                <a:cs typeface="Arial"/>
              </a:rPr>
              <a:t>4</a:t>
            </a:r>
            <a:r>
              <a:rPr lang="en-US" sz="1400" b="1" kern="0" dirty="0" smtClean="0">
                <a:solidFill>
                  <a:srgbClr val="1F497D"/>
                </a:solidFill>
                <a:latin typeface="Arial"/>
                <a:cs typeface="Arial"/>
              </a:rPr>
              <a:t>. </a:t>
            </a:r>
            <a:r>
              <a:rPr lang="en-US" sz="1400" kern="0" dirty="0" err="1" smtClean="0">
                <a:latin typeface="Arial"/>
                <a:cs typeface="Arial"/>
              </a:rPr>
              <a:t>To‘g‘risini</a:t>
            </a:r>
            <a:r>
              <a:rPr lang="en-US" sz="1400" kern="0" dirty="0" smtClean="0">
                <a:latin typeface="Arial"/>
                <a:cs typeface="Arial"/>
              </a:rPr>
              <a:t> toping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. Agar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ikkita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uchburchak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o‘xshash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bo‘lsa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ularning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…</a:t>
            </a:r>
          </a:p>
          <a:p>
            <a:pPr marL="342900" indent="-342900">
              <a:buFontTx/>
              <a:buAutoNum type="alphaUcParenR"/>
            </a:pP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Balandliklari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teng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bo‘ladi</a:t>
            </a:r>
            <a:r>
              <a:rPr lang="uz-Cyrl-UZ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14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Tx/>
              <a:buAutoNum type="alphaUcParenR" startAt="2"/>
            </a:pP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Tomonlari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proporsional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bo‘ladi</a:t>
            </a:r>
            <a:endParaRPr lang="en-US" sz="14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D)  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Tomonlari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teng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bo‘ladi</a:t>
            </a:r>
            <a:r>
              <a:rPr lang="uz-Cyrl-UZ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14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E)   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Yuzlari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teng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bo‘ladi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29969" y="1256723"/>
            <a:ext cx="35149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Tx/>
              <a:buAutoNum type="alphaUcParenR" startAt="2"/>
            </a:pPr>
            <a:r>
              <a:rPr lang="en-US" sz="14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Tomonlari</a:t>
            </a:r>
            <a:r>
              <a:rPr lang="en-US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proporsional</a:t>
            </a:r>
            <a:r>
              <a:rPr lang="en-US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bo‘ladi</a:t>
            </a:r>
            <a:r>
              <a:rPr lang="uz-Cyrl-UZ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14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0658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Bilimingizni</a:t>
            </a:r>
            <a:r>
              <a:rPr lang="en-US" spc="5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pc="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sinab</a:t>
            </a:r>
            <a:r>
              <a:rPr lang="en-US" spc="5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pc="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ko‘ring</a:t>
            </a:r>
            <a:endParaRPr spc="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9969" y="612929"/>
            <a:ext cx="54102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kern="0" dirty="0" smtClean="0">
                <a:solidFill>
                  <a:srgbClr val="1F497D"/>
                </a:solidFill>
                <a:latin typeface="Arial"/>
                <a:cs typeface="Arial"/>
              </a:rPr>
              <a:t>5. </a:t>
            </a:r>
            <a:r>
              <a:rPr lang="en-US" sz="1400" kern="0" dirty="0" err="1" smtClean="0">
                <a:latin typeface="Arial"/>
                <a:cs typeface="Arial"/>
              </a:rPr>
              <a:t>O‘xshash</a:t>
            </a:r>
            <a:r>
              <a:rPr lang="en-US" sz="1400" kern="0" dirty="0" smtClean="0">
                <a:latin typeface="Arial"/>
                <a:cs typeface="Arial"/>
              </a:rPr>
              <a:t> </a:t>
            </a:r>
            <a:r>
              <a:rPr lang="en-US" sz="1400" kern="0" dirty="0" err="1" smtClean="0">
                <a:latin typeface="Arial"/>
                <a:cs typeface="Arial"/>
              </a:rPr>
              <a:t>uchburchaklarning</a:t>
            </a:r>
            <a:r>
              <a:rPr lang="en-US" sz="1400" kern="0" dirty="0" smtClean="0">
                <a:latin typeface="Arial"/>
                <a:cs typeface="Arial"/>
              </a:rPr>
              <a:t> </a:t>
            </a:r>
            <a:r>
              <a:rPr lang="en-US" sz="1400" kern="0" dirty="0" err="1" smtClean="0">
                <a:latin typeface="Arial"/>
                <a:cs typeface="Arial"/>
              </a:rPr>
              <a:t>perimetrlari</a:t>
            </a:r>
            <a:r>
              <a:rPr lang="en-US" sz="1400" kern="0" dirty="0" smtClean="0">
                <a:latin typeface="Arial"/>
                <a:cs typeface="Arial"/>
              </a:rPr>
              <a:t> </a:t>
            </a:r>
            <a:r>
              <a:rPr lang="en-US" sz="1400" kern="0" dirty="0" err="1" smtClean="0">
                <a:latin typeface="Arial"/>
                <a:cs typeface="Arial"/>
              </a:rPr>
              <a:t>nisbati</a:t>
            </a:r>
            <a:r>
              <a:rPr lang="en-US" sz="1400" kern="0" dirty="0" smtClean="0">
                <a:latin typeface="Arial"/>
                <a:cs typeface="Arial"/>
              </a:rPr>
              <a:t> </a:t>
            </a:r>
            <a:r>
              <a:rPr lang="en-US" sz="1400" kern="0" dirty="0" err="1" smtClean="0">
                <a:latin typeface="Arial"/>
                <a:cs typeface="Arial"/>
              </a:rPr>
              <a:t>nimaga</a:t>
            </a:r>
            <a:r>
              <a:rPr lang="en-US" sz="1400" kern="0" dirty="0" smtClean="0">
                <a:latin typeface="Arial"/>
                <a:cs typeface="Arial"/>
              </a:rPr>
              <a:t> </a:t>
            </a:r>
            <a:r>
              <a:rPr lang="en-US" sz="1400" kern="0" dirty="0" err="1" smtClean="0">
                <a:latin typeface="Arial"/>
                <a:cs typeface="Arial"/>
              </a:rPr>
              <a:t>teng</a:t>
            </a:r>
            <a:r>
              <a:rPr lang="en-US" sz="1400" kern="0" dirty="0" smtClean="0">
                <a:latin typeface="Arial"/>
                <a:cs typeface="Arial"/>
              </a:rPr>
              <a:t>?</a:t>
            </a:r>
          </a:p>
          <a:p>
            <a:endParaRPr lang="en-US" sz="14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A)</a:t>
            </a:r>
            <a:r>
              <a:rPr lang="en-U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Mos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tomonlar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nisbatining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kvadratiga</a:t>
            </a:r>
            <a:r>
              <a:rPr lang="uz-Cyrl-UZ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14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Tx/>
              <a:buAutoNum type="alphaUcParenR" startAt="2"/>
            </a:pPr>
            <a:r>
              <a:rPr lang="en-US" sz="1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O‘xshashlik</a:t>
            </a:r>
            <a:r>
              <a:rPr lang="en-U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koeffitsiyentiga</a:t>
            </a:r>
            <a:endParaRPr lang="en-US" sz="14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D)  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O‘xshashlik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koeffitsiyentining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kvadratiga</a:t>
            </a:r>
            <a:r>
              <a:rPr lang="uz-Cyrl-UZ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14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E)   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Yuzlari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nisbatiga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9969" y="1252441"/>
            <a:ext cx="32101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Tx/>
              <a:buAutoNum type="alphaUcParenR" startAt="2"/>
            </a:pPr>
            <a:r>
              <a:rPr lang="en-US" sz="14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O‘xshashlik</a:t>
            </a:r>
            <a:r>
              <a:rPr lang="en-US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koeffitsiyentiga</a:t>
            </a:r>
            <a:r>
              <a:rPr lang="uz-Cyrl-UZ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14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4311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object 4"/>
              <p:cNvSpPr txBox="1"/>
              <p:nvPr/>
            </p:nvSpPr>
            <p:spPr>
              <a:xfrm>
                <a:off x="292100" y="631824"/>
                <a:ext cx="5334000" cy="474489"/>
              </a:xfrm>
              <a:prstGeom prst="rect">
                <a:avLst/>
              </a:prstGeom>
            </p:spPr>
            <p:txBody>
              <a:bodyPr vert="horz" wrap="square" lIns="0" tIns="12700" rIns="0" bIns="0" rtlCol="0">
                <a:spAutoFit/>
              </a:bodyPr>
              <a:lstStyle/>
              <a:p>
                <a:pPr marL="12700" marR="5080"/>
                <a:r>
                  <a:rPr lang="en-US" sz="1600" dirty="0" smtClean="0"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Tekislikda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berilgan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/>
                        <a:cs typeface="Arial" pitchFamily="34" charset="0"/>
                      </a:rPr>
                      <m:t>𝐹</m:t>
                    </m:r>
                  </m:oMath>
                </a14:m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shaklning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har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bir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nuqtasi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biror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bir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usulda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ko‘chirilsa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,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yangi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latin typeface="Cambria Math"/>
                            <a:cs typeface="Arial" pitchFamily="34" charset="0"/>
                          </a:rPr>
                          <m:t>𝐹</m:t>
                        </m:r>
                      </m:e>
                      <m:sub>
                        <m:r>
                          <a:rPr lang="en-US" sz="1400" b="0" i="1" smtClean="0"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shakl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hosil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bo‘ladi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.  </a:t>
                </a:r>
                <a:endParaRPr lang="en-US" sz="1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" name="object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100" y="631824"/>
                <a:ext cx="5334000" cy="474489"/>
              </a:xfrm>
              <a:prstGeom prst="rect">
                <a:avLst/>
              </a:prstGeom>
              <a:blipFill rotWithShape="1">
                <a:blip r:embed="rId2"/>
                <a:stretch>
                  <a:fillRect l="-1829" t="-3896" b="-220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08362" y="98425"/>
            <a:ext cx="5638800" cy="64761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Tekislikda</a:t>
            </a:r>
            <a:r>
              <a:rPr lang="en-US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geometrik</a:t>
            </a:r>
            <a:r>
              <a:rPr lang="en-US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almashtirishlar</a:t>
            </a:r>
            <a:r>
              <a:rPr lang="en-US" spc="5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pc="5" dirty="0">
                <a:latin typeface="Times New Roman" pitchFamily="18" charset="0"/>
                <a:cs typeface="Times New Roman" pitchFamily="18" charset="0"/>
              </a:rPr>
            </a:b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6356" y="1546225"/>
            <a:ext cx="2362200" cy="1022730"/>
          </a:xfrm>
          <a:prstGeom prst="rect">
            <a:avLst/>
          </a:prstGeom>
        </p:spPr>
      </p:pic>
      <p:sp>
        <p:nvSpPr>
          <p:cNvPr id="5" name="object 4"/>
          <p:cNvSpPr txBox="1"/>
          <p:nvPr/>
        </p:nvSpPr>
        <p:spPr>
          <a:xfrm>
            <a:off x="292100" y="1149419"/>
            <a:ext cx="2819400" cy="15209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/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Agar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bu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ko‘chirishda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akslantirishda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birinchi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shaklning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har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xil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nuqtalari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ikkinchi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shaklning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har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xil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nuqtalariga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ko‘chsa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akslantirish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o‘zaro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qiymatli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bo‘lsa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),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bu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ko‘chirishga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i="1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geometrik</a:t>
            </a:r>
            <a:r>
              <a:rPr lang="en-US" sz="1400" i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i="1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shakl</a:t>
            </a:r>
            <a:r>
              <a:rPr lang="en-US" sz="1400" i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i="1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almashtirish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deb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ataladi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.  </a:t>
            </a:r>
            <a:endParaRPr lang="en-US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3448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64761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Harakat</a:t>
            </a:r>
            <a:r>
              <a:rPr lang="en-US" spc="5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pc="5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spc="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139700" y="555625"/>
                <a:ext cx="5486400" cy="1384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Nuqtalar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orasidagi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masofani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saqlaydigan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shakl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almashtirish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i="1" dirty="0" err="1" smtClean="0">
                    <a:latin typeface="Arial" pitchFamily="34" charset="0"/>
                    <a:cs typeface="Arial" pitchFamily="34" charset="0"/>
                  </a:rPr>
                  <a:t>harakat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deb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ataladi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. </a:t>
                </a:r>
              </a:p>
              <a:p>
                <a:r>
                  <a:rPr lang="en-US" sz="14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Ta’rifga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ko‘ra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,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shakl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almashtirishda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/>
                        <a:cs typeface="Arial" pitchFamily="34" charset="0"/>
                      </a:rPr>
                      <m:t>𝐹</m:t>
                    </m:r>
                  </m:oMath>
                </a14:m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shaklning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ixtiyoriy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𝑋</m:t>
                    </m:r>
                  </m:oMath>
                </a14:m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va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𝑌</m:t>
                    </m:r>
                  </m:oMath>
                </a14:m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nuqtalari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latin typeface="Cambria Math"/>
                            <a:cs typeface="Arial" pitchFamily="34" charset="0"/>
                          </a:rPr>
                          <m:t>𝐹</m:t>
                        </m:r>
                      </m:e>
                      <m:sub>
                        <m:r>
                          <a:rPr lang="en-US" sz="1400" b="0" i="1" smtClean="0"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shaklning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qandaydir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𝑋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va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𝑌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nuqtalariga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o‘tgan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bo‘lib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/>
                        <a:cs typeface="Arial" pitchFamily="34" charset="0"/>
                      </a:rPr>
                      <m:t>𝑋𝑌</m:t>
                    </m:r>
                    <m:r>
                      <a:rPr lang="en-US" sz="1400" b="0" i="1" smtClean="0">
                        <a:latin typeface="Cambria Math"/>
                        <a:cs typeface="Arial" pitchFamily="34" charset="0"/>
                      </a:rPr>
                      <m:t>=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𝑋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400" dirty="0">
                    <a:solidFill>
                      <a:prstClr val="black"/>
                    </a:solidFill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𝑌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tenglik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bajarilsa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(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ya’ni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masofa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saqlansa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),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bunday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shakl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almashtirish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harakat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bo‘ladi</a:t>
                </a:r>
                <a:r>
                  <a:rPr lang="uz-Cyrl-UZ" sz="1400" dirty="0">
                    <a:latin typeface="Arial" pitchFamily="34" charset="0"/>
                    <a:cs typeface="Arial" pitchFamily="34" charset="0"/>
                  </a:rPr>
                  <a:t>.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endParaRPr lang="ru-RU" sz="1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0" y="555625"/>
                <a:ext cx="5486400" cy="1384995"/>
              </a:xfrm>
              <a:prstGeom prst="rect">
                <a:avLst/>
              </a:prstGeom>
              <a:blipFill rotWithShape="0">
                <a:blip r:embed="rId2"/>
                <a:stretch>
                  <a:fillRect l="-333" t="-881" b="-39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единительная линия 7"/>
          <p:cNvCxnSpPr/>
          <p:nvPr/>
        </p:nvCxnSpPr>
        <p:spPr>
          <a:xfrm>
            <a:off x="977900" y="2536825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977900" y="2536825"/>
            <a:ext cx="838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977900" y="2841625"/>
            <a:ext cx="1371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1813296" y="2093020"/>
            <a:ext cx="2804" cy="4438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 flipV="1">
            <a:off x="2349500" y="2090044"/>
            <a:ext cx="7586" cy="7515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1813296" y="2090044"/>
            <a:ext cx="536204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1206500" y="2536825"/>
            <a:ext cx="381000" cy="3048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861982" y="2229048"/>
                <a:ext cx="34451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𝑋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1982" y="2229048"/>
                <a:ext cx="344518" cy="30777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1393387" y="2874200"/>
                <a:ext cx="336502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𝑌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3387" y="2874200"/>
                <a:ext cx="336502" cy="30777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8" name="Рисунок 2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400000">
            <a:off x="3574097" y="1933953"/>
            <a:ext cx="1395869" cy="76193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/>
              <p:cNvSpPr/>
              <p:nvPr/>
            </p:nvSpPr>
            <p:spPr>
              <a:xfrm>
                <a:off x="3721100" y="1786731"/>
                <a:ext cx="410882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𝑋</m:t>
                          </m:r>
                        </m:e>
                        <m:sub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1100" y="1786731"/>
                <a:ext cx="410882" cy="30777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Прямоугольник 29"/>
              <p:cNvSpPr/>
              <p:nvPr/>
            </p:nvSpPr>
            <p:spPr>
              <a:xfrm>
                <a:off x="3644900" y="2560939"/>
                <a:ext cx="381322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𝑌</m:t>
                          </m:r>
                        </m:e>
                        <m:sub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0" name="Прямоугольник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4900" y="2560939"/>
                <a:ext cx="381322" cy="30777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Прямоугольник 30"/>
              <p:cNvSpPr/>
              <p:nvPr/>
            </p:nvSpPr>
            <p:spPr>
              <a:xfrm>
                <a:off x="1909139" y="2311946"/>
                <a:ext cx="38767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𝐹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1" name="Прямоугольник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9139" y="2311946"/>
                <a:ext cx="387670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Прямоугольник 31"/>
              <p:cNvSpPr/>
              <p:nvPr/>
            </p:nvSpPr>
            <p:spPr>
              <a:xfrm>
                <a:off x="4406900" y="2432143"/>
                <a:ext cx="45538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𝐹</m:t>
                          </m:r>
                        </m:e>
                        <m:sub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2" name="Прямоугольник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6900" y="2432143"/>
                <a:ext cx="455381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73020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64761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5" dirty="0" smtClean="0">
                <a:latin typeface="Arial" panose="020B0604020202020204" pitchFamily="34" charset="0"/>
                <a:cs typeface="Arial" panose="020B0604020202020204" pitchFamily="34" charset="0"/>
              </a:rPr>
              <a:t>Parallel </a:t>
            </a:r>
            <a:r>
              <a:rPr lang="en-US" spc="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ko‘chirish</a:t>
            </a:r>
            <a:r>
              <a:rPr lang="en-US" spc="5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pc="5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spc="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39700" y="567194"/>
                <a:ext cx="5486400" cy="10160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en-US" sz="12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Tekislikda</a:t>
                </a:r>
                <a:r>
                  <a:rPr lang="en-US" sz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2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biror</a:t>
                </a:r>
                <a:r>
                  <a:rPr lang="en-US" sz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2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harakat</a:t>
                </a:r>
                <a:r>
                  <a:rPr lang="en-US" sz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2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yordamida</a:t>
                </a:r>
                <a:r>
                  <a:rPr lang="en-US" sz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2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birini</a:t>
                </a:r>
                <a:r>
                  <a:rPr lang="en-US" sz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2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ikkinchisiga</a:t>
                </a:r>
                <a:r>
                  <a:rPr lang="en-US" sz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2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ko‘chirish</a:t>
                </a:r>
                <a:r>
                  <a:rPr lang="en-US" sz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2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mumkin</a:t>
                </a:r>
                <a:r>
                  <a:rPr lang="en-US" sz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2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bo‘lgan</a:t>
                </a:r>
                <a:r>
                  <a:rPr lang="en-US" sz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2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shakllar</a:t>
                </a:r>
                <a:r>
                  <a:rPr lang="en-US" sz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2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teng</a:t>
                </a:r>
                <a:r>
                  <a:rPr lang="en-US" sz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2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deyiladi</a:t>
                </a:r>
                <a:r>
                  <a:rPr lang="en-US" sz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.</a:t>
                </a:r>
              </a:p>
              <a:p>
                <a:pPr algn="just"/>
                <a:r>
                  <a:rPr lang="en-US" sz="12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2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Tekislikda</a:t>
                </a:r>
                <a:r>
                  <a:rPr lang="en-US" sz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2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biror</a:t>
                </a:r>
                <a:r>
                  <a:rPr lang="en-US" sz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12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accPr>
                      <m:e>
                        <m:r>
                          <a:rPr lang="en-US" sz="12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𝐴𝐵</m:t>
                        </m:r>
                      </m:e>
                    </m:acc>
                  </m:oMath>
                </a14:m>
                <a:r>
                  <a:rPr lang="en-US" sz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2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vektor</a:t>
                </a:r>
                <a:r>
                  <a:rPr lang="en-US" sz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2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va</a:t>
                </a:r>
                <a:r>
                  <a:rPr lang="en-US" sz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2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ixtiyoriy</a:t>
                </a:r>
                <a:r>
                  <a:rPr lang="en-US" sz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200" b="0" i="1" smtClean="0">
                        <a:solidFill>
                          <a:prstClr val="black"/>
                        </a:solidFill>
                        <a:latin typeface="Cambria Math"/>
                      </a:rPr>
                      <m:t>𝑋</m:t>
                    </m:r>
                  </m:oMath>
                </a14:m>
                <a:r>
                  <a:rPr lang="en-US" sz="1200" dirty="0" smtClean="0">
                    <a:solidFill>
                      <a:prstClr val="black"/>
                    </a:solidFill>
                  </a:rPr>
                  <a:t> </a:t>
                </a:r>
                <a:r>
                  <a:rPr lang="en-US" sz="12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nuqta</a:t>
                </a:r>
                <a:r>
                  <a:rPr lang="en-US" sz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2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berilgan</a:t>
                </a:r>
                <a:r>
                  <a:rPr lang="en-US" sz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2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bo‘lsin</a:t>
                </a:r>
                <a:r>
                  <a:rPr lang="en-US" sz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. Agar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2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2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𝑋</m:t>
                        </m:r>
                      </m:e>
                      <m:sub>
                        <m:r>
                          <a:rPr lang="en-US" sz="12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2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nuqta</a:t>
                </a:r>
                <a:r>
                  <a:rPr lang="en-US" sz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2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uchun</a:t>
                </a:r>
                <a:r>
                  <a:rPr lang="en-US" sz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2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2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𝑋𝑋</m:t>
                        </m:r>
                      </m:e>
                      <m:sub>
                        <m:r>
                          <a:rPr lang="en-US" sz="12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  <m:r>
                      <a:rPr lang="en-US" sz="12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r>
                      <a:rPr lang="en-US" sz="12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𝐴𝐵</m:t>
                    </m:r>
                  </m:oMath>
                </a14:m>
                <a:r>
                  <a:rPr lang="en-US" sz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2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shart</a:t>
                </a:r>
                <a:r>
                  <a:rPr lang="en-US" sz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2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bajarilsa</a:t>
                </a:r>
                <a:r>
                  <a:rPr lang="en-US" sz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12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𝑋</m:t>
                    </m:r>
                  </m:oMath>
                </a14:m>
                <a:r>
                  <a:rPr lang="en-US" sz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nuqta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2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2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𝑋</m:t>
                        </m:r>
                      </m:e>
                      <m:sub>
                        <m:r>
                          <a:rPr lang="en-US" sz="12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nuqtaga </a:t>
                </a:r>
                <a14:m>
                  <m:oMath xmlns:m="http://schemas.openxmlformats.org/officeDocument/2006/math">
                    <m:r>
                      <a:rPr lang="en-US" sz="12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𝐴𝐵</m:t>
                    </m:r>
                  </m:oMath>
                </a14:m>
                <a:r>
                  <a:rPr lang="en-US" sz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2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vektor</a:t>
                </a:r>
                <a:r>
                  <a:rPr lang="en-US" sz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2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bo‘ylab</a:t>
                </a:r>
                <a:r>
                  <a:rPr lang="en-US" sz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200" i="1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parallel </a:t>
                </a:r>
                <a:r>
                  <a:rPr lang="en-US" sz="1200" i="1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ko‘chirilgan</a:t>
                </a:r>
                <a:r>
                  <a:rPr lang="en-US" sz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deb </a:t>
                </a:r>
                <a:r>
                  <a:rPr lang="en-US" sz="12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ataladi</a:t>
                </a:r>
                <a:r>
                  <a:rPr lang="en-US" sz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0" y="567194"/>
                <a:ext cx="5486400" cy="1016047"/>
              </a:xfrm>
              <a:prstGeom prst="rect">
                <a:avLst/>
              </a:prstGeom>
              <a:blipFill rotWithShape="1">
                <a:blip r:embed="rId2"/>
                <a:stretch>
                  <a:fillRect l="-111" t="-599" b="-299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58668" y="1583241"/>
                <a:ext cx="3048000" cy="13853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just"/>
                <a:r>
                  <a:rPr lang="en-US" sz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 Agar </a:t>
                </a:r>
                <a:r>
                  <a:rPr lang="en-US" sz="12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tekislikda</a:t>
                </a:r>
                <a:r>
                  <a:rPr lang="en-US" sz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2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berilgan</a:t>
                </a:r>
                <a:r>
                  <a:rPr lang="en-US" sz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200" i="1">
                        <a:solidFill>
                          <a:prstClr val="black"/>
                        </a:solidFill>
                        <a:latin typeface="Cambria Math"/>
                      </a:rPr>
                      <m:t>𝐹</m:t>
                    </m:r>
                  </m:oMath>
                </a14:m>
                <a:r>
                  <a:rPr lang="en-US" sz="1200" dirty="0">
                    <a:solidFill>
                      <a:prstClr val="black"/>
                    </a:solidFill>
                  </a:rPr>
                  <a:t> </a:t>
                </a:r>
                <a:r>
                  <a:rPr lang="en-US" sz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shaklning har bir nuqtasi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12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accPr>
                      <m:e>
                        <m:r>
                          <a:rPr lang="en-US" sz="12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𝐴𝐵</m:t>
                        </m:r>
                      </m:e>
                    </m:acc>
                  </m:oMath>
                </a14:m>
                <a:r>
                  <a:rPr lang="en-US" sz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2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vektor</a:t>
                </a:r>
                <a:r>
                  <a:rPr lang="en-US" sz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2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bo‘ylab</a:t>
                </a:r>
                <a:r>
                  <a:rPr lang="en-US" sz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2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ko‘chirilsa</a:t>
                </a:r>
                <a:r>
                  <a:rPr lang="en-US" sz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, yangi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2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2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  </m:t>
                        </m:r>
                        <m:r>
                          <a:rPr lang="en-US" sz="12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𝐹</m:t>
                        </m:r>
                      </m:e>
                      <m:sub>
                        <m:r>
                          <a:rPr lang="en-US" sz="12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2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200" dirty="0" err="1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shakl</a:t>
                </a:r>
                <a:r>
                  <a:rPr lang="en-US" sz="12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2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hosil</a:t>
                </a:r>
                <a:r>
                  <a:rPr lang="en-US" sz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2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bo‘ladi</a:t>
                </a:r>
                <a:r>
                  <a:rPr lang="en-US" sz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. Bu </a:t>
                </a:r>
                <a:r>
                  <a:rPr lang="en-US" sz="12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holda</a:t>
                </a:r>
                <a:r>
                  <a:rPr lang="en-US" sz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200" i="1">
                        <a:solidFill>
                          <a:prstClr val="black"/>
                        </a:solidFill>
                        <a:latin typeface="Cambria Math"/>
                      </a:rPr>
                      <m:t>𝐹</m:t>
                    </m:r>
                  </m:oMath>
                </a14:m>
                <a:r>
                  <a:rPr lang="en-US" sz="1200" dirty="0">
                    <a:solidFill>
                      <a:prstClr val="black"/>
                    </a:solidFill>
                  </a:rPr>
                  <a:t> </a:t>
                </a:r>
                <a:r>
                  <a:rPr lang="en-US" sz="1200" dirty="0" err="1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shakl</a:t>
                </a:r>
                <a:r>
                  <a:rPr lang="en-US" sz="12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2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2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𝐹</m:t>
                        </m:r>
                      </m:e>
                      <m:sub>
                        <m:r>
                          <a:rPr lang="en-US" sz="12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2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200" dirty="0" err="1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shaklga</a:t>
                </a:r>
                <a:r>
                  <a:rPr lang="en-US" sz="12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parallel </a:t>
                </a:r>
                <a:r>
                  <a:rPr lang="en-US" sz="12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ko‘chirilgan</a:t>
                </a:r>
                <a:r>
                  <a:rPr lang="en-US" sz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2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deyiladi</a:t>
                </a:r>
                <a:r>
                  <a:rPr lang="en-US" sz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. Parallel </a:t>
                </a:r>
                <a:r>
                  <a:rPr lang="en-US" sz="12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ko‘chirishda</a:t>
                </a:r>
                <a:r>
                  <a:rPr lang="en-US" sz="1200" dirty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1200" i="1">
                        <a:solidFill>
                          <a:prstClr val="black"/>
                        </a:solidFill>
                        <a:latin typeface="Cambria Math"/>
                      </a:rPr>
                      <m:t>𝐹</m:t>
                    </m:r>
                  </m:oMath>
                </a14:m>
                <a:r>
                  <a:rPr lang="en-US" sz="1200" dirty="0">
                    <a:solidFill>
                      <a:prstClr val="black"/>
                    </a:solidFill>
                  </a:rPr>
                  <a:t> </a:t>
                </a:r>
                <a:r>
                  <a:rPr lang="en-US" sz="12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shaklning</a:t>
                </a:r>
                <a:r>
                  <a:rPr lang="en-US" sz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2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har</a:t>
                </a:r>
                <a:r>
                  <a:rPr lang="en-US" sz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2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bir</a:t>
                </a:r>
                <a:r>
                  <a:rPr lang="en-US" sz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2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nuqtasi</a:t>
                </a:r>
                <a:r>
                  <a:rPr lang="en-US" sz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2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bir</a:t>
                </a:r>
                <a:r>
                  <a:rPr lang="en-US" sz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2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xil</a:t>
                </a:r>
                <a:r>
                  <a:rPr lang="en-US" sz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2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yo‘nalishda</a:t>
                </a:r>
                <a:r>
                  <a:rPr lang="en-US" sz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2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bir</a:t>
                </a:r>
                <a:r>
                  <a:rPr lang="en-US" sz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2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xil</a:t>
                </a:r>
                <a:r>
                  <a:rPr lang="en-US" sz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2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masofaga</a:t>
                </a:r>
                <a:r>
                  <a:rPr lang="en-US" sz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2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ko‘chirilgan</a:t>
                </a:r>
                <a:r>
                  <a:rPr lang="en-US" sz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2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bo‘ladi</a:t>
                </a:r>
                <a:r>
                  <a:rPr lang="en-US" sz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. </a:t>
                </a:r>
                <a:endParaRPr lang="en-US" sz="12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668" y="1583241"/>
                <a:ext cx="3048000" cy="1385379"/>
              </a:xfrm>
              <a:prstGeom prst="rect">
                <a:avLst/>
              </a:prstGeom>
              <a:blipFill rotWithShape="1">
                <a:blip r:embed="rId3"/>
                <a:stretch>
                  <a:fillRect t="-441" r="-200" b="-220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9371" y="1668711"/>
            <a:ext cx="2356729" cy="1214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8252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64761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5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Parallel </a:t>
            </a:r>
            <a:r>
              <a:rPr lang="en-US" spc="5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ko‘chirish</a:t>
            </a:r>
            <a:r>
              <a:rPr lang="en-US" spc="5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pc="5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spc="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39700" y="930637"/>
                <a:ext cx="31242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Ushbu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rasmdagi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delfin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ham</a:t>
                </a:r>
                <a:r>
                  <a:rPr lang="en-US" sz="1200" dirty="0">
                    <a:solidFill>
                      <a:prstClr val="black"/>
                    </a:solidFill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accPr>
                      <m:e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vektor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</a:p>
              <a:p>
                <a:pPr algn="just"/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bo‘ylab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parallel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ko‘chirilgan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0" y="930637"/>
                <a:ext cx="3124200" cy="523220"/>
              </a:xfrm>
              <a:prstGeom prst="rect">
                <a:avLst/>
              </a:prstGeom>
              <a:blipFill rotWithShape="1">
                <a:blip r:embed="rId2"/>
                <a:stretch>
                  <a:fillRect t="-1176" b="-117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139700" y="1453857"/>
            <a:ext cx="30480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Ravshanki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 parallel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ko‘chirish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harakatdir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Shuning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ham, parallel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ko‘chirishda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chiziq-to‘g‘ri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chiziqqa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nur-nurga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kesma-unga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teng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kesmaga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ko‘chadi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8182" y="1089025"/>
            <a:ext cx="2120900" cy="1534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6187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64761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5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 </a:t>
            </a:r>
            <a:r>
              <a:rPr lang="en-US" spc="5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pc="5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pc="5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spc="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39700" y="609518"/>
                <a:ext cx="5486400" cy="7391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 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Aytaylik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,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acc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𝐴𝐵</m:t>
                        </m:r>
                      </m:e>
                    </m:acc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=(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𝑎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;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𝑏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)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vektor</a:t>
                </a:r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bo‘ylab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parallel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ko‘chirishda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𝐹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</a:rPr>
                  <a:t> 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shaklning  nuqtasi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𝑋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(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𝑥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;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𝑦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)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va</a:t>
                </a:r>
                <a:r>
                  <a:rPr lang="en-US" sz="1400" dirty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𝐹</m:t>
                        </m:r>
                      </m:e>
                      <m:sub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400" dirty="0">
                    <a:solidFill>
                      <a:prstClr val="black"/>
                    </a:solidFill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shaklning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nuqtasi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𝑋</m:t>
                        </m:r>
                      </m:e>
                      <m:sub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(</m:t>
                    </m:r>
                    <m:sSub>
                      <m:sSubPr>
                        <m:ctrlP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𝑥</m:t>
                        </m:r>
                      </m:e>
                      <m:sub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;</m:t>
                    </m:r>
                    <m:sSub>
                      <m:sSubPr>
                        <m:ctrlP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𝑦</m:t>
                        </m:r>
                      </m:e>
                      <m:sub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)</m:t>
                    </m:r>
                  </m:oMath>
                </a14:m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ga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o‘tsin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0" y="609518"/>
                <a:ext cx="5486400" cy="739113"/>
              </a:xfrm>
              <a:prstGeom prst="rect">
                <a:avLst/>
              </a:prstGeom>
              <a:blipFill rotWithShape="1">
                <a:blip r:embed="rId2"/>
                <a:stretch>
                  <a:fillRect l="-333" t="-826" r="-333" b="-74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59657" y="1232120"/>
                <a:ext cx="5446486" cy="20313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Unda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ta’rifga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ko‘ra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quyidagiga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egamiz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: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𝑥</m:t>
                        </m:r>
                      </m:e>
                      <m:sub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−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𝑥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𝑎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,    </m:t>
                    </m:r>
                    <m:sSub>
                      <m:sSubPr>
                        <m:ctrlP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𝑦</m:t>
                        </m:r>
                      </m:e>
                      <m:sub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−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𝑦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𝑏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   yoki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𝑥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𝑥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+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𝑎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,    </m:t>
                    </m:r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𝑦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𝑦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+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𝑏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.</a:t>
                </a:r>
              </a:p>
              <a:p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 Bu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tengliklar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parallel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ko‘chirish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formulalari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deb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ataladi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.</a:t>
                </a:r>
              </a:p>
              <a:p>
                <a:r>
                  <a:rPr lang="en-US" sz="1400" b="1" dirty="0" smtClean="0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rPr>
                  <a:t>1-masala.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accPr>
                      <m:e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𝑝</m:t>
                        </m:r>
                      </m:e>
                    </m:acc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=(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3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;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2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)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vektor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bo‘ylab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parallel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ko‘chirishda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𝑃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(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−2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;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4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)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nuqta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qaysi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nuqtaga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ko‘chadi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?</a:t>
                </a:r>
              </a:p>
              <a:p>
                <a:r>
                  <a:rPr lang="en-US" sz="1400" b="1" dirty="0" smtClean="0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en-US" sz="1400" b="1" dirty="0" err="1" smtClean="0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rPr>
                  <a:t>Yechish</a:t>
                </a:r>
                <a:r>
                  <a:rPr lang="en-US" sz="1400" b="1" dirty="0" smtClean="0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rPr>
                  <a:t>.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Yuqoridagi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parallel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ko‘chirish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formulalaridan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foydalanamiz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:</a:t>
                </a:r>
              </a:p>
              <a:p>
                <a:pPr lvl="0" algn="just"/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𝑥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−2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+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3=1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,    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   </m:t>
                    </m:r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𝑦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4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+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2=6</m:t>
                    </m:r>
                    <m:r>
                      <a:rPr lang="en-US" sz="1400" b="0" i="0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; 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  </a:t>
                </a:r>
                <a:endParaRPr lang="en-US" sz="14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  <a:p>
                <a:endParaRPr lang="en-US" sz="14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657" y="1232120"/>
                <a:ext cx="5446486" cy="2031325"/>
              </a:xfrm>
              <a:prstGeom prst="rect">
                <a:avLst/>
              </a:prstGeom>
              <a:blipFill rotWithShape="1">
                <a:blip r:embed="rId3"/>
                <a:stretch>
                  <a:fillRect l="-224" t="-3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701143" y="2613025"/>
                <a:ext cx="1905000" cy="3810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rPr>
                  <a:t>Javob:</a:t>
                </a:r>
                <a:r>
                  <a:rPr lang="en-US" sz="1400" dirty="0">
                    <a:solidFill>
                      <a:prstClr val="black"/>
                    </a:solidFill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𝑃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1</m:t>
                        </m:r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;</m:t>
                        </m:r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6</m:t>
                        </m:r>
                      </m:e>
                    </m:d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.</m:t>
                    </m:r>
                  </m:oMath>
                </a14:m>
                <a:r>
                  <a:rPr lang="en-US" dirty="0" smtClean="0"/>
                  <a:t> </a:t>
                </a:r>
                <a:endParaRPr lang="ru-RU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1143" y="2613025"/>
                <a:ext cx="1905000" cy="381000"/>
              </a:xfrm>
              <a:prstGeom prst="rect">
                <a:avLst/>
              </a:prstGeom>
              <a:blipFill rotWithShape="1">
                <a:blip r:embed="rId4"/>
                <a:stretch>
                  <a:fillRect l="-639" b="-80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48491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64761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5" dirty="0" smtClean="0">
                <a:latin typeface="Arial" panose="020B0604020202020204" pitchFamily="34" charset="0"/>
                <a:cs typeface="Arial" panose="020B0604020202020204" pitchFamily="34" charset="0"/>
              </a:rPr>
              <a:t>Masala </a:t>
            </a:r>
            <a:r>
              <a:rPr lang="en-US" spc="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pc="5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pc="5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spc="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01600" y="555625"/>
                <a:ext cx="5486400" cy="1384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en-US" sz="12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b="1" dirty="0" smtClean="0">
                    <a:solidFill>
                      <a:srgbClr val="1F497D"/>
                    </a:solidFill>
                    <a:latin typeface="Arial" pitchFamily="34" charset="0"/>
                    <a:cs typeface="Arial" pitchFamily="34" charset="0"/>
                  </a:rPr>
                  <a:t>15.1.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acc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𝑝</m:t>
                        </m:r>
                      </m:e>
                    </m:acc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=(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−2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;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1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)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vektor</a:t>
                </a:r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bo‘ylab</a:t>
                </a:r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parallel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ko‘chirishda</a:t>
                </a:r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𝑃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(3;−2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)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nuqta</a:t>
                </a:r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qaysi</a:t>
                </a:r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nuqtaga</a:t>
                </a:r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ko‘chadi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?</a:t>
                </a:r>
              </a:p>
              <a:p>
                <a:pPr lvl="0" algn="just"/>
                <a:r>
                  <a:rPr lang="en-US" sz="1400" b="1" dirty="0">
                    <a:solidFill>
                      <a:srgbClr val="1F497D"/>
                    </a:solidFill>
                    <a:latin typeface="Arial" pitchFamily="34" charset="0"/>
                    <a:cs typeface="Arial" pitchFamily="34" charset="0"/>
                  </a:rPr>
                  <a:t>Yechish.</a:t>
                </a:r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P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arallel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ko‘chirish</a:t>
                </a:r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formulalaridan</a:t>
                </a:r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foydalanamiz</a:t>
                </a:r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:</a:t>
                </a:r>
                <a:endParaRPr lang="en-US" sz="1400" i="1" dirty="0" smtClean="0">
                  <a:solidFill>
                    <a:prstClr val="black"/>
                  </a:solidFill>
                  <a:latin typeface="Cambria Math"/>
                  <a:cs typeface="Arial" pitchFamily="34" charset="0"/>
                </a:endParaRPr>
              </a:p>
              <a:p>
                <a:pPr lvl="0"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𝑥</m:t>
                          </m:r>
                        </m:e>
                        <m:sub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1</m:t>
                          </m:r>
                        </m:sub>
                      </m:sSub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𝑥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+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𝑎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,    </m:t>
                      </m:r>
                      <m:sSub>
                        <m:sSub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𝑦</m:t>
                          </m:r>
                        </m:e>
                        <m:sub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1</m:t>
                          </m:r>
                        </m:sub>
                      </m:sSub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𝑦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+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𝑏</m:t>
                      </m:r>
                      <m:r>
                        <a:rPr lang="en-US" sz="1400" b="0" i="0" smtClean="0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,</m:t>
                      </m:r>
                    </m:oMath>
                  </m:oMathPara>
                </a14:m>
                <a:endParaRPr lang="en-US" sz="14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lvl="0" algn="ctr"/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𝑥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3−2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=1,       </m:t>
                    </m:r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 </m:t>
                        </m:r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𝑦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−2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+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1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r>
                      <a:rPr lang="en-US" sz="1400" b="0" i="0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−1</m:t>
                    </m:r>
                    <m:r>
                      <a:rPr lang="en-US" sz="140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; 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  </a:t>
                </a:r>
              </a:p>
              <a:p>
                <a:pPr lvl="0"/>
                <a:endParaRPr lang="en-US" sz="14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600" y="555625"/>
                <a:ext cx="5486400" cy="1384995"/>
              </a:xfrm>
              <a:prstGeom prst="rect">
                <a:avLst/>
              </a:prstGeom>
              <a:blipFill rotWithShape="1">
                <a:blip r:embed="rId2"/>
                <a:stretch>
                  <a:fillRect l="-333" t="-4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892300" y="1640686"/>
                <a:ext cx="1905000" cy="3810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>
                    <a:solidFill>
                      <a:srgbClr val="1F497D"/>
                    </a:solidFill>
                    <a:latin typeface="Arial" pitchFamily="34" charset="0"/>
                    <a:cs typeface="Arial" pitchFamily="34" charset="0"/>
                  </a:rPr>
                  <a:t>Javob:</a:t>
                </a:r>
                <a:r>
                  <a:rPr lang="en-US" sz="1400" dirty="0">
                    <a:solidFill>
                      <a:prstClr val="black"/>
                    </a:solidFill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𝑃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1</m:t>
                        </m:r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;</m:t>
                        </m:r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−1</m:t>
                        </m:r>
                      </m:e>
                    </m:d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.</m:t>
                    </m:r>
                  </m:oMath>
                </a14:m>
                <a:r>
                  <a:rPr lang="en-US" dirty="0" smtClean="0">
                    <a:solidFill>
                      <a:prstClr val="black"/>
                    </a:solidFill>
                  </a:rPr>
                  <a:t> </a:t>
                </a:r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2300" y="1640686"/>
                <a:ext cx="1905000" cy="381000"/>
              </a:xfrm>
              <a:prstGeom prst="rect">
                <a:avLst/>
              </a:prstGeom>
              <a:blipFill rotWithShape="1">
                <a:blip r:embed="rId3"/>
                <a:stretch>
                  <a:fillRect l="-639" b="-63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01600" y="1937563"/>
                <a:ext cx="5562600" cy="116955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lang="en-US" sz="1400" b="1" dirty="0" smtClean="0">
                    <a:solidFill>
                      <a:srgbClr val="1F497D"/>
                    </a:solidFill>
                    <a:latin typeface="Arial" pitchFamily="34" charset="0"/>
                    <a:cs typeface="Arial" pitchFamily="34" charset="0"/>
                  </a:rPr>
                  <a:t>15.2. 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Parallel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ko‘chirishda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𝐴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(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4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;2) 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nuqta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𝐵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(3;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7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) </m:t>
                    </m:r>
                  </m:oMath>
                </a14:m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nuqtaga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ko‘chdi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. Parallel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ko‘chirish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qaysi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vektor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bo‘ylab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amalga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oshirilgan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?</a:t>
                </a:r>
                <a:endParaRPr lang="en-US" sz="14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lvl="0" algn="just"/>
                <a:r>
                  <a:rPr lang="en-US" sz="1400" b="1" dirty="0">
                    <a:solidFill>
                      <a:srgbClr val="1F497D"/>
                    </a:solidFill>
                    <a:latin typeface="Arial" pitchFamily="34" charset="0"/>
                    <a:cs typeface="Arial" pitchFamily="34" charset="0"/>
                  </a:rPr>
                  <a:t>Yechish.</a:t>
                </a:r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Parallel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ko‘chirish</a:t>
                </a:r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formulalaridan</a:t>
                </a:r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foydalanamiz</a:t>
                </a:r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:</a:t>
                </a:r>
                <a:endParaRPr lang="en-US" sz="1400" i="1" dirty="0">
                  <a:solidFill>
                    <a:prstClr val="black"/>
                  </a:solidFill>
                  <a:latin typeface="Cambria Math"/>
                  <a:cs typeface="Arial" pitchFamily="34" charset="0"/>
                </a:endParaRPr>
              </a:p>
              <a:p>
                <a:pPr lvl="0"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𝑥</m:t>
                          </m:r>
                        </m:e>
                        <m:sub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1</m:t>
                          </m:r>
                        </m:sub>
                      </m:sSub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−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𝑥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𝑎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,    </m:t>
                      </m:r>
                      <m:sSub>
                        <m:sSub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𝑦</m:t>
                          </m:r>
                        </m:e>
                        <m:sub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1</m:t>
                          </m:r>
                        </m:sub>
                      </m:sSub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−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𝑦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𝑏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,</m:t>
                      </m:r>
                    </m:oMath>
                  </m:oMathPara>
                </a14:m>
                <a:endParaRPr lang="en-US" sz="1400" i="1" dirty="0" smtClean="0">
                  <a:solidFill>
                    <a:prstClr val="black"/>
                  </a:solidFill>
                  <a:latin typeface="Cambria Math"/>
                  <a:cs typeface="Arial" pitchFamily="34" charset="0"/>
                </a:endParaRPr>
              </a:p>
              <a:p>
                <a:pPr lvl="0"/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𝑎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=3−4=−1,  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    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𝑏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7−2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r>
                      <a:rPr lang="en-US" sz="1400" b="0" i="0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5</m:t>
                    </m:r>
                    <m:r>
                      <a:rPr lang="en-US" sz="140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; </m:t>
                    </m:r>
                  </m:oMath>
                </a14:m>
                <a:r>
                  <a:rPr lang="en-US" sz="1400" b="1" dirty="0" smtClean="0">
                    <a:solidFill>
                      <a:srgbClr val="1F497D"/>
                    </a:solidFill>
                    <a:latin typeface="Arial" pitchFamily="34" charset="0"/>
                    <a:cs typeface="Arial" pitchFamily="34" charset="0"/>
                  </a:rPr>
                  <a:t>            Javob</a:t>
                </a:r>
                <a:r>
                  <a:rPr lang="en-US" sz="1400" b="1" dirty="0">
                    <a:solidFill>
                      <a:srgbClr val="1F497D"/>
                    </a:solidFill>
                    <a:latin typeface="Arial" pitchFamily="34" charset="0"/>
                    <a:cs typeface="Arial" pitchFamily="34" charset="0"/>
                  </a:rPr>
                  <a:t>:</a:t>
                </a:r>
                <a:r>
                  <a:rPr lang="en-US" sz="1400" dirty="0">
                    <a:solidFill>
                      <a:prstClr val="black"/>
                    </a:solidFill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acc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𝑝</m:t>
                        </m:r>
                      </m:e>
                    </m:acc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d>
                      <m:d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−</m:t>
                        </m:r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1;</m:t>
                        </m:r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5</m:t>
                        </m:r>
                      </m:e>
                    </m:d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.</m:t>
                    </m:r>
                  </m:oMath>
                </a14:m>
                <a:endParaRPr lang="en-US" sz="14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600" y="1937563"/>
                <a:ext cx="5562600" cy="1169551"/>
              </a:xfrm>
              <a:prstGeom prst="rect">
                <a:avLst/>
              </a:prstGeom>
              <a:blipFill rotWithShape="1">
                <a:blip r:embed="rId4"/>
                <a:stretch>
                  <a:fillRect l="-329" t="-521" b="-41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08447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r>
              <a:rPr lang="en-US" dirty="0" smtClean="0"/>
              <a:t>       </a:t>
            </a:r>
            <a:r>
              <a:rPr lang="en-US" dirty="0" err="1" smtClean="0"/>
              <a:t>Mustaqil</a:t>
            </a:r>
            <a:r>
              <a:rPr lang="en-US" dirty="0" smtClean="0"/>
              <a:t> </a:t>
            </a:r>
            <a:r>
              <a:rPr lang="en-US" dirty="0" err="1" smtClean="0"/>
              <a:t>bajarish</a:t>
            </a:r>
            <a:r>
              <a:rPr lang="en-US" dirty="0" smtClean="0"/>
              <a:t> </a:t>
            </a:r>
            <a:r>
              <a:rPr lang="en-US" dirty="0" err="1" smtClean="0"/>
              <a:t>uchun</a:t>
            </a:r>
            <a:r>
              <a:rPr lang="en-US" dirty="0" smtClean="0"/>
              <a:t> </a:t>
            </a:r>
            <a:r>
              <a:rPr lang="en-US" dirty="0" err="1" smtClean="0"/>
              <a:t>topshiriq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9700" y="631825"/>
            <a:ext cx="5486399" cy="1846659"/>
          </a:xfrm>
        </p:spPr>
        <p:txBody>
          <a:bodyPr/>
          <a:lstStyle/>
          <a:p>
            <a:pPr algn="ctr"/>
            <a:endParaRPr lang="en-US" sz="2400" i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8300" y="807937"/>
            <a:ext cx="495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2000" b="1" kern="0" dirty="0" err="1">
                <a:solidFill>
                  <a:schemeClr val="tx2"/>
                </a:solidFill>
                <a:latin typeface="Arial"/>
                <a:cs typeface="Arial"/>
              </a:rPr>
              <a:t>Darslikning</a:t>
            </a:r>
            <a:r>
              <a:rPr lang="en-US" sz="2000" b="1" kern="0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en-US" sz="2000" b="1" kern="0" dirty="0" smtClean="0">
                <a:solidFill>
                  <a:schemeClr val="tx2"/>
                </a:solidFill>
                <a:latin typeface="Arial"/>
                <a:cs typeface="Arial"/>
              </a:rPr>
              <a:t>49-betidagi</a:t>
            </a:r>
            <a:r>
              <a:rPr lang="en-US" sz="2000" b="1" kern="0" dirty="0" smtClean="0">
                <a:solidFill>
                  <a:srgbClr val="1F497D"/>
                </a:solidFill>
                <a:latin typeface="Arial"/>
                <a:cs typeface="Arial"/>
              </a:rPr>
              <a:t> </a:t>
            </a:r>
          </a:p>
          <a:p>
            <a:pPr lvl="0" algn="ctr"/>
            <a:r>
              <a:rPr lang="en-US" sz="2000" b="1" kern="0" dirty="0" smtClean="0">
                <a:solidFill>
                  <a:srgbClr val="1F497D"/>
                </a:solidFill>
                <a:latin typeface="Arial"/>
                <a:cs typeface="Arial"/>
              </a:rPr>
              <a:t>15.4-, </a:t>
            </a:r>
            <a:r>
              <a:rPr lang="en-US" sz="2000" b="1" kern="0" dirty="0" smtClean="0">
                <a:solidFill>
                  <a:schemeClr val="tx2"/>
                </a:solidFill>
                <a:latin typeface="Arial"/>
                <a:cs typeface="Arial"/>
              </a:rPr>
              <a:t>15.8</a:t>
            </a:r>
            <a:r>
              <a:rPr lang="en-US" sz="2000" b="1" kern="0" dirty="0" smtClean="0">
                <a:solidFill>
                  <a:schemeClr val="tx2"/>
                </a:solidFill>
                <a:latin typeface="Arial"/>
                <a:cs typeface="Arial"/>
              </a:rPr>
              <a:t>- </a:t>
            </a:r>
            <a:r>
              <a:rPr lang="en-US" sz="2000" b="1" kern="0" dirty="0" err="1" smtClean="0">
                <a:solidFill>
                  <a:schemeClr val="tx2"/>
                </a:solidFill>
                <a:latin typeface="Arial"/>
                <a:cs typeface="Arial"/>
              </a:rPr>
              <a:t>mashqlarni</a:t>
            </a:r>
            <a:r>
              <a:rPr lang="en-US" sz="2000" b="1" kern="0" dirty="0" smtClean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en-US" sz="2000" b="1" kern="0" dirty="0" err="1" smtClean="0">
                <a:solidFill>
                  <a:schemeClr val="tx2"/>
                </a:solidFill>
                <a:latin typeface="Arial"/>
                <a:cs typeface="Arial"/>
              </a:rPr>
              <a:t>bajarish</a:t>
            </a:r>
            <a:r>
              <a:rPr lang="en-US" sz="2000" b="1" kern="0" dirty="0">
                <a:solidFill>
                  <a:schemeClr val="tx2"/>
                </a:solidFill>
                <a:latin typeface="Arial"/>
                <a:cs typeface="Arial"/>
              </a:rPr>
              <a:t>.</a:t>
            </a:r>
            <a:endParaRPr lang="ru-RU" sz="3200" b="1" kern="0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pic>
        <p:nvPicPr>
          <p:cNvPr id="1028" name="Picture 4" descr="Пишите, Поэты! Пишите! (Алевтина Кочеткова) / Проза.р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5455" y="1799396"/>
            <a:ext cx="1370337" cy="1170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5577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153718" y="1309524"/>
                <a:ext cx="3948381" cy="19257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1400" b="1" dirty="0" smtClean="0">
                        <a:solidFill>
                          <a:srgbClr val="1F497D"/>
                        </a:solidFill>
                        <a:latin typeface="Arial" pitchFamily="34" charset="0"/>
                        <a:cs typeface="Arial" pitchFamily="34" charset="0"/>
                      </a:rPr>
                      <m:t>Yechish</m:t>
                    </m:r>
                    <m:r>
                      <m:rPr>
                        <m:nor/>
                      </m:rPr>
                      <a:rPr lang="en-US" sz="1400" b="1" dirty="0" smtClean="0">
                        <a:solidFill>
                          <a:srgbClr val="1F497D"/>
                        </a:solidFill>
                        <a:latin typeface="Arial" pitchFamily="34" charset="0"/>
                        <a:cs typeface="Arial" pitchFamily="34" charset="0"/>
                      </a:rPr>
                      <m:t>:</m:t>
                    </m:r>
                  </m:oMath>
                </a14:m>
                <a:r>
                  <a:rPr lang="en-US" sz="1400" b="0" dirty="0" smtClean="0">
                    <a:latin typeface="Arial" pitchFamily="34" charset="0"/>
                    <a:cs typeface="Arial" pitchFamily="34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/>
                      </a:rPr>
                      <m:t>𝑃</m:t>
                    </m:r>
                    <m:r>
                      <a:rPr lang="en-US" sz="1400" b="0" i="1" smtClean="0">
                        <a:latin typeface="Cambria Math"/>
                      </a:rPr>
                      <m:t>=42 </m:t>
                    </m:r>
                    <m:r>
                      <a:rPr lang="en-US" sz="1400" b="0" i="1" smtClean="0">
                        <a:latin typeface="Cambria Math"/>
                      </a:rPr>
                      <m:t>𝑚</m:t>
                    </m:r>
                    <m:r>
                      <a:rPr lang="en-US" sz="1400" b="0" i="1" smtClean="0">
                        <a:latin typeface="Cambria Math"/>
                      </a:rPr>
                      <m:t>,  </m:t>
                    </m:r>
                    <m:r>
                      <a:rPr lang="en-US" sz="1400" i="1" ker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𝐶𝐷</m:t>
                    </m:r>
                    <m:r>
                      <a:rPr lang="en-US" sz="1400" b="0" i="1" kern="0" smtClea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=</m:t>
                    </m:r>
                    <m:r>
                      <a:rPr lang="en-US" sz="1400" i="1" ker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4,5</m:t>
                    </m:r>
                    <m:r>
                      <a:rPr lang="en-US" sz="1400" i="1" ker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𝑚</m:t>
                    </m:r>
                    <m:r>
                      <a:rPr lang="en-US" sz="1400" ker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,</m:t>
                    </m:r>
                    <m:r>
                      <m:rPr>
                        <m:nor/>
                      </m:rPr>
                      <a:rPr lang="en-US" sz="1400" dirty="0">
                        <a:solidFill>
                          <a:prstClr val="black"/>
                        </a:solidFill>
                        <a:latin typeface="Arial" pitchFamily="34" charset="0"/>
                        <a:cs typeface="Arial" pitchFamily="34" charset="0"/>
                      </a:rPr>
                      <m:t> </m:t>
                    </m:r>
                    <m:r>
                      <a:rPr lang="en-US" sz="1400" i="1" ker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𝐵</m:t>
                    </m:r>
                    <m:r>
                      <a:rPr lang="en-US" sz="1400" b="0" i="1" kern="0" smtClea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𝐷</m:t>
                    </m:r>
                    <m:r>
                      <a:rPr lang="en-US" sz="1400" i="1" ker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=13,5 </m:t>
                    </m:r>
                    <m:r>
                      <a:rPr lang="en-US" sz="1400" i="1" ker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𝑚</m:t>
                    </m:r>
                  </m:oMath>
                </a14:m>
                <a:endParaRPr lang="en-US" sz="1400" i="1" dirty="0" smtClean="0">
                  <a:latin typeface="Cambria Math"/>
                </a:endParaRP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1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latin typeface="Cambria Math"/>
                          </a:rPr>
                          <m:t>𝐴𝐵</m:t>
                        </m:r>
                      </m:num>
                      <m:den>
                        <m:r>
                          <a:rPr lang="en-US" sz="1400" b="0" i="1" smtClean="0">
                            <a:latin typeface="Cambria Math"/>
                          </a:rPr>
                          <m:t>𝐴𝐶</m:t>
                        </m:r>
                      </m:den>
                    </m:f>
                    <m:r>
                      <a:rPr lang="en-US" sz="1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1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latin typeface="Cambria Math"/>
                          </a:rPr>
                          <m:t>𝐵𝐷</m:t>
                        </m:r>
                      </m:num>
                      <m:den>
                        <m:r>
                          <a:rPr lang="en-US" sz="1400" b="0" i="1" smtClean="0">
                            <a:latin typeface="Cambria Math"/>
                          </a:rPr>
                          <m:t>𝐶𝐷</m:t>
                        </m:r>
                      </m:den>
                    </m:f>
                  </m:oMath>
                </a14:m>
                <a:r>
                  <a:rPr lang="ru-RU" sz="1400" dirty="0">
                    <a:solidFill>
                      <a:prstClr val="black"/>
                    </a:solidFill>
                  </a:rPr>
                  <a:t> </a:t>
                </a:r>
                <a:r>
                  <a:rPr lang="en-US" sz="1400" dirty="0" smtClean="0">
                    <a:solidFill>
                      <a:prstClr val="black"/>
                    </a:solidFill>
                  </a:rPr>
                  <a:t>  </a:t>
                </a:r>
                <a:r>
                  <a:rPr lang="en-US" sz="1400" dirty="0" smtClean="0">
                    <a:solidFill>
                      <a:prstClr val="black"/>
                    </a:solidFill>
                    <a:latin typeface="Cambria Math"/>
                    <a:ea typeface="Cambria Math"/>
                  </a:rPr>
                  <a:t>⇒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𝐴𝐵</m:t>
                        </m:r>
                      </m:num>
                      <m:den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𝐴𝐶</m:t>
                        </m:r>
                      </m:den>
                    </m:f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13,5</m:t>
                        </m:r>
                      </m:num>
                      <m:den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4,5</m:t>
                        </m:r>
                      </m:den>
                    </m:f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</a:rPr>
                      <m:t>=3 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⇒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</a:rPr>
                  <a:t> </a:t>
                </a:r>
                <a:r>
                  <a:rPr lang="en-US" sz="1400" dirty="0" smtClean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𝐴𝐵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</a:rPr>
                      <m:t>=3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</a:rPr>
                      <m:t>𝐴𝐶</m:t>
                    </m:r>
                  </m:oMath>
                </a14:m>
                <a:endParaRPr lang="en-US" sz="14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</a:rPr>
                        <m:t>𝑃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𝐴𝐵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𝐴𝐶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𝐵𝐶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,   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</a:rPr>
                        <m:t>𝐵𝐶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𝐵𝐷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𝐷𝐶</m:t>
                      </m:r>
                    </m:oMath>
                  </m:oMathPara>
                </a14:m>
                <a:endParaRPr lang="en-US" sz="1400" b="0" dirty="0" smtClean="0">
                  <a:solidFill>
                    <a:prstClr val="black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</a:rPr>
                        <m:t>𝐵𝐶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=13,5+4,5=18</m:t>
                      </m:r>
                      <m:r>
                        <a:rPr lang="en-US" sz="1400" b="0" i="0" smtClean="0">
                          <a:solidFill>
                            <a:prstClr val="black"/>
                          </a:solidFill>
                          <a:latin typeface="Cambria Math"/>
                        </a:rPr>
                        <m:t> 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𝑚</m:t>
                      </m:r>
                    </m:oMath>
                  </m:oMathPara>
                </a14:m>
                <a:endParaRPr lang="en-US" sz="1400" i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</a:rPr>
                        <m:t>3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</a:rPr>
                        <m:t>𝐴𝐶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𝐴𝐶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+18=42</m:t>
                      </m:r>
                    </m:oMath>
                  </m:oMathPara>
                </a14:m>
                <a:endParaRPr lang="en-US" sz="1400" b="0" i="1" dirty="0" smtClean="0">
                  <a:solidFill>
                    <a:prstClr val="black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</a:rPr>
                      <m:t>4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𝐴𝐶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</a:rPr>
                      <m:t>=24</m:t>
                    </m:r>
                  </m:oMath>
                </a14:m>
                <a:r>
                  <a:rPr lang="en-US" sz="1400" i="1" dirty="0" smtClean="0"/>
                  <a:t>,  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𝐴𝐶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</a:rPr>
                      <m:t>=6</m:t>
                    </m:r>
                  </m:oMath>
                </a14:m>
                <a:r>
                  <a:rPr lang="en-US" sz="1400" i="1" dirty="0" smtClean="0"/>
                  <a:t>,  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𝐴𝐵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</a:rPr>
                      <m:t>=18;</m:t>
                    </m:r>
                  </m:oMath>
                </a14:m>
                <a:endParaRPr lang="en-US" sz="1400" b="1" i="1" dirty="0" smtClean="0">
                  <a:solidFill>
                    <a:prstClr val="black"/>
                  </a:solidFill>
                </a:endParaRPr>
              </a:p>
              <a:p>
                <a:r>
                  <a:rPr lang="en-US" sz="1400" b="1" dirty="0" err="1">
                    <a:solidFill>
                      <a:srgbClr val="1F497D"/>
                    </a:solidFill>
                    <a:latin typeface="Arial" pitchFamily="34" charset="0"/>
                    <a:cs typeface="Arial" pitchFamily="34" charset="0"/>
                  </a:rPr>
                  <a:t>Javob</a:t>
                </a:r>
                <a:r>
                  <a:rPr lang="en-US" sz="1400" b="1" dirty="0" smtClean="0">
                    <a:solidFill>
                      <a:srgbClr val="1F497D"/>
                    </a:solidFill>
                    <a:latin typeface="Arial" pitchFamily="34" charset="0"/>
                    <a:cs typeface="Arial" pitchFamily="34" charset="0"/>
                  </a:rPr>
                  <a:t>:</a:t>
                </a:r>
                <a:r>
                  <a:rPr lang="en-US" sz="1400" dirty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𝐴𝐵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=18</m:t>
                    </m:r>
                  </m:oMath>
                </a14:m>
                <a:r>
                  <a:rPr lang="en-US" sz="1400" i="1" dirty="0" smtClean="0"/>
                  <a:t>  </a:t>
                </a:r>
                <a:r>
                  <a:rPr lang="en-US" sz="1400" i="1" dirty="0" smtClean="0">
                    <a:latin typeface="Arial" pitchFamily="34" charset="0"/>
                    <a:cs typeface="Arial" pitchFamily="34" charset="0"/>
                  </a:rPr>
                  <a:t>va</a:t>
                </a:r>
                <a:r>
                  <a:rPr lang="en-US" sz="1400" i="1" dirty="0" smtClean="0"/>
                  <a:t> 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𝐴𝐶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=6.</m:t>
                    </m:r>
                  </m:oMath>
                </a14:m>
                <a:endParaRPr lang="en-US" sz="1400" i="1" dirty="0" smtClean="0"/>
              </a:p>
              <a:p>
                <a:endParaRPr lang="ru-RU" sz="14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718" y="1309524"/>
                <a:ext cx="3948381" cy="1925784"/>
              </a:xfrm>
              <a:prstGeom prst="rect">
                <a:avLst/>
              </a:prstGeom>
              <a:blipFill rotWithShape="1">
                <a:blip r:embed="rId2"/>
                <a:stretch>
                  <a:fillRect l="-30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Прямая соединительная линия 20"/>
          <p:cNvCxnSpPr/>
          <p:nvPr/>
        </p:nvCxnSpPr>
        <p:spPr>
          <a:xfrm>
            <a:off x="4597400" y="1497887"/>
            <a:ext cx="838200" cy="653652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V="1">
            <a:off x="3073400" y="2150929"/>
            <a:ext cx="2351479" cy="48934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3073400" y="1497887"/>
            <a:ext cx="1524000" cy="1143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bject 4"/>
          <p:cNvSpPr txBox="1"/>
          <p:nvPr/>
        </p:nvSpPr>
        <p:spPr>
          <a:xfrm>
            <a:off x="292100" y="612929"/>
            <a:ext cx="5334000" cy="59759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/>
            <a:endParaRPr lang="en-US" b="1" dirty="0" smtClean="0">
              <a:solidFill>
                <a:srgbClr val="1F497D"/>
              </a:solidFill>
              <a:latin typeface="Arial" pitchFamily="34" charset="0"/>
              <a:cs typeface="Arial" pitchFamily="34" charset="0"/>
            </a:endParaRPr>
          </a:p>
          <a:p>
            <a:pPr marL="12700" marR="5080"/>
            <a:r>
              <a:rPr lang="en-US" sz="2000" dirty="0" smtClean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en-US" sz="2000" dirty="0">
              <a:solidFill>
                <a:srgbClr val="1F497D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92686" y="98425"/>
            <a:ext cx="5638800" cy="64761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bajarilgan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topshiriqni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tekshirish</a:t>
            </a:r>
            <a:r>
              <a:rPr lang="en-US" spc="5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pc="5" dirty="0">
                <a:latin typeface="Times New Roman" pitchFamily="18" charset="0"/>
                <a:cs typeface="Times New Roman" pitchFamily="18" charset="0"/>
              </a:rPr>
            </a:b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29969" y="612929"/>
                <a:ext cx="5410200" cy="7386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400" b="1" kern="0" dirty="0" smtClean="0">
                    <a:solidFill>
                      <a:srgbClr val="1F497D"/>
                    </a:solidFill>
                    <a:latin typeface="Arial"/>
                    <a:cs typeface="Arial"/>
                  </a:rPr>
                  <a:t>12.4. </a:t>
                </a:r>
                <a14:m>
                  <m:oMath xmlns:m="http://schemas.openxmlformats.org/officeDocument/2006/math">
                    <m:r>
                      <a:rPr lang="en-US" sz="1400" b="0" i="1" kern="0" smtClean="0">
                        <a:solidFill>
                          <a:schemeClr val="tx1"/>
                        </a:solidFill>
                        <a:latin typeface="Cambria Math"/>
                        <a:cs typeface="Arial"/>
                      </a:rPr>
                      <m:t>𝐴𝐵𝐶</m:t>
                    </m:r>
                  </m:oMath>
                </a14:m>
                <a:r>
                  <a:rPr lang="en-US" sz="140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14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uchburchakning </a:t>
                </a:r>
                <a14:m>
                  <m:oMath xmlns:m="http://schemas.openxmlformats.org/officeDocument/2006/math">
                    <m:r>
                      <a:rPr lang="en-US" sz="1400" b="0" i="1" kern="0" smtClea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𝐴𝐷</m:t>
                    </m:r>
                  </m:oMath>
                </a14:m>
                <a:r>
                  <a:rPr lang="en-US" sz="14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bissektrisasi</a:t>
                </a:r>
                <a:r>
                  <a:rPr lang="en-US" sz="14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o‘tkazilgan</a:t>
                </a:r>
                <a:r>
                  <a:rPr lang="en-US" sz="14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. </a:t>
                </a:r>
              </a:p>
              <a:p>
                <a:pPr lvl="0"/>
                <a:r>
                  <a:rPr lang="en-US" sz="14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Agar</a:t>
                </a:r>
                <a:r>
                  <a:rPr lang="en-US" sz="1400" kern="0" dirty="0" smtClean="0">
                    <a:solidFill>
                      <a:prstClr val="black"/>
                    </a:solidFill>
                    <a:cs typeface="Arial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kern="0" smtClea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𝐶</m:t>
                    </m:r>
                    <m:r>
                      <a:rPr lang="en-US" sz="1400" i="1" ker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𝐷</m:t>
                    </m:r>
                    <m:r>
                      <a:rPr lang="en-US" sz="1400" b="0" i="1" kern="0" smtClea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=4,5</m:t>
                    </m:r>
                    <m:r>
                      <a:rPr lang="en-US" sz="1400" i="1" ker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𝑚</m:t>
                    </m:r>
                    <m:r>
                      <a:rPr lang="en-US" sz="1400" b="0" i="0" kern="0" smtClea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,</m:t>
                    </m:r>
                  </m:oMath>
                </a14:m>
                <a:r>
                  <a:rPr lang="en-US" sz="14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kern="0" smtClea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𝐵</m:t>
                    </m:r>
                    <m:r>
                      <a:rPr lang="en-US" sz="1400" i="1" ker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𝐷</m:t>
                    </m:r>
                    <m:r>
                      <a:rPr lang="en-US" sz="1400" b="0" i="1" kern="0" smtClea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=13,5 </m:t>
                    </m:r>
                    <m:r>
                      <a:rPr lang="en-US" sz="1400" b="0" i="1" kern="0" smtClea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𝑚</m:t>
                    </m:r>
                  </m:oMath>
                </a14:m>
                <a:r>
                  <a:rPr lang="en-US" sz="1400" i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 va </a:t>
                </a:r>
                <a14:m>
                  <m:oMath xmlns:m="http://schemas.openxmlformats.org/officeDocument/2006/math">
                    <m:r>
                      <a:rPr lang="en-US" sz="1400" i="1" ker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𝐴𝐵𝐶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uchburchakning</a:t>
                </a:r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perimetri</a:t>
                </a:r>
                <a:r>
                  <a:rPr lang="en-US" sz="1400" kern="0" dirty="0">
                    <a:solidFill>
                      <a:prstClr val="black"/>
                    </a:solidFill>
                    <a:cs typeface="Arial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0" kern="0" smtClea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42</m:t>
                    </m:r>
                    <m:r>
                      <a:rPr lang="en-US" sz="1400" i="1" ker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 </m:t>
                    </m:r>
                    <m:r>
                      <a:rPr lang="en-US" sz="1400" i="1" ker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𝑚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bo‘lsa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,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uning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 ker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𝐴𝐵</m:t>
                    </m:r>
                  </m:oMath>
                </a14:m>
                <a:r>
                  <a:rPr lang="en-US" sz="1400" i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va </a:t>
                </a:r>
                <a14:m>
                  <m:oMath xmlns:m="http://schemas.openxmlformats.org/officeDocument/2006/math">
                    <m:r>
                      <a:rPr lang="en-US" sz="1400" i="1" ker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𝐴</m:t>
                    </m:r>
                    <m:r>
                      <a:rPr lang="en-US" sz="1400" b="0" i="1" kern="0" smtClea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𝐶</m:t>
                    </m:r>
                  </m:oMath>
                </a14:m>
                <a:r>
                  <a:rPr lang="en-US" sz="1400" i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tomonlarini</a:t>
                </a:r>
                <a:r>
                  <a:rPr lang="en-US" sz="14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toping.</a:t>
                </a:r>
                <a:endParaRPr lang="ru-RU" sz="14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969" y="612929"/>
                <a:ext cx="5410200" cy="738664"/>
              </a:xfrm>
              <a:prstGeom prst="rect">
                <a:avLst/>
              </a:prstGeom>
              <a:blipFill rotWithShape="1">
                <a:blip r:embed="rId3"/>
                <a:stretch>
                  <a:fillRect l="-225" t="-826" b="-74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единительная линия 7"/>
          <p:cNvCxnSpPr/>
          <p:nvPr/>
        </p:nvCxnSpPr>
        <p:spPr>
          <a:xfrm>
            <a:off x="4600534" y="1497887"/>
            <a:ext cx="0" cy="83820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404286" y="2332500"/>
                <a:ext cx="473075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4286" y="2332500"/>
                <a:ext cx="473075" cy="30777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2885853" y="2322125"/>
                <a:ext cx="39305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5853" y="2322125"/>
                <a:ext cx="393056" cy="58477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Дуга 10"/>
          <p:cNvSpPr/>
          <p:nvPr/>
        </p:nvSpPr>
        <p:spPr>
          <a:xfrm rot="9000000">
            <a:off x="4432413" y="1470379"/>
            <a:ext cx="209550" cy="2286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Дуга 11"/>
          <p:cNvSpPr/>
          <p:nvPr/>
        </p:nvSpPr>
        <p:spPr>
          <a:xfrm rot="6780000">
            <a:off x="4546414" y="1466920"/>
            <a:ext cx="209550" cy="2286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4404286" y="2009379"/>
                <a:ext cx="39305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4286" y="2009379"/>
                <a:ext cx="393056" cy="58477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394374" y="1216599"/>
                <a:ext cx="43815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4374" y="1216599"/>
                <a:ext cx="438150" cy="30777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2912086" y="2643860"/>
                <a:ext cx="43815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2086" y="2643860"/>
                <a:ext cx="438150" cy="30777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346618" y="2009379"/>
                <a:ext cx="43815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6618" y="2009379"/>
                <a:ext cx="438150" cy="30777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/>
              <p:cNvSpPr/>
              <p:nvPr/>
            </p:nvSpPr>
            <p:spPr>
              <a:xfrm>
                <a:off x="4404006" y="1205499"/>
                <a:ext cx="39305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4006" y="1205499"/>
                <a:ext cx="393056" cy="58477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665518" y="2178611"/>
                <a:ext cx="9906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kern="0" smtClean="0">
                          <a:solidFill>
                            <a:prstClr val="black"/>
                          </a:solidFill>
                          <a:latin typeface="Cambria Math"/>
                          <a:cs typeface="Arial"/>
                        </a:rPr>
                        <m:t>4,5</m:t>
                      </m:r>
                      <m:r>
                        <a:rPr lang="en-US" sz="1400" b="0" i="1" kern="0" smtClean="0">
                          <a:solidFill>
                            <a:prstClr val="black"/>
                          </a:solidFill>
                          <a:latin typeface="Cambria Math"/>
                          <a:cs typeface="Arial"/>
                        </a:rPr>
                        <m:t> </m:t>
                      </m:r>
                      <m:r>
                        <a:rPr lang="en-US" sz="1400" i="1" kern="0">
                          <a:solidFill>
                            <a:prstClr val="black"/>
                          </a:solidFill>
                          <a:latin typeface="Cambria Math"/>
                          <a:cs typeface="Arial"/>
                        </a:rPr>
                        <m:t>𝑚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5518" y="2178611"/>
                <a:ext cx="990600" cy="30777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3819236" y="2426804"/>
                <a:ext cx="6858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400" i="1" ker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13,5 </m:t>
                    </m:r>
                    <m:r>
                      <a:rPr lang="en-US" sz="1400" i="1" ker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𝑚</m:t>
                    </m:r>
                  </m:oMath>
                </a14:m>
                <a:r>
                  <a:rPr lang="en-US" sz="1400" i="1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ru-RU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9236" y="2426804"/>
                <a:ext cx="685800" cy="307777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3735194" y="1605608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?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5194" y="1605608"/>
                <a:ext cx="533400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4894118" y="1537661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?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4118" y="1537661"/>
                <a:ext cx="533400" cy="36933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Прямоугольник 34"/>
              <p:cNvSpPr/>
              <p:nvPr/>
            </p:nvSpPr>
            <p:spPr>
              <a:xfrm>
                <a:off x="5233044" y="1828793"/>
                <a:ext cx="39305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35" name="Прямоугольник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3044" y="1828793"/>
                <a:ext cx="393056" cy="584775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90173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0" grpId="0"/>
      <p:bldP spid="31" grpId="0"/>
      <p:bldP spid="3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29969" y="631824"/>
            <a:ext cx="5496131" cy="59759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/>
            <a:endParaRPr lang="en-US" b="1" dirty="0" smtClean="0">
              <a:solidFill>
                <a:srgbClr val="1F497D"/>
              </a:solidFill>
              <a:latin typeface="Arial" pitchFamily="34" charset="0"/>
              <a:cs typeface="Arial" pitchFamily="34" charset="0"/>
            </a:endParaRPr>
          </a:p>
          <a:p>
            <a:pPr marL="12700" marR="5080"/>
            <a:endParaRPr lang="en-US" sz="2000" dirty="0" smtClean="0">
              <a:solidFill>
                <a:srgbClr val="1F497D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64761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bajarilgan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topshiriqni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tekshirish</a:t>
            </a:r>
            <a:r>
              <a:rPr lang="en-US" spc="5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pc="5" dirty="0">
                <a:latin typeface="Times New Roman" pitchFamily="18" charset="0"/>
                <a:cs typeface="Times New Roman" pitchFamily="18" charset="0"/>
              </a:rPr>
            </a:b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129969" y="612929"/>
                <a:ext cx="5410200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400" b="1" kern="0" dirty="0" smtClean="0">
                    <a:solidFill>
                      <a:srgbClr val="1F497D"/>
                    </a:solidFill>
                    <a:latin typeface="Arial"/>
                    <a:cs typeface="Arial"/>
                  </a:rPr>
                  <a:t>12.9. </a:t>
                </a:r>
                <a:r>
                  <a:rPr lang="en-US" sz="1400" kern="0" dirty="0" err="1" smtClean="0">
                    <a:solidFill>
                      <a:prstClr val="black"/>
                    </a:solidFill>
                    <a:latin typeface="Arial"/>
                    <a:cs typeface="Arial"/>
                  </a:rPr>
                  <a:t>Rasmda</a:t>
                </a:r>
                <a:r>
                  <a:rPr lang="en-US" sz="1400" kern="0" dirty="0" smtClean="0">
                    <a:solidFill>
                      <a:prstClr val="black"/>
                    </a:solidFill>
                    <a:latin typeface="Arial"/>
                    <a:cs typeface="Arial"/>
                  </a:rPr>
                  <a:t> </a:t>
                </a:r>
                <a:r>
                  <a:rPr lang="en-US" sz="1400" kern="0" dirty="0" err="1" smtClean="0">
                    <a:solidFill>
                      <a:prstClr val="black"/>
                    </a:solidFill>
                    <a:latin typeface="Arial"/>
                    <a:cs typeface="Arial"/>
                  </a:rPr>
                  <a:t>tasvirlangan</a:t>
                </a:r>
                <a:r>
                  <a:rPr lang="en-US" sz="1400" kern="0" dirty="0" smtClean="0">
                    <a:solidFill>
                      <a:prstClr val="black"/>
                    </a:solidFill>
                    <a:latin typeface="Arial"/>
                    <a:cs typeface="Arial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 kern="0" smtClea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𝐴𝑂𝐶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</a:rPr>
                  <a:t> va </a:t>
                </a:r>
                <a14:m>
                  <m:oMath xmlns:m="http://schemas.openxmlformats.org/officeDocument/2006/math">
                    <m:r>
                      <a:rPr lang="en-US" sz="1400" i="1" kern="0" smtClea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𝐷𝑂𝐵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uchburchaklar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o‘xshashligini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ko‘rsating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.</a:t>
                </a:r>
                <a:endParaRPr lang="ru-RU" sz="14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969" y="612929"/>
                <a:ext cx="5410200" cy="523220"/>
              </a:xfrm>
              <a:prstGeom prst="rect">
                <a:avLst/>
              </a:prstGeom>
              <a:blipFill rotWithShape="1">
                <a:blip r:embed="rId2"/>
                <a:stretch>
                  <a:fillRect l="-225" t="-1176" b="-117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Прямая соединительная линия 2"/>
          <p:cNvCxnSpPr/>
          <p:nvPr/>
        </p:nvCxnSpPr>
        <p:spPr>
          <a:xfrm flipV="1">
            <a:off x="3644900" y="1500011"/>
            <a:ext cx="1676400" cy="11130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3429330" y="2056518"/>
            <a:ext cx="2110839" cy="3116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3429330" y="2056518"/>
            <a:ext cx="215570" cy="5565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5321300" y="1500011"/>
            <a:ext cx="218869" cy="8681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5343641" y="2057402"/>
                <a:ext cx="39305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3641" y="2057402"/>
                <a:ext cx="393056" cy="58477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 flipH="1" flipV="1">
                <a:off x="5127666" y="1239064"/>
                <a:ext cx="368944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 flipV="1">
                <a:off x="5127666" y="1239064"/>
                <a:ext cx="368944" cy="58477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4091693" y="1887220"/>
                <a:ext cx="39305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1693" y="1887220"/>
                <a:ext cx="393056" cy="58477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3251844" y="1749996"/>
                <a:ext cx="39305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1844" y="1749996"/>
                <a:ext cx="393056" cy="58477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3448372" y="2303557"/>
                <a:ext cx="39305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8372" y="2303557"/>
                <a:ext cx="393056" cy="58477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3169186" y="1781192"/>
                <a:ext cx="43815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9186" y="1781192"/>
                <a:ext cx="438150" cy="30777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3403278" y="2609669"/>
                <a:ext cx="43815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03278" y="2609669"/>
                <a:ext cx="438150" cy="30777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5124566" y="1223674"/>
                <a:ext cx="43815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4566" y="1223674"/>
                <a:ext cx="438150" cy="307777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093837" y="2236484"/>
                <a:ext cx="43815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3837" y="2236484"/>
                <a:ext cx="438150" cy="30777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5288396" y="2368197"/>
                <a:ext cx="43815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88396" y="2368197"/>
                <a:ext cx="438150" cy="307777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3588286" y="1871830"/>
                <a:ext cx="43815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8286" y="1871830"/>
                <a:ext cx="438150" cy="307777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3797300" y="2349789"/>
                <a:ext cx="43815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7300" y="2349789"/>
                <a:ext cx="438150" cy="307777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4538090" y="1596115"/>
                <a:ext cx="43815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4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8090" y="1596115"/>
                <a:ext cx="438150" cy="307777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4757165" y="2236484"/>
                <a:ext cx="43815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6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7165" y="2236484"/>
                <a:ext cx="438150" cy="307777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139700" y="1466664"/>
                <a:ext cx="3029486" cy="15738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∠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𝐴𝑂𝐶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=∠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𝐵𝑂𝐷</m:t>
                    </m:r>
                    <m:r>
                      <a:rPr lang="en-US" sz="1400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,    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𝐶𝑂</m:t>
                        </m:r>
                      </m:num>
                      <m:den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𝐷𝑂</m:t>
                        </m:r>
                      </m:den>
                    </m:f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𝐴𝑂</m:t>
                        </m:r>
                      </m:num>
                      <m:den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𝐵𝑂</m:t>
                        </m:r>
                      </m:den>
                    </m:f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,</m:t>
                    </m:r>
                  </m:oMath>
                </a14:m>
                <a:endParaRPr lang="en-US" sz="140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𝐶𝑂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=3,  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𝐷𝑂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=6,</m:t>
                    </m:r>
                  </m:oMath>
                </a14:m>
                <a:r>
                  <a:rPr lang="en-US" dirty="0" smtClean="0">
                    <a:solidFill>
                      <a:prstClr val="black"/>
                    </a:solidFill>
                  </a:rPr>
                  <a:t> </a:t>
                </a:r>
              </a:p>
              <a:p>
                <a:pPr algn="ctr"/>
                <a:r>
                  <a:rPr lang="en-US" dirty="0" smtClean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𝐴𝑂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=2,  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𝐵𝑂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=4</m:t>
                    </m:r>
                  </m:oMath>
                </a14:m>
                <a:endParaRPr lang="en-US" sz="1400" dirty="0" smtClean="0">
                  <a:solidFill>
                    <a:prstClr val="black"/>
                  </a:solidFill>
                  <a:cs typeface="Arial" panose="020B0604020202020204" pitchFamily="34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1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6</m:t>
                          </m:r>
                        </m:den>
                      </m:f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4</m:t>
                          </m:r>
                        </m:den>
                      </m:f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</m:t>
                      </m:r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n-US" sz="1400" dirty="0" smtClean="0">
                  <a:solidFill>
                    <a:prstClr val="black"/>
                  </a:solidFill>
                  <a:ea typeface="Cambria Math"/>
                </a:endParaRPr>
              </a:p>
              <a:p>
                <a:pPr algn="ctr"/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Demak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,  </a:t>
                </a:r>
                <a:r>
                  <a:rPr lang="en-US" sz="1400" dirty="0" smtClean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ru-RU" sz="1400" i="1">
                        <a:solidFill>
                          <a:prstClr val="black"/>
                        </a:solidFill>
                        <a:latin typeface="Cambria Math"/>
                      </a:rPr>
                      <m:t>∆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𝐴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</a:rPr>
                      <m:t>𝑂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𝐶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∾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400" i="1">
                        <a:solidFill>
                          <a:prstClr val="black"/>
                        </a:solidFill>
                        <a:latin typeface="Cambria Math"/>
                      </a:rPr>
                      <m:t>∆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</a:rPr>
                      <m:t>𝐵𝑂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𝐷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.</m:t>
                    </m:r>
                  </m:oMath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0" y="1466664"/>
                <a:ext cx="3029486" cy="1573892"/>
              </a:xfrm>
              <a:prstGeom prst="rect">
                <a:avLst/>
              </a:prstGeom>
              <a:blipFill rotWithShape="1">
                <a:blip r:embed="rId17"/>
                <a:stretch>
                  <a:fillRect b="-27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90705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64761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bajarilgan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topshiriqni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tekshirish</a:t>
            </a:r>
            <a:r>
              <a:rPr lang="en-US" spc="5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pc="5" dirty="0">
                <a:latin typeface="Times New Roman" pitchFamily="18" charset="0"/>
                <a:cs typeface="Times New Roman" pitchFamily="18" charset="0"/>
              </a:rPr>
            </a:b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Прямоугольник 6"/>
              <p:cNvSpPr/>
              <p:nvPr/>
            </p:nvSpPr>
            <p:spPr>
              <a:xfrm>
                <a:off x="66469" y="617563"/>
                <a:ext cx="5635831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400" b="1" kern="0" dirty="0" smtClean="0">
                    <a:solidFill>
                      <a:srgbClr val="1F497D"/>
                    </a:solidFill>
                    <a:latin typeface="Arial"/>
                    <a:cs typeface="Arial"/>
                  </a:rPr>
                  <a:t>12.10. </a:t>
                </a:r>
                <a:r>
                  <a:rPr lang="en-US" sz="1400" kern="0" dirty="0" err="1" smtClean="0">
                    <a:solidFill>
                      <a:prstClr val="black"/>
                    </a:solidFill>
                    <a:latin typeface="Arial"/>
                    <a:cs typeface="Arial"/>
                  </a:rPr>
                  <a:t>Rasmda</a:t>
                </a:r>
                <a:r>
                  <a:rPr lang="en-US" sz="1400" kern="0" dirty="0" smtClean="0">
                    <a:solidFill>
                      <a:prstClr val="black"/>
                    </a:solidFill>
                    <a:latin typeface="Arial"/>
                    <a:cs typeface="Arial"/>
                  </a:rPr>
                  <a:t> </a:t>
                </a:r>
                <a:r>
                  <a:rPr lang="en-US" sz="1400" kern="0" dirty="0" err="1" smtClean="0">
                    <a:solidFill>
                      <a:prstClr val="black"/>
                    </a:solidFill>
                    <a:latin typeface="Arial"/>
                    <a:cs typeface="Arial"/>
                  </a:rPr>
                  <a:t>tasvirlangan</a:t>
                </a:r>
                <a:r>
                  <a:rPr lang="en-US" sz="1400" kern="0" dirty="0" smtClean="0">
                    <a:solidFill>
                      <a:prstClr val="black"/>
                    </a:solidFill>
                    <a:latin typeface="Arial"/>
                    <a:cs typeface="Arial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 kern="0" smtClea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𝐴𝐵𝐶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</a:rPr>
                  <a:t>va</a:t>
                </a:r>
                <a:r>
                  <a:rPr lang="en-US" sz="1400" dirty="0" smtClean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</a:rPr>
                      <m:t>𝐾𝑀𝑁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uchburchaklar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o‘xshashmi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?</a:t>
                </a:r>
                <a:endParaRPr lang="ru-RU" sz="14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69" y="617563"/>
                <a:ext cx="5635831" cy="307777"/>
              </a:xfrm>
              <a:prstGeom prst="rect">
                <a:avLst/>
              </a:prstGeom>
              <a:blipFill rotWithShape="0">
                <a:blip r:embed="rId2"/>
                <a:stretch>
                  <a:fillRect l="-325" t="-1961" r="-216" b="-215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2025" y="1165225"/>
            <a:ext cx="2038144" cy="156350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15899" y="1165225"/>
                <a:ext cx="3286125" cy="22159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400" i="1" kern="0" smtClea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∆</m:t>
                    </m:r>
                    <m:r>
                      <a:rPr lang="en-US" sz="1400" i="1" ker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𝐴𝐵𝐶</m:t>
                    </m:r>
                  </m:oMath>
                </a14:m>
                <a:r>
                  <a:rPr lang="en-US" dirty="0" smtClean="0">
                    <a:solidFill>
                      <a:prstClr val="black"/>
                    </a:solidFill>
                  </a:rPr>
                  <a:t>: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∠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𝐵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sSup>
                      <m:sSupPr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68</m:t>
                        </m:r>
                      </m:e>
                      <m:sup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0</m:t>
                        </m:r>
                      </m:sup>
                    </m:sSup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,   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𝐴𝐵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=24</m:t>
                    </m:r>
                  </m:oMath>
                </a14:m>
                <a:endParaRPr lang="en-US" sz="1400" dirty="0" smtClean="0">
                  <a:solidFill>
                    <a:prstClr val="black"/>
                  </a:solidFill>
                  <a:cs typeface="Arial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𝐵𝐶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𝐴𝐶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  ⇒∠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𝐴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sSup>
                      <m:sSup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68</m:t>
                        </m:r>
                      </m:e>
                      <m:sup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0</m:t>
                        </m:r>
                      </m:sup>
                    </m:sSup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⇒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∠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𝐶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sSup>
                      <m:sSup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44</m:t>
                        </m:r>
                      </m:e>
                      <m:sup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cs typeface="Arial" pitchFamily="34" charset="0"/>
                  </a:rPr>
                  <a:t>.</a:t>
                </a:r>
              </a:p>
              <a:p>
                <a14:m>
                  <m:oMath xmlns:m="http://schemas.openxmlformats.org/officeDocument/2006/math">
                    <m:r>
                      <a:rPr lang="en-US" sz="1400" i="1" ker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∆</m:t>
                    </m:r>
                    <m:r>
                      <a:rPr lang="en-US" sz="1400" i="1" kern="0" smtClean="0">
                        <a:solidFill>
                          <a:prstClr val="black"/>
                        </a:solidFill>
                        <a:latin typeface="Cambria Math"/>
                        <a:cs typeface="Arial"/>
                      </a:rPr>
                      <m:t>𝐾𝑀𝑁</m:t>
                    </m:r>
                  </m:oMath>
                </a14:m>
                <a:r>
                  <a:rPr lang="en-US" dirty="0">
                    <a:solidFill>
                      <a:prstClr val="black"/>
                    </a:solidFill>
                  </a:rPr>
                  <a:t>: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∠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𝑀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sSup>
                      <m:sSup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44</m:t>
                        </m:r>
                      </m:e>
                      <m:sup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0</m:t>
                        </m:r>
                      </m:sup>
                    </m:sSup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,   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𝐾𝑁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16</m:t>
                    </m:r>
                  </m:oMath>
                </a14:m>
                <a:endParaRPr lang="en-US" sz="1400" dirty="0" smtClean="0">
                  <a:solidFill>
                    <a:prstClr val="black"/>
                  </a:solidFill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𝑀𝑁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𝐾𝑀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⇒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∠</m:t>
                      </m:r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𝐾</m:t>
                      </m:r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=∠</m:t>
                      </m:r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𝑁</m:t>
                      </m:r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,  ∠</m:t>
                      </m:r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𝑀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44</m:t>
                          </m:r>
                        </m:e>
                        <m:sup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0</m:t>
                          </m:r>
                        </m:sup>
                      </m:sSup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,</m:t>
                      </m:r>
                    </m:oMath>
                  </m:oMathPara>
                </a14:m>
                <a:endParaRPr lang="en-US" sz="1400" i="1" dirty="0" smtClean="0">
                  <a:solidFill>
                    <a:prstClr val="black"/>
                  </a:solidFill>
                  <a:latin typeface="Cambria Math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⇒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∠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𝐾</m:t>
                      </m:r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+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∠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𝑀</m:t>
                      </m:r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+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∠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𝑁</m:t>
                      </m:r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180</m:t>
                          </m:r>
                        </m:e>
                        <m:sup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0</m:t>
                          </m:r>
                        </m:sup>
                      </m:sSup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,</m:t>
                      </m:r>
                    </m:oMath>
                  </m:oMathPara>
                </a14:m>
                <a:endParaRPr lang="en-US" sz="1400" dirty="0" smtClean="0">
                  <a:solidFill>
                    <a:prstClr val="black"/>
                  </a:solidFill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∠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𝐾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=∠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𝑁</m:t>
                      </m:r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68</m:t>
                          </m:r>
                        </m:e>
                        <m:sup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en-US" sz="1400" dirty="0">
                  <a:solidFill>
                    <a:prstClr val="black"/>
                  </a:solidFill>
                  <a:cs typeface="Arial" pitchFamily="34" charset="0"/>
                </a:endParaRPr>
              </a:p>
              <a:p>
                <a:pPr algn="ctr"/>
                <a:endParaRPr lang="en-US" sz="14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algn="ctr"/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Demak</a:t>
                </a:r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,  </a:t>
                </a:r>
                <a:r>
                  <a:rPr lang="en-US" sz="1400" dirty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ru-RU" sz="1400" i="1">
                        <a:solidFill>
                          <a:prstClr val="black"/>
                        </a:solidFill>
                        <a:latin typeface="Cambria Math"/>
                      </a:rPr>
                      <m:t>∆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𝐴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</a:rPr>
                      <m:t>𝐵𝐶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∾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400" i="1">
                        <a:solidFill>
                          <a:prstClr val="black"/>
                        </a:solidFill>
                        <a:latin typeface="Cambria Math"/>
                      </a:rPr>
                      <m:t>∆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</a:rPr>
                      <m:t>𝑀𝑁𝐾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.</m:t>
                    </m:r>
                  </m:oMath>
                </a14:m>
                <a:endParaRPr lang="ru-RU" sz="1400" dirty="0">
                  <a:solidFill>
                    <a:prstClr val="black"/>
                  </a:solidFill>
                </a:endParaRPr>
              </a:p>
              <a:p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899" y="1165225"/>
                <a:ext cx="3286125" cy="2215991"/>
              </a:xfrm>
              <a:prstGeom prst="rect">
                <a:avLst/>
              </a:prstGeom>
              <a:blipFill rotWithShape="1">
                <a:blip r:embed="rId5"/>
                <a:stretch>
                  <a:fillRect t="-13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62459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object 4"/>
              <p:cNvSpPr txBox="1"/>
              <p:nvPr/>
            </p:nvSpPr>
            <p:spPr>
              <a:xfrm>
                <a:off x="139700" y="631824"/>
                <a:ext cx="5486400" cy="443711"/>
              </a:xfrm>
              <a:prstGeom prst="rect">
                <a:avLst/>
              </a:prstGeom>
            </p:spPr>
            <p:txBody>
              <a:bodyPr vert="horz" wrap="square" lIns="0" tIns="12700" rIns="0" bIns="0" rtlCol="0">
                <a:spAutoFit/>
              </a:bodyPr>
              <a:lstStyle/>
              <a:p>
                <a:pPr marL="12700" marR="5080"/>
                <a:r>
                  <a:rPr lang="en-US" sz="1400" b="1" kern="0" dirty="0" smtClean="0">
                    <a:solidFill>
                      <a:srgbClr val="1F497D"/>
                    </a:solidFill>
                    <a:latin typeface="Arial"/>
                    <a:cs typeface="Arial"/>
                  </a:rPr>
                  <a:t>13.9. </a:t>
                </a:r>
                <a:r>
                  <a:rPr lang="en-US" sz="1400" kern="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Rasmda </a:t>
                </a:r>
                <a:r>
                  <a:rPr lang="en-US" sz="1400" kern="0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ko‘rsatilgan</a:t>
                </a:r>
                <a:r>
                  <a:rPr lang="en-US" sz="1400" kern="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kern="0" smtClean="0">
                        <a:solidFill>
                          <a:schemeClr val="tx1"/>
                        </a:solidFill>
                        <a:latin typeface="Cambria Math"/>
                        <a:cs typeface="Arial"/>
                      </a:rPr>
                      <m:t>𝐴𝐵𝐶</m:t>
                    </m:r>
                  </m:oMath>
                </a14:m>
                <a:r>
                  <a:rPr lang="en-US" sz="1400" kern="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kern="0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uchburchakda</a:t>
                </a:r>
                <a:r>
                  <a:rPr lang="en-US" sz="1400" kern="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kern="0" smtClean="0">
                        <a:solidFill>
                          <a:schemeClr val="tx1"/>
                        </a:solidFill>
                        <a:latin typeface="Cambria Math"/>
                        <a:cs typeface="Arial" pitchFamily="34" charset="0"/>
                      </a:rPr>
                      <m:t>𝐸𝑄</m:t>
                    </m:r>
                    <m:r>
                      <a:rPr lang="en-US" sz="1400" b="0" i="1" kern="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∥</m:t>
                    </m:r>
                    <m:r>
                      <a:rPr lang="en-US" sz="1400" b="0" i="1" kern="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𝐵𝐶</m:t>
                    </m:r>
                    <m:r>
                      <a:rPr lang="en-US" sz="1400" b="0" i="1" kern="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.</m:t>
                    </m:r>
                  </m:oMath>
                </a14:m>
                <a:r>
                  <a:rPr lang="en-US" sz="1400" kern="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</a:p>
              <a:p>
                <a:pPr marL="12700" marR="5080"/>
                <a14:m>
                  <m:oMath xmlns:m="http://schemas.openxmlformats.org/officeDocument/2006/math">
                    <m:r>
                      <a:rPr lang="en-US" sz="1400" b="0" i="1" kern="0" dirty="0" smtClean="0">
                        <a:solidFill>
                          <a:schemeClr val="tx1"/>
                        </a:solidFill>
                        <a:latin typeface="Cambria Math"/>
                        <a:cs typeface="Arial" pitchFamily="34" charset="0"/>
                      </a:rPr>
                      <m:t>𝐴𝑄</m:t>
                    </m:r>
                  </m:oMath>
                </a14:m>
                <a:r>
                  <a:rPr lang="en-US" sz="1400" kern="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kern="0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ni</a:t>
                </a:r>
                <a:r>
                  <a:rPr lang="en-US" sz="1400" kern="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toping. </a:t>
                </a:r>
                <a:endParaRPr lang="en-US" sz="14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" name="object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0" y="631824"/>
                <a:ext cx="5486400" cy="443711"/>
              </a:xfrm>
              <a:prstGeom prst="rect">
                <a:avLst/>
              </a:prstGeom>
              <a:blipFill rotWithShape="1">
                <a:blip r:embed="rId2"/>
                <a:stretch>
                  <a:fillRect l="-1778" t="-9722" b="-236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bajarilgan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topshiriqni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tekshirish</a:t>
            </a: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1100" y="1241425"/>
            <a:ext cx="1524000" cy="137885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15900" y="1075535"/>
                <a:ext cx="3352800" cy="19137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>
                    <a:solidFill>
                      <a:prstClr val="black"/>
                    </a:solidFill>
                  </a:rPr>
                  <a:t> </a:t>
                </a:r>
                <a:r>
                  <a:rPr lang="en-US" sz="1400" b="1" kern="0" dirty="0" err="1" smtClean="0">
                    <a:solidFill>
                      <a:srgbClr val="1F497D"/>
                    </a:solidFill>
                    <a:latin typeface="Arial"/>
                    <a:cs typeface="Arial"/>
                  </a:rPr>
                  <a:t>Yechish</a:t>
                </a:r>
                <a:r>
                  <a:rPr lang="en-US" sz="1400" b="1" kern="0" dirty="0" smtClean="0">
                    <a:solidFill>
                      <a:srgbClr val="1F497D"/>
                    </a:solidFill>
                    <a:latin typeface="Arial"/>
                    <a:cs typeface="Arial"/>
                  </a:rPr>
                  <a:t>:</a:t>
                </a:r>
                <a:r>
                  <a:rPr lang="en-US" sz="1400" dirty="0" smtClean="0">
                    <a:solidFill>
                      <a:prstClr val="black"/>
                    </a:solidFill>
                  </a:rPr>
                  <a:t>  </a:t>
                </a:r>
                <a14:m>
                  <m:oMath xmlns:m="http://schemas.openxmlformats.org/officeDocument/2006/math">
                    <m:r>
                      <a:rPr lang="ru-RU" sz="1400" i="1" smtClean="0">
                        <a:solidFill>
                          <a:prstClr val="black"/>
                        </a:solidFill>
                        <a:latin typeface="Cambria Math"/>
                      </a:rPr>
                      <m:t>∆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</a:rPr>
                      <m:t>𝐴𝐸𝑄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∾</m:t>
                    </m:r>
                  </m:oMath>
                </a14:m>
                <a:r>
                  <a:rPr lang="ru-RU" sz="1400" dirty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ru-RU" sz="1400" i="1">
                        <a:solidFill>
                          <a:prstClr val="black"/>
                        </a:solidFill>
                        <a:latin typeface="Cambria Math"/>
                      </a:rPr>
                      <m:t>∆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</a:rPr>
                      <m:t>𝐴𝐵𝐶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   ⇒  </m:t>
                    </m:r>
                    <m:f>
                      <m:f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𝐴</m:t>
                        </m:r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𝐸</m:t>
                        </m:r>
                      </m:num>
                      <m:den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𝐴𝐵</m:t>
                        </m:r>
                      </m:den>
                    </m:f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𝐴𝑄</m:t>
                        </m:r>
                      </m:num>
                      <m:den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𝐴𝐶</m:t>
                        </m:r>
                      </m:den>
                    </m:f>
                  </m:oMath>
                </a14:m>
                <a:endParaRPr lang="en-US" sz="1400" dirty="0" smtClean="0">
                  <a:solidFill>
                    <a:prstClr val="black"/>
                  </a:solidFill>
                  <a:ea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𝐴𝐸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=24,  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𝐴𝐵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=64,  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𝑄𝐶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=50</m:t>
                      </m:r>
                    </m:oMath>
                  </m:oMathPara>
                </a14:m>
                <a:endParaRPr lang="en-US" sz="1400" b="0" dirty="0" smtClean="0">
                  <a:solidFill>
                    <a:prstClr val="black"/>
                  </a:solidFill>
                  <a:latin typeface="Arial" panose="020B0604020202020204" pitchFamily="34" charset="0"/>
                  <a:ea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𝐴𝐸</m:t>
                          </m:r>
                        </m:num>
                        <m:den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𝐴𝐵</m:t>
                          </m:r>
                        </m:den>
                      </m:f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𝐴𝑄</m:t>
                          </m:r>
                        </m:num>
                        <m:den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𝐴</m:t>
                          </m:r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𝑄</m:t>
                          </m:r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+</m:t>
                          </m:r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𝑄𝐶</m:t>
                          </m:r>
                        </m:den>
                      </m:f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  </m:t>
                      </m:r>
                      <m:r>
                        <a:rPr lang="en-US" dirty="0">
                          <a:latin typeface="Cambria Math" panose="02040503050406030204" pitchFamily="18" charset="0"/>
                        </a:rPr>
                        <m:t>⇒</m:t>
                      </m:r>
                      <m:r>
                        <a:rPr lang="en-US" b="0" i="1" dirty="0" smtClean="0">
                          <a:latin typeface="Cambria Math"/>
                        </a:rPr>
                        <m:t>  </m:t>
                      </m:r>
                      <m:f>
                        <m:f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24</m:t>
                          </m:r>
                        </m:num>
                        <m:den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64</m:t>
                          </m:r>
                        </m:den>
                      </m:f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𝐴𝑄</m:t>
                          </m:r>
                        </m:num>
                        <m:den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𝐴𝑄</m:t>
                          </m:r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+50</m:t>
                          </m:r>
                        </m:den>
                      </m:f>
                    </m:oMath>
                  </m:oMathPara>
                </a14:m>
                <a:endParaRPr lang="en-US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24</m:t>
                      </m:r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d>
                        <m:dPr>
                          <m:ctrlP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𝐴𝑄</m:t>
                          </m:r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+50</m:t>
                          </m:r>
                        </m:e>
                      </m:d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64</m:t>
                      </m:r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𝐴𝑄</m:t>
                      </m:r>
                    </m:oMath>
                  </m:oMathPara>
                </a14:m>
                <a:endParaRPr lang="en-US" sz="1400" b="0" dirty="0" smtClean="0">
                  <a:solidFill>
                    <a:prstClr val="black"/>
                  </a:solidFill>
                  <a:ea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24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𝐴𝑄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+1200=64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𝐴𝑄</m:t>
                      </m:r>
                    </m:oMath>
                  </m:oMathPara>
                </a14:m>
                <a:endParaRPr lang="en-US" sz="1400" b="0" dirty="0" smtClean="0">
                  <a:solidFill>
                    <a:prstClr val="black"/>
                  </a:solidFill>
                  <a:ea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4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0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𝐴𝑄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=1200</m:t>
                    </m:r>
                    <m:r>
                      <a:rPr lang="en-US" sz="1400" b="0" i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  </m:t>
                    </m:r>
                    <m:r>
                      <a:rPr lang="en-US" sz="1400" dirty="0">
                        <a:solidFill>
                          <a:prstClr val="black"/>
                        </a:solidFill>
                        <a:latin typeface="Cambria Math"/>
                      </a:rPr>
                      <m:t>⇒</m:t>
                    </m:r>
                    <m:r>
                      <a:rPr lang="en-US" sz="1400" b="0" i="0" dirty="0" smtClean="0">
                        <a:solidFill>
                          <a:prstClr val="black"/>
                        </a:solidFill>
                        <a:latin typeface="Cambria Math"/>
                      </a:rPr>
                      <m:t>  </m:t>
                    </m:r>
                    <m:r>
                      <m:rPr>
                        <m:sty m:val="p"/>
                      </m:rPr>
                      <a:rPr lang="en-US" sz="1400" b="0" i="0" dirty="0" smtClean="0">
                        <a:solidFill>
                          <a:prstClr val="black"/>
                        </a:solidFill>
                        <a:latin typeface="Cambria Math"/>
                      </a:rPr>
                      <m:t>AQ</m:t>
                    </m:r>
                    <m:r>
                      <a:rPr lang="en-US" sz="1400" b="0" i="0" dirty="0" smtClean="0">
                        <a:solidFill>
                          <a:prstClr val="black"/>
                        </a:solidFill>
                        <a:latin typeface="Cambria Math"/>
                      </a:rPr>
                      <m:t>=30</m:t>
                    </m:r>
                  </m:oMath>
                </a14:m>
                <a:r>
                  <a:rPr lang="en-US" sz="1400" dirty="0" smtClean="0"/>
                  <a:t>;</a:t>
                </a:r>
              </a:p>
              <a:p>
                <a:r>
                  <a:rPr lang="en-US" sz="1400" b="1" kern="0" dirty="0" err="1" smtClean="0">
                    <a:solidFill>
                      <a:srgbClr val="1F497D"/>
                    </a:solidFill>
                    <a:latin typeface="Arial"/>
                    <a:cs typeface="Arial"/>
                  </a:rPr>
                  <a:t>Javob</a:t>
                </a:r>
                <a:r>
                  <a:rPr lang="en-US" sz="1400" b="1" kern="0" dirty="0" smtClean="0">
                    <a:solidFill>
                      <a:srgbClr val="1F497D"/>
                    </a:solidFill>
                    <a:latin typeface="Arial"/>
                    <a:cs typeface="Arial"/>
                  </a:rPr>
                  <a:t>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400" dirty="0">
                        <a:solidFill>
                          <a:prstClr val="black"/>
                        </a:solidFill>
                        <a:latin typeface="Cambria Math"/>
                      </a:rPr>
                      <m:t>AQ</m:t>
                    </m:r>
                    <m:r>
                      <a:rPr lang="en-US" sz="1400" dirty="0">
                        <a:solidFill>
                          <a:prstClr val="black"/>
                        </a:solidFill>
                        <a:latin typeface="Cambria Math"/>
                      </a:rPr>
                      <m:t>=30</m:t>
                    </m:r>
                  </m:oMath>
                </a14:m>
                <a:r>
                  <a:rPr lang="en-US" sz="1400" dirty="0" smtClean="0"/>
                  <a:t>.</a:t>
                </a:r>
                <a:endParaRPr lang="ru-RU" sz="1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900" y="1075535"/>
                <a:ext cx="3352800" cy="1913729"/>
              </a:xfrm>
              <a:prstGeom prst="rect">
                <a:avLst/>
              </a:prstGeom>
              <a:blipFill rotWithShape="1">
                <a:blip r:embed="rId5"/>
                <a:stretch>
                  <a:fillRect l="-364" b="-22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3448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64761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bajarilgan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topshiriqni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tekshirish</a:t>
            </a:r>
            <a:r>
              <a:rPr lang="en-US" spc="5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pc="5" dirty="0">
                <a:latin typeface="Times New Roman" pitchFamily="18" charset="0"/>
                <a:cs typeface="Times New Roman" pitchFamily="18" charset="0"/>
              </a:rPr>
            </a:b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object 4"/>
              <p:cNvSpPr txBox="1"/>
              <p:nvPr/>
            </p:nvSpPr>
            <p:spPr>
              <a:xfrm>
                <a:off x="139700" y="596287"/>
                <a:ext cx="5486400" cy="443711"/>
              </a:xfrm>
              <a:prstGeom prst="rect">
                <a:avLst/>
              </a:prstGeom>
            </p:spPr>
            <p:txBody>
              <a:bodyPr vert="horz" wrap="square" lIns="0" tIns="12700" rIns="0" bIns="0" rtlCol="0">
                <a:spAutoFit/>
              </a:bodyPr>
              <a:lstStyle/>
              <a:p>
                <a:pPr marL="12700" marR="5080"/>
                <a:r>
                  <a:rPr lang="en-US" sz="1400" b="1" kern="0" dirty="0" smtClean="0">
                    <a:solidFill>
                      <a:srgbClr val="1F497D"/>
                    </a:solidFill>
                    <a:latin typeface="Arial"/>
                    <a:cs typeface="Arial"/>
                  </a:rPr>
                  <a:t>13.10. </a:t>
                </a:r>
                <a:r>
                  <a:rPr lang="en-US" sz="1400" kern="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Rasmda </a:t>
                </a:r>
                <a:r>
                  <a:rPr lang="en-US" sz="1400" kern="0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ko‘rsatilgan</a:t>
                </a:r>
                <a:r>
                  <a:rPr lang="en-US" sz="1400" kern="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kern="0" smtClean="0">
                        <a:solidFill>
                          <a:schemeClr val="tx1"/>
                        </a:solidFill>
                        <a:latin typeface="Cambria Math"/>
                        <a:cs typeface="Arial"/>
                      </a:rPr>
                      <m:t>𝐴𝐵𝐶</m:t>
                    </m:r>
                  </m:oMath>
                </a14:m>
                <a:r>
                  <a:rPr lang="en-US" sz="1400" kern="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kern="0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uchburchakda</a:t>
                </a:r>
                <a:r>
                  <a:rPr lang="en-US" sz="1400" kern="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0" kern="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 </m:t>
                    </m:r>
                    <m:r>
                      <a:rPr lang="en-US" sz="1400" b="0" i="1" kern="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𝐴𝐵</m:t>
                    </m:r>
                    <m:r>
                      <a:rPr lang="en-US" sz="1400" b="0" i="1" kern="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∥</m:t>
                    </m:r>
                    <m:r>
                      <a:rPr lang="en-US" sz="1400" b="0" i="1" kern="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𝐸𝐶</m:t>
                    </m:r>
                    <m:r>
                      <a:rPr lang="en-US" sz="1400" b="0" i="1" kern="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.</m:t>
                    </m:r>
                  </m:oMath>
                </a14:m>
                <a:r>
                  <a:rPr lang="en-US" sz="1400" kern="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</a:p>
              <a:p>
                <a:pPr marL="12700" marR="5080"/>
                <a14:m>
                  <m:oMath xmlns:m="http://schemas.openxmlformats.org/officeDocument/2006/math">
                    <m:r>
                      <a:rPr lang="en-US" sz="1400" b="0" i="1" kern="0" dirty="0" smtClean="0">
                        <a:solidFill>
                          <a:schemeClr val="tx1"/>
                        </a:solidFill>
                        <a:latin typeface="Cambria Math"/>
                        <a:cs typeface="Arial" pitchFamily="34" charset="0"/>
                      </a:rPr>
                      <m:t>𝑄𝐶</m:t>
                    </m:r>
                  </m:oMath>
                </a14:m>
                <a:r>
                  <a:rPr lang="en-US" sz="1400" kern="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kern="0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ni</a:t>
                </a:r>
                <a:r>
                  <a:rPr lang="en-US" sz="1400" kern="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toping. </a:t>
                </a:r>
                <a:endParaRPr lang="en-US" sz="14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" name="object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0" y="596287"/>
                <a:ext cx="5486400" cy="443711"/>
              </a:xfrm>
              <a:prstGeom prst="rect">
                <a:avLst/>
              </a:prstGeom>
              <a:blipFill rotWithShape="1">
                <a:blip r:embed="rId2"/>
                <a:stretch>
                  <a:fillRect l="-1778" t="-9589" b="-219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9175" y="1317625"/>
            <a:ext cx="2066925" cy="127575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125022" y="986753"/>
                <a:ext cx="3419474" cy="225459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lang="en-US" sz="1400" b="1" kern="0" dirty="0" smtClean="0">
                    <a:solidFill>
                      <a:srgbClr val="1F497D"/>
                    </a:solidFill>
                    <a:latin typeface="Arial"/>
                    <a:cs typeface="Arial"/>
                  </a:rPr>
                  <a:t>Yechish:</a:t>
                </a:r>
                <a:r>
                  <a:rPr lang="en-US" sz="1400" dirty="0">
                    <a:solidFill>
                      <a:prstClr val="black"/>
                    </a:solidFill>
                  </a:rPr>
                  <a:t>  </a:t>
                </a:r>
                <a14:m>
                  <m:oMath xmlns:m="http://schemas.openxmlformats.org/officeDocument/2006/math">
                    <m:r>
                      <a:rPr lang="ru-RU" sz="1400" i="1">
                        <a:solidFill>
                          <a:prstClr val="black"/>
                        </a:solidFill>
                        <a:latin typeface="Cambria Math"/>
                      </a:rPr>
                      <m:t>∆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</a:rPr>
                      <m:t>𝐶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𝐸𝑄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∾</m:t>
                    </m:r>
                  </m:oMath>
                </a14:m>
                <a:r>
                  <a:rPr lang="ru-RU" sz="1400" dirty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ru-RU" sz="1400" i="1">
                        <a:solidFill>
                          <a:prstClr val="black"/>
                        </a:solidFill>
                        <a:latin typeface="Cambria Math"/>
                      </a:rPr>
                      <m:t>∆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𝐴𝐵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</a:rPr>
                      <m:t>𝑄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   ⇒  </m:t>
                    </m:r>
                    <m:f>
                      <m:f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𝐸</m:t>
                        </m:r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𝑄</m:t>
                        </m:r>
                      </m:num>
                      <m:den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𝐴</m:t>
                        </m:r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𝑄</m:t>
                        </m:r>
                      </m:den>
                    </m:f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𝐶</m:t>
                        </m:r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𝑄</m:t>
                        </m:r>
                      </m:num>
                      <m:den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𝐵𝑄</m:t>
                        </m:r>
                      </m:den>
                    </m:f>
                  </m:oMath>
                </a14:m>
                <a:endParaRPr lang="en-US" sz="1400" dirty="0">
                  <a:solidFill>
                    <a:prstClr val="black"/>
                  </a:solidFill>
                  <a:ea typeface="Cambria Math"/>
                </a:endParaRPr>
              </a:p>
              <a:p>
                <a:pPr lvl="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𝐴𝐸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=16,  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𝐴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𝑄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38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,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  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𝐸𝑄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=22,  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𝐵𝐶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=42</m:t>
                      </m:r>
                    </m:oMath>
                  </m:oMathPara>
                </a14:m>
                <a:endParaRPr lang="en-US" sz="1400" dirty="0">
                  <a:solidFill>
                    <a:prstClr val="black"/>
                  </a:solidFill>
                  <a:latin typeface="Arial" panose="020B0604020202020204" pitchFamily="34" charset="0"/>
                  <a:ea typeface="Cambria Math"/>
                </a:endParaRPr>
              </a:p>
              <a:p>
                <a:pPr lvl="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𝐸𝑄</m:t>
                          </m:r>
                        </m:num>
                        <m:den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𝐴𝑄</m:t>
                          </m:r>
                        </m:den>
                      </m:f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𝐶𝑄</m:t>
                          </m:r>
                        </m:num>
                        <m:den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𝐶</m:t>
                          </m:r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𝑄</m:t>
                          </m:r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+</m:t>
                          </m:r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𝐵𝐶</m:t>
                          </m:r>
                        </m:den>
                      </m:f>
                      <m:r>
                        <a:rPr lang="en-US" dirty="0">
                          <a:solidFill>
                            <a:prstClr val="black"/>
                          </a:solidFill>
                          <a:latin typeface="Cambria Math"/>
                        </a:rPr>
                        <m:t>⇒</m:t>
                      </m:r>
                      <m:r>
                        <a:rPr lang="en-US" i="1" dirty="0">
                          <a:solidFill>
                            <a:prstClr val="black"/>
                          </a:solidFill>
                          <a:latin typeface="Cambria Math"/>
                        </a:rPr>
                        <m:t>  </m:t>
                      </m:r>
                      <m:f>
                        <m:f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22</m:t>
                          </m:r>
                        </m:num>
                        <m:den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38</m:t>
                          </m:r>
                        </m:den>
                      </m:f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𝐶</m:t>
                          </m:r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𝑄</m:t>
                          </m:r>
                        </m:num>
                        <m:den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𝐶</m:t>
                          </m:r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𝑄</m:t>
                          </m:r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+42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prstClr val="black"/>
                  </a:solidFill>
                </a:endParaRPr>
              </a:p>
              <a:p>
                <a:pPr lvl="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2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2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d>
                        <m:d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𝐶</m:t>
                          </m:r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𝑄</m:t>
                          </m:r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+42</m:t>
                          </m:r>
                        </m:e>
                      </m:d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38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𝐶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𝑄</m:t>
                      </m:r>
                    </m:oMath>
                  </m:oMathPara>
                </a14:m>
                <a:endParaRPr lang="en-US" sz="1400" dirty="0">
                  <a:solidFill>
                    <a:prstClr val="black"/>
                  </a:solidFill>
                  <a:ea typeface="Cambria Math"/>
                </a:endParaRPr>
              </a:p>
              <a:p>
                <a:pPr lvl="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2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2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𝐶𝑄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+924=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38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𝐶𝑄</m:t>
                      </m:r>
                    </m:oMath>
                  </m:oMathPara>
                </a14:m>
                <a:endParaRPr lang="en-US" sz="1400" dirty="0">
                  <a:solidFill>
                    <a:prstClr val="black"/>
                  </a:solidFill>
                  <a:ea typeface="Cambria Math"/>
                </a:endParaRPr>
              </a:p>
              <a:p>
                <a:pPr lvl="0"/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16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𝐶𝑄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1400" b="0" i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924</m:t>
                    </m:r>
                    <m:r>
                      <a:rPr lang="en-US" sz="140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  </m:t>
                    </m:r>
                    <m:r>
                      <a:rPr lang="en-US" sz="1400" dirty="0">
                        <a:solidFill>
                          <a:prstClr val="black"/>
                        </a:solidFill>
                        <a:latin typeface="Cambria Math"/>
                      </a:rPr>
                      <m:t>⇒  </m:t>
                    </m:r>
                    <m:r>
                      <a:rPr lang="en-US" sz="1400" b="0" i="1" dirty="0" smtClean="0">
                        <a:solidFill>
                          <a:prstClr val="black"/>
                        </a:solidFill>
                        <a:latin typeface="Cambria Math"/>
                      </a:rPr>
                      <m:t>𝐶</m:t>
                    </m:r>
                    <m:r>
                      <a:rPr lang="en-US" sz="1400" i="1" dirty="0">
                        <a:solidFill>
                          <a:prstClr val="black"/>
                        </a:solidFill>
                        <a:latin typeface="Cambria Math"/>
                      </a:rPr>
                      <m:t>𝑄</m:t>
                    </m:r>
                    <m:r>
                      <a:rPr lang="en-US" sz="1400" i="1" dirty="0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1400" i="1" dirty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0" i="1" dirty="0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924</m:t>
                        </m:r>
                      </m:num>
                      <m:den>
                        <m:r>
                          <a:rPr lang="en-US" sz="1400" b="0" i="1" dirty="0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16</m:t>
                        </m:r>
                      </m:den>
                    </m:f>
                    <m:r>
                      <a:rPr lang="en-US" sz="1400" b="0" i="1" dirty="0" smtClean="0">
                        <a:solidFill>
                          <a:prstClr val="black"/>
                        </a:solidFill>
                        <a:latin typeface="Cambria Math"/>
                      </a:rPr>
                      <m:t>=57,75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</a:rPr>
                  <a:t>;</a:t>
                </a:r>
              </a:p>
              <a:p>
                <a:pPr lvl="0"/>
                <a:r>
                  <a:rPr lang="en-US" sz="1400" b="1" kern="0" dirty="0" err="1">
                    <a:solidFill>
                      <a:srgbClr val="1F497D"/>
                    </a:solidFill>
                    <a:latin typeface="Arial"/>
                    <a:cs typeface="Arial"/>
                  </a:rPr>
                  <a:t>Javob</a:t>
                </a:r>
                <a:r>
                  <a:rPr lang="en-US" sz="1400" b="1" kern="0" dirty="0">
                    <a:solidFill>
                      <a:srgbClr val="1F497D"/>
                    </a:solidFill>
                    <a:latin typeface="Arial"/>
                    <a:cs typeface="Arial"/>
                  </a:rPr>
                  <a:t>:</a:t>
                </a:r>
                <a:r>
                  <a:rPr lang="en-US" sz="1400" b="1" kern="0" dirty="0" smtClean="0">
                    <a:solidFill>
                      <a:srgbClr val="1F497D"/>
                    </a:solidFill>
                    <a:latin typeface="Arial"/>
                    <a:cs typeface="Arial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 dirty="0">
                        <a:solidFill>
                          <a:prstClr val="black"/>
                        </a:solidFill>
                        <a:latin typeface="Cambria Math"/>
                      </a:rPr>
                      <m:t>𝐶𝑄</m:t>
                    </m:r>
                    <m:r>
                      <a:rPr lang="en-US" sz="1400" dirty="0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>
                      <a:rPr lang="en-US" sz="1400" b="0" i="0" dirty="0" smtClean="0">
                        <a:solidFill>
                          <a:prstClr val="black"/>
                        </a:solidFill>
                        <a:latin typeface="Cambria Math"/>
                      </a:rPr>
                      <m:t>57,75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</a:rPr>
                  <a:t>.</a:t>
                </a:r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022" y="986753"/>
                <a:ext cx="3419474" cy="2254592"/>
              </a:xfrm>
              <a:prstGeom prst="rect">
                <a:avLst/>
              </a:prstGeom>
              <a:blipFill rotWithShape="1">
                <a:blip r:embed="rId5"/>
                <a:stretch>
                  <a:fillRect l="-536" b="-108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3448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Bilimingizni</a:t>
            </a:r>
            <a:r>
              <a:rPr lang="en-US" spc="5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pc="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sinab</a:t>
            </a:r>
            <a:r>
              <a:rPr lang="en-US" spc="5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pc="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ko‘ring</a:t>
            </a:r>
            <a:endParaRPr spc="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7891" y="936625"/>
            <a:ext cx="54102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lphaUcParenR"/>
            </a:pP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Ikkita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uchburchakning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burchaklari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mos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ravishda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teng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bo‘lsa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ular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o‘xshash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deyiladi</a:t>
            </a:r>
            <a:r>
              <a:rPr lang="en-U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14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AutoNum type="alphaUcParenR" startAt="2"/>
            </a:pP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Ikkita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uchburchakning</a:t>
            </a:r>
            <a:r>
              <a:rPr lang="en-U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tomonlari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mos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ravishda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teng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bo‘lsa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ular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o‘xshash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deyiladi</a:t>
            </a:r>
            <a:r>
              <a:rPr lang="en-U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14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D)  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Ikkita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uchburchakning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mos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tomonlari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proporsional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mos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       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burchaklari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teng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bo‘lsa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ular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o‘xshash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deyiladi</a:t>
            </a:r>
            <a:endParaRPr lang="en-US" sz="14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E)  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Ikkita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uchburchakning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mos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tomonlari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mos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burchaklari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teng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bo‘lsa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ular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o‘xshash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deyiladi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3948" y="1774825"/>
            <a:ext cx="51913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en-US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)   </a:t>
            </a:r>
            <a:r>
              <a:rPr lang="en-US" sz="14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Ikkita</a:t>
            </a:r>
            <a:r>
              <a:rPr lang="en-US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uchburchakning</a:t>
            </a:r>
            <a:r>
              <a:rPr lang="en-US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mos</a:t>
            </a:r>
            <a:r>
              <a:rPr lang="en-US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tomonlari</a:t>
            </a:r>
            <a:r>
              <a:rPr lang="en-US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proporsional</a:t>
            </a:r>
            <a:r>
              <a:rPr lang="en-US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mos</a:t>
            </a:r>
            <a:r>
              <a:rPr lang="en-US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       </a:t>
            </a:r>
            <a:r>
              <a:rPr lang="en-US" sz="14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burchaklari</a:t>
            </a:r>
            <a:r>
              <a:rPr lang="en-US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teng</a:t>
            </a:r>
            <a:r>
              <a:rPr lang="en-US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bo‘lsa</a:t>
            </a:r>
            <a:r>
              <a:rPr lang="en-US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ular</a:t>
            </a:r>
            <a:r>
              <a:rPr lang="en-US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o‘xshash</a:t>
            </a:r>
            <a:r>
              <a:rPr lang="en-US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deyiladi</a:t>
            </a:r>
            <a:r>
              <a:rPr lang="en-US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14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30200" y="581312"/>
            <a:ext cx="5105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n-US" b="1" kern="0" dirty="0" err="1">
                <a:solidFill>
                  <a:srgbClr val="1F497D"/>
                </a:solidFill>
                <a:latin typeface="Arial"/>
                <a:cs typeface="Arial"/>
              </a:rPr>
              <a:t>Quyidagi</a:t>
            </a:r>
            <a:r>
              <a:rPr lang="en-US" b="1" kern="0" dirty="0">
                <a:solidFill>
                  <a:srgbClr val="1F497D"/>
                </a:solidFill>
                <a:latin typeface="Arial"/>
                <a:cs typeface="Arial"/>
              </a:rPr>
              <a:t> </a:t>
            </a:r>
            <a:r>
              <a:rPr lang="en-US" b="1" kern="0" dirty="0" err="1">
                <a:solidFill>
                  <a:srgbClr val="1F497D"/>
                </a:solidFill>
                <a:latin typeface="Arial"/>
                <a:cs typeface="Arial"/>
              </a:rPr>
              <a:t>ta’riflardan</a:t>
            </a:r>
            <a:r>
              <a:rPr lang="en-US" b="1" kern="0" dirty="0">
                <a:solidFill>
                  <a:srgbClr val="1F497D"/>
                </a:solidFill>
                <a:latin typeface="Arial"/>
                <a:cs typeface="Arial"/>
              </a:rPr>
              <a:t> </a:t>
            </a:r>
            <a:r>
              <a:rPr lang="en-US" b="1" kern="0" dirty="0" err="1">
                <a:solidFill>
                  <a:srgbClr val="1F497D"/>
                </a:solidFill>
                <a:latin typeface="Arial"/>
                <a:cs typeface="Arial"/>
              </a:rPr>
              <a:t>qaysi</a:t>
            </a:r>
            <a:r>
              <a:rPr lang="en-US" b="1" kern="0" dirty="0">
                <a:solidFill>
                  <a:srgbClr val="1F497D"/>
                </a:solidFill>
                <a:latin typeface="Arial"/>
                <a:cs typeface="Arial"/>
              </a:rPr>
              <a:t> </a:t>
            </a:r>
            <a:r>
              <a:rPr lang="en-US" b="1" kern="0" dirty="0" err="1">
                <a:solidFill>
                  <a:srgbClr val="1F497D"/>
                </a:solidFill>
                <a:latin typeface="Arial"/>
                <a:cs typeface="Arial"/>
              </a:rPr>
              <a:t>biri</a:t>
            </a:r>
            <a:r>
              <a:rPr lang="en-US" b="1" kern="0" dirty="0">
                <a:solidFill>
                  <a:srgbClr val="1F497D"/>
                </a:solidFill>
                <a:latin typeface="Arial"/>
                <a:cs typeface="Arial"/>
              </a:rPr>
              <a:t> </a:t>
            </a:r>
            <a:r>
              <a:rPr lang="en-US" b="1" kern="0" dirty="0" err="1">
                <a:solidFill>
                  <a:srgbClr val="1F497D"/>
                </a:solidFill>
                <a:latin typeface="Arial"/>
                <a:cs typeface="Arial"/>
              </a:rPr>
              <a:t>to‘g‘r</a:t>
            </a:r>
            <a:r>
              <a:rPr lang="en-US" b="1" kern="0" dirty="0" err="1">
                <a:solidFill>
                  <a:srgbClr val="002060"/>
                </a:solidFill>
                <a:latin typeface="Arial"/>
                <a:cs typeface="Arial"/>
              </a:rPr>
              <a:t>i</a:t>
            </a:r>
            <a:r>
              <a:rPr lang="en-US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695393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Bilimingizni</a:t>
            </a:r>
            <a:r>
              <a:rPr lang="en-US" spc="5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pc="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sinab</a:t>
            </a:r>
            <a:r>
              <a:rPr lang="en-US" spc="5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pc="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ko‘ring</a:t>
            </a:r>
            <a:endParaRPr spc="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7800" y="1317625"/>
            <a:ext cx="54102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Tx/>
              <a:buAutoNum type="alphaUcParenR"/>
            </a:pP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O‘xshashlik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koeffitsiyentiga</a:t>
            </a:r>
            <a:endParaRPr lang="en-US" sz="14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Tx/>
              <a:buAutoNum type="alphaUcParenR" startAt="2"/>
            </a:pP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Ularning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mos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tomonlari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nisbatiga</a:t>
            </a:r>
            <a:endParaRPr lang="en-US" sz="14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D)  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Ularning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perimetrlari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nisbatiga</a:t>
            </a:r>
            <a:endParaRPr lang="en-US" sz="14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E)  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O‘xshashlik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koeffitsiyentining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kvadratiga</a:t>
            </a:r>
            <a:endParaRPr lang="en-US" sz="14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7800" y="2179350"/>
            <a:ext cx="40767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E)   </a:t>
            </a:r>
            <a:r>
              <a:rPr lang="en-US" sz="1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O‘xshashlik</a:t>
            </a:r>
            <a:r>
              <a:rPr lang="en-US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koeffitsiyentining</a:t>
            </a:r>
            <a:r>
              <a:rPr lang="en-US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kvadratiga</a:t>
            </a:r>
            <a:endParaRPr lang="en-US" sz="14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00269" y="598336"/>
            <a:ext cx="55245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kern="0" dirty="0">
                <a:solidFill>
                  <a:srgbClr val="1F497D"/>
                </a:solidFill>
                <a:latin typeface="Arial"/>
                <a:cs typeface="Arial"/>
              </a:rPr>
              <a:t>2. </a:t>
            </a:r>
            <a:r>
              <a:rPr lang="en-US" b="1" kern="0" dirty="0" err="1">
                <a:solidFill>
                  <a:srgbClr val="1F497D"/>
                </a:solidFill>
                <a:latin typeface="Arial"/>
                <a:cs typeface="Arial"/>
              </a:rPr>
              <a:t>Ikkita</a:t>
            </a:r>
            <a:r>
              <a:rPr lang="en-US" b="1" kern="0" dirty="0">
                <a:solidFill>
                  <a:srgbClr val="1F497D"/>
                </a:solidFill>
                <a:latin typeface="Arial"/>
                <a:cs typeface="Arial"/>
              </a:rPr>
              <a:t> </a:t>
            </a:r>
            <a:r>
              <a:rPr lang="en-US" b="1" kern="0" dirty="0" err="1">
                <a:solidFill>
                  <a:srgbClr val="1F497D"/>
                </a:solidFill>
                <a:latin typeface="Arial"/>
                <a:cs typeface="Arial"/>
              </a:rPr>
              <a:t>uchburchak</a:t>
            </a:r>
            <a:r>
              <a:rPr lang="en-US" b="1" kern="0" dirty="0">
                <a:solidFill>
                  <a:srgbClr val="1F497D"/>
                </a:solidFill>
                <a:latin typeface="Arial"/>
                <a:cs typeface="Arial"/>
              </a:rPr>
              <a:t> </a:t>
            </a:r>
            <a:r>
              <a:rPr lang="en-US" b="1" kern="0" dirty="0" err="1">
                <a:solidFill>
                  <a:srgbClr val="1F497D"/>
                </a:solidFill>
                <a:latin typeface="Arial"/>
                <a:cs typeface="Arial"/>
              </a:rPr>
              <a:t>yuzlarining</a:t>
            </a:r>
            <a:r>
              <a:rPr lang="en-US" b="1" kern="0" dirty="0">
                <a:solidFill>
                  <a:srgbClr val="1F497D"/>
                </a:solidFill>
                <a:latin typeface="Arial"/>
                <a:cs typeface="Arial"/>
              </a:rPr>
              <a:t> </a:t>
            </a:r>
            <a:r>
              <a:rPr lang="en-US" b="1" kern="0" dirty="0" err="1">
                <a:solidFill>
                  <a:srgbClr val="1F497D"/>
                </a:solidFill>
                <a:latin typeface="Arial"/>
                <a:cs typeface="Arial"/>
              </a:rPr>
              <a:t>nisbati</a:t>
            </a:r>
            <a:r>
              <a:rPr lang="en-US" b="1" kern="0" dirty="0">
                <a:solidFill>
                  <a:srgbClr val="1F497D"/>
                </a:solidFill>
                <a:latin typeface="Arial"/>
                <a:cs typeface="Arial"/>
              </a:rPr>
              <a:t> </a:t>
            </a:r>
            <a:r>
              <a:rPr lang="en-US" b="1" kern="0" dirty="0" err="1">
                <a:solidFill>
                  <a:srgbClr val="1F497D"/>
                </a:solidFill>
                <a:latin typeface="Arial"/>
                <a:cs typeface="Arial"/>
              </a:rPr>
              <a:t>nimaga</a:t>
            </a:r>
            <a:r>
              <a:rPr lang="en-US" b="1" kern="0" dirty="0">
                <a:solidFill>
                  <a:srgbClr val="1F497D"/>
                </a:solidFill>
                <a:latin typeface="Arial"/>
                <a:cs typeface="Arial"/>
              </a:rPr>
              <a:t> </a:t>
            </a:r>
            <a:r>
              <a:rPr lang="en-US" b="1" kern="0" dirty="0" err="1">
                <a:solidFill>
                  <a:srgbClr val="1F497D"/>
                </a:solidFill>
                <a:latin typeface="Arial"/>
                <a:cs typeface="Arial"/>
              </a:rPr>
              <a:t>teng</a:t>
            </a:r>
            <a:r>
              <a:rPr lang="en-US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642070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Bilimingizni</a:t>
            </a:r>
            <a:r>
              <a:rPr lang="en-US" spc="5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pc="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sinab</a:t>
            </a:r>
            <a:r>
              <a:rPr lang="en-US" spc="5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pc="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ko‘ring</a:t>
            </a:r>
            <a:endParaRPr spc="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9969" y="612929"/>
            <a:ext cx="54102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kern="0" dirty="0">
                <a:solidFill>
                  <a:srgbClr val="1F497D"/>
                </a:solidFill>
                <a:latin typeface="Arial"/>
                <a:cs typeface="Arial"/>
              </a:rPr>
              <a:t>3</a:t>
            </a:r>
            <a:r>
              <a:rPr lang="en-US" sz="1400" b="1" kern="0" dirty="0" smtClean="0">
                <a:solidFill>
                  <a:srgbClr val="1F497D"/>
                </a:solidFill>
                <a:latin typeface="Arial"/>
                <a:cs typeface="Arial"/>
              </a:rPr>
              <a:t>. </a:t>
            </a:r>
            <a:r>
              <a:rPr lang="en-US" sz="1400" b="1" kern="0" dirty="0" err="1" smtClean="0">
                <a:solidFill>
                  <a:srgbClr val="1F497D"/>
                </a:solidFill>
                <a:latin typeface="Arial"/>
                <a:cs typeface="Arial"/>
              </a:rPr>
              <a:t>Quyidagi</a:t>
            </a:r>
            <a:r>
              <a:rPr lang="en-US" sz="1400" b="1" kern="0" dirty="0" smtClean="0">
                <a:solidFill>
                  <a:srgbClr val="1F497D"/>
                </a:solidFill>
                <a:latin typeface="Arial"/>
                <a:cs typeface="Arial"/>
              </a:rPr>
              <a:t> </a:t>
            </a:r>
            <a:r>
              <a:rPr lang="en-US" sz="1400" b="1" kern="0" dirty="0" err="1" smtClean="0">
                <a:solidFill>
                  <a:srgbClr val="1F497D"/>
                </a:solidFill>
                <a:latin typeface="Arial"/>
                <a:cs typeface="Arial"/>
              </a:rPr>
              <a:t>tasdiqlardan</a:t>
            </a:r>
            <a:r>
              <a:rPr lang="en-US" sz="1400" b="1" kern="0" dirty="0" smtClean="0">
                <a:solidFill>
                  <a:srgbClr val="1F497D"/>
                </a:solidFill>
                <a:latin typeface="Arial"/>
                <a:cs typeface="Arial"/>
              </a:rPr>
              <a:t> </a:t>
            </a:r>
            <a:r>
              <a:rPr lang="en-US" sz="1400" b="1" kern="0" dirty="0" err="1" smtClean="0">
                <a:solidFill>
                  <a:srgbClr val="1F497D"/>
                </a:solidFill>
                <a:latin typeface="Arial"/>
                <a:cs typeface="Arial"/>
              </a:rPr>
              <a:t>qaysi</a:t>
            </a:r>
            <a:r>
              <a:rPr lang="en-US" sz="1400" b="1" kern="0" dirty="0" smtClean="0">
                <a:solidFill>
                  <a:srgbClr val="1F497D"/>
                </a:solidFill>
                <a:latin typeface="Arial"/>
                <a:cs typeface="Arial"/>
              </a:rPr>
              <a:t> </a:t>
            </a:r>
            <a:r>
              <a:rPr lang="en-US" sz="1400" b="1" kern="0" dirty="0" err="1" smtClean="0">
                <a:solidFill>
                  <a:srgbClr val="1F497D"/>
                </a:solidFill>
                <a:latin typeface="Arial"/>
                <a:cs typeface="Arial"/>
              </a:rPr>
              <a:t>biri</a:t>
            </a:r>
            <a:r>
              <a:rPr lang="en-US" sz="1400" b="1" kern="0" dirty="0" smtClean="0">
                <a:solidFill>
                  <a:srgbClr val="1F497D"/>
                </a:solidFill>
                <a:latin typeface="Arial"/>
                <a:cs typeface="Arial"/>
              </a:rPr>
              <a:t> </a:t>
            </a:r>
            <a:r>
              <a:rPr lang="en-US" sz="1400" b="1" kern="0" dirty="0" err="1" smtClean="0">
                <a:solidFill>
                  <a:srgbClr val="1F497D"/>
                </a:solidFill>
                <a:latin typeface="Arial"/>
                <a:cs typeface="Arial"/>
              </a:rPr>
              <a:t>to‘g‘ri</a:t>
            </a:r>
            <a:r>
              <a:rPr lang="en-US" sz="1400" b="1" kern="0" dirty="0" smtClean="0">
                <a:solidFill>
                  <a:srgbClr val="1F497D"/>
                </a:solidFill>
                <a:latin typeface="Arial"/>
                <a:cs typeface="Arial"/>
              </a:rPr>
              <a:t>? </a:t>
            </a:r>
          </a:p>
          <a:p>
            <a:pPr marL="342900" indent="-342900">
              <a:buAutoNum type="alphaUcParenR"/>
            </a:pP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Uchburchaklardan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birining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ikkita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burchagi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ikkinchisining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ikkita</a:t>
            </a:r>
            <a:endParaRPr lang="en-US" sz="14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urchagiga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teng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bo‘lsa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ular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o‘xshash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bo‘ladi</a:t>
            </a:r>
            <a:r>
              <a:rPr lang="uz-Cyrl-UZ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14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B)  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Uchburchaklardan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birining</a:t>
            </a:r>
            <a:r>
              <a:rPr lang="en-U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ikkita</a:t>
            </a:r>
            <a:r>
              <a:rPr lang="en-U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tomoni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ikkinchisining</a:t>
            </a:r>
            <a:r>
              <a:rPr lang="en-U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ikkita</a:t>
            </a:r>
            <a:endParaRPr lang="en-US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tomoniga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teng</a:t>
            </a:r>
            <a:r>
              <a:rPr lang="en-U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bo‘lsa</a:t>
            </a:r>
            <a:r>
              <a:rPr lang="en-U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ular</a:t>
            </a:r>
            <a:r>
              <a:rPr lang="en-U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o‘xshash</a:t>
            </a:r>
            <a:r>
              <a:rPr lang="en-U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bo‘ladi</a:t>
            </a:r>
            <a:r>
              <a:rPr lang="uz-Cyrl-UZ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14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D)  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Ikkita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uchburchakning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bittadan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burchaklari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teng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ikkitadan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tomonlari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proporsional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bo‘lsa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ular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o‘xshash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bo‘ladi</a:t>
            </a:r>
            <a:r>
              <a:rPr lang="uz-Cyrl-UZ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14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E)  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Ikkita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uchburchakning</a:t>
            </a:r>
            <a:r>
              <a:rPr lang="en-U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1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bittadan</a:t>
            </a:r>
            <a:r>
              <a:rPr lang="en-U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burchaklari</a:t>
            </a:r>
            <a:r>
              <a:rPr lang="en-U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teng</a:t>
            </a:r>
            <a:r>
              <a:rPr lang="en-U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bittadan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tomonlari</a:t>
            </a:r>
            <a:r>
              <a:rPr lang="en-U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proporsional</a:t>
            </a:r>
            <a:r>
              <a:rPr lang="en-U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bo‘lsa</a:t>
            </a:r>
            <a:r>
              <a:rPr lang="en-U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ular</a:t>
            </a:r>
            <a:r>
              <a:rPr lang="en-U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o‘xshash</a:t>
            </a:r>
            <a:r>
              <a:rPr lang="en-U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bo‘ladi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9968" y="1685666"/>
            <a:ext cx="54961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D)   </a:t>
            </a:r>
            <a:r>
              <a:rPr lang="en-US" sz="14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Ikkita</a:t>
            </a:r>
            <a:r>
              <a:rPr lang="en-US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uchburchakning</a:t>
            </a:r>
            <a:r>
              <a:rPr lang="en-US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14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bittadan</a:t>
            </a:r>
            <a:r>
              <a:rPr lang="en-US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burchaklari</a:t>
            </a:r>
            <a:r>
              <a:rPr lang="en-US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teng</a:t>
            </a:r>
            <a:r>
              <a:rPr lang="en-US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ikkitadan</a:t>
            </a:r>
            <a:r>
              <a:rPr lang="en-US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tomonlari</a:t>
            </a:r>
            <a:r>
              <a:rPr lang="en-US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proporsional</a:t>
            </a:r>
            <a:r>
              <a:rPr lang="en-US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bo‘lsa</a:t>
            </a:r>
            <a:r>
              <a:rPr lang="en-US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ular</a:t>
            </a:r>
            <a:r>
              <a:rPr lang="en-US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o‘xshash</a:t>
            </a:r>
            <a:r>
              <a:rPr lang="en-US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bo‘ladi</a:t>
            </a:r>
            <a:r>
              <a:rPr lang="uz-Cyrl-UZ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14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2599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6995</TotalTime>
  <Words>672</Words>
  <Application>Microsoft Office PowerPoint</Application>
  <PresentationFormat>Произвольный</PresentationFormat>
  <Paragraphs>162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18</vt:i4>
      </vt:variant>
    </vt:vector>
  </HeadingPairs>
  <TitlesOfParts>
    <vt:vector size="25" baseType="lpstr">
      <vt:lpstr>Arial</vt:lpstr>
      <vt:lpstr>Calibri</vt:lpstr>
      <vt:lpstr>Cambria Math</vt:lpstr>
      <vt:lpstr>Times New Roman</vt:lpstr>
      <vt:lpstr>Office Theme</vt:lpstr>
      <vt:lpstr>1_Office Theme</vt:lpstr>
      <vt:lpstr>2_Office Theme</vt:lpstr>
      <vt:lpstr>Презентация PowerPoint</vt:lpstr>
      <vt:lpstr>Mustaqil bajarilgan topshiriqni tekshirish </vt:lpstr>
      <vt:lpstr>Mustaqil bajarilgan topshiriqni tekshirish </vt:lpstr>
      <vt:lpstr>Mustaqil bajarilgan topshiriqni tekshirish </vt:lpstr>
      <vt:lpstr>Mustaqil bajarilgan topshiriqni tekshirish</vt:lpstr>
      <vt:lpstr>Mustaqil bajarilgan topshiriqni tekshirish </vt:lpstr>
      <vt:lpstr>Bilimingizni sinab ko‘ring</vt:lpstr>
      <vt:lpstr>Bilimingizni sinab ko‘ring</vt:lpstr>
      <vt:lpstr>Bilimingizni sinab ko‘ring</vt:lpstr>
      <vt:lpstr>Bilimingizni sinab ko‘ring</vt:lpstr>
      <vt:lpstr>Bilimingizni sinab ko‘ring</vt:lpstr>
      <vt:lpstr>Tekislikda geometrik almashtirishlar </vt:lpstr>
      <vt:lpstr>Harakat </vt:lpstr>
      <vt:lpstr>Parallel ko‘chirish </vt:lpstr>
      <vt:lpstr>Parallel ko‘chirish </vt:lpstr>
      <vt:lpstr>Masala yechish </vt:lpstr>
      <vt:lpstr>Masala yechish </vt:lpstr>
      <vt:lpstr>       Mustaqil bajarish uchun topshiriq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Учетная запись Майкрософт</cp:lastModifiedBy>
  <cp:revision>703</cp:revision>
  <dcterms:created xsi:type="dcterms:W3CDTF">2020-04-13T08:05:16Z</dcterms:created>
  <dcterms:modified xsi:type="dcterms:W3CDTF">2020-11-10T09:35:13Z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