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</p:sldMasterIdLst>
  <p:notesMasterIdLst>
    <p:notesMasterId r:id="rId22"/>
  </p:notesMasterIdLst>
  <p:sldIdLst>
    <p:sldId id="413" r:id="rId4"/>
    <p:sldId id="430" r:id="rId5"/>
    <p:sldId id="446" r:id="rId6"/>
    <p:sldId id="447" r:id="rId7"/>
    <p:sldId id="431" r:id="rId8"/>
    <p:sldId id="432" r:id="rId9"/>
    <p:sldId id="441" r:id="rId10"/>
    <p:sldId id="442" r:id="rId11"/>
    <p:sldId id="443" r:id="rId12"/>
    <p:sldId id="444" r:id="rId13"/>
    <p:sldId id="445" r:id="rId14"/>
    <p:sldId id="435" r:id="rId15"/>
    <p:sldId id="436" r:id="rId16"/>
    <p:sldId id="437" r:id="rId17"/>
    <p:sldId id="438" r:id="rId18"/>
    <p:sldId id="439" r:id="rId19"/>
    <p:sldId id="440" r:id="rId20"/>
    <p:sldId id="284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36" d="100"/>
          <a:sy n="136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13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0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40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53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0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5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53.png"/><Relationship Id="rId7" Type="http://schemas.openxmlformats.org/officeDocument/2006/relationships/image" Target="../media/image9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0.png"/><Relationship Id="rId5" Type="http://schemas.openxmlformats.org/officeDocument/2006/relationships/image" Target="../media/image40.png"/><Relationship Id="rId4" Type="http://schemas.openxmlformats.org/officeDocument/2006/relationships/image" Target="../media/image60.png"/><Relationship Id="rId9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5.wdp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6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6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0" Type="http://schemas.openxmlformats.org/officeDocument/2006/relationships/image" Target="../media/image8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6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9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12647" y="1168153"/>
            <a:ext cx="3413253" cy="988723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lnSpc>
                <a:spcPct val="150000"/>
              </a:lnSpc>
              <a:spcBef>
                <a:spcPts val="110"/>
              </a:spcBef>
            </a:pPr>
            <a:r>
              <a:rPr sz="2500" b="1" dirty="0" err="1" smtClean="0">
                <a:solidFill>
                  <a:schemeClr val="accent1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chemeClr val="accent1"/>
                </a:solidFill>
                <a:latin typeface="Arial"/>
                <a:cs typeface="Arial"/>
              </a:rPr>
              <a:t>:</a:t>
            </a:r>
            <a:r>
              <a:rPr lang="en-US" sz="2500" b="1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chemeClr val="tx2"/>
                </a:solidFill>
                <a:latin typeface="Arial"/>
                <a:cs typeface="Arial"/>
              </a:rPr>
              <a:t>Harakat</a:t>
            </a:r>
            <a:r>
              <a:rPr lang="en-US" sz="25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2500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en-US" sz="2500" b="1" dirty="0" err="1" smtClean="0">
                <a:solidFill>
                  <a:schemeClr val="tx2"/>
                </a:solidFill>
                <a:latin typeface="Arial"/>
                <a:cs typeface="Arial"/>
              </a:rPr>
              <a:t>va</a:t>
            </a:r>
            <a:r>
              <a:rPr lang="en-US" sz="2500" b="1" dirty="0" smtClean="0">
                <a:solidFill>
                  <a:schemeClr val="tx2"/>
                </a:solidFill>
                <a:latin typeface="Arial"/>
                <a:cs typeface="Arial"/>
              </a:rPr>
              <a:t> parallel </a:t>
            </a:r>
            <a:r>
              <a:rPr lang="en-US" sz="2500" b="1" dirty="0" err="1" smtClean="0">
                <a:solidFill>
                  <a:schemeClr val="tx2"/>
                </a:solidFill>
                <a:latin typeface="Arial"/>
                <a:cs typeface="Arial"/>
              </a:rPr>
              <a:t>ko‘chirish</a:t>
            </a:r>
            <a:r>
              <a:rPr lang="en-US" sz="2500" b="1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sz="25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01107" y="249022"/>
            <a:ext cx="951501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811" y="1213581"/>
            <a:ext cx="1816202" cy="145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285112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Bilimingizni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969" y="612929"/>
            <a:ext cx="541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kern="0" dirty="0">
                <a:solidFill>
                  <a:srgbClr val="1F497D"/>
                </a:solidFill>
                <a:latin typeface="Arial"/>
                <a:cs typeface="Arial"/>
              </a:rPr>
              <a:t>4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. </a:t>
            </a:r>
            <a:r>
              <a:rPr lang="en-US" sz="1400" kern="0" dirty="0" err="1" smtClean="0">
                <a:latin typeface="Arial"/>
                <a:cs typeface="Arial"/>
              </a:rPr>
              <a:t>To‘g‘risini</a:t>
            </a:r>
            <a:r>
              <a:rPr lang="en-US" sz="1400" kern="0" dirty="0" smtClean="0">
                <a:latin typeface="Arial"/>
                <a:cs typeface="Arial"/>
              </a:rPr>
              <a:t> toping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Agar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Tx/>
              <a:buAutoNum type="alphaUcParenR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Balandliklari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lphaUcParenR" startAt="2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E) 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Yuzlari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969" y="1256723"/>
            <a:ext cx="3514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lphaUcParenR" startAt="2"/>
            </a:pP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Bilimingizni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969" y="612929"/>
            <a:ext cx="541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5. </a:t>
            </a:r>
            <a:r>
              <a:rPr lang="en-US" sz="1400" kern="0" dirty="0" err="1" smtClean="0">
                <a:latin typeface="Arial"/>
                <a:cs typeface="Arial"/>
              </a:rPr>
              <a:t>O‘xshash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uchburchaklarning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perimetrlari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nisbati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nimaga</a:t>
            </a:r>
            <a:r>
              <a:rPr lang="en-US" sz="1400" kern="0" dirty="0" smtClean="0">
                <a:latin typeface="Arial"/>
                <a:cs typeface="Arial"/>
              </a:rPr>
              <a:t> </a:t>
            </a:r>
            <a:r>
              <a:rPr lang="en-US" sz="1400" kern="0" dirty="0" err="1" smtClean="0">
                <a:latin typeface="Arial"/>
                <a:cs typeface="Arial"/>
              </a:rPr>
              <a:t>teng</a:t>
            </a:r>
            <a:r>
              <a:rPr lang="en-US" sz="1400" kern="0" dirty="0" smtClean="0">
                <a:latin typeface="Arial"/>
                <a:cs typeface="Arial"/>
              </a:rPr>
              <a:t>?</a:t>
            </a:r>
          </a:p>
          <a:p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nisbatining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kvadratiga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lphaUcParenR" startAt="2"/>
            </a:pP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koeffitsiyentiga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koeffitsiyentining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kvadratiga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E) 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Yuzlari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nisbatiga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969" y="1252441"/>
            <a:ext cx="3210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lphaUcParenR" startAt="2"/>
            </a:pP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koeffitsiyentiga</a:t>
            </a:r>
            <a:r>
              <a:rPr lang="uz-Cyrl-U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292100" y="631824"/>
                <a:ext cx="5334000" cy="47448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shaklning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har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nuqtasi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biror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usulda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ko‘chirilsa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yangi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334000" cy="474489"/>
              </a:xfrm>
              <a:prstGeom prst="rect">
                <a:avLst/>
              </a:prstGeom>
              <a:blipFill rotWithShape="1">
                <a:blip r:embed="rId2"/>
                <a:stretch>
                  <a:fillRect l="-1829" t="-3896" b="-22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362" y="98425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Tekislikda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geometrik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almashtirishlar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56" y="1546225"/>
            <a:ext cx="2362200" cy="1022730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292100" y="1149419"/>
            <a:ext cx="281940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Agar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ko‘chirishda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akslantirishda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shaklning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nuqtalari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shaklning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nuqtalariga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akslantirish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qiymatli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ko‘chirishga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geometrik</a:t>
            </a:r>
            <a:r>
              <a:rPr lang="en-US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shakl</a:t>
            </a:r>
            <a:r>
              <a:rPr lang="en-US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almashtirish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9700" y="555625"/>
                <a:ext cx="5486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Nuqtalar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orasidagi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masofani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saqlaydigan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almashtirish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i="1" dirty="0" err="1" smtClean="0">
                    <a:latin typeface="Arial" pitchFamily="34" charset="0"/>
                    <a:cs typeface="Arial" pitchFamily="34" charset="0"/>
                  </a:rPr>
                  <a:t>harakat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deb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ataladi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Ta’rifga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almashtirishda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shaklning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ixtiyoriy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𝑋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𝑌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nuqtalari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shaklning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qandaydir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nuqtalariga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o‘tgan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bo‘lib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𝑋𝑌</m:t>
                    </m:r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tenglik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bajarilsa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ya’ni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masofa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saqlansa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),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bunday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almashtirish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harakat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uz-Cyrl-UZ" sz="1400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55625"/>
                <a:ext cx="5486400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333" t="-881" b="-3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977900" y="253682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7900" y="2536825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7900" y="2841625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813296" y="2093020"/>
            <a:ext cx="2804" cy="44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349500" y="2090044"/>
            <a:ext cx="7586" cy="751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813296" y="2090044"/>
            <a:ext cx="53620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06500" y="2536825"/>
            <a:ext cx="381000" cy="30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61982" y="2229048"/>
                <a:ext cx="344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𝑋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82" y="2229048"/>
                <a:ext cx="344518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393387" y="2874200"/>
                <a:ext cx="3365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𝑌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87" y="2874200"/>
                <a:ext cx="33650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0000">
            <a:off x="3574097" y="1933953"/>
            <a:ext cx="1395869" cy="7619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721100" y="1786731"/>
                <a:ext cx="4108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1786731"/>
                <a:ext cx="41088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644900" y="2560939"/>
                <a:ext cx="3813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00" y="2560939"/>
                <a:ext cx="38132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909139" y="2311946"/>
                <a:ext cx="387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139" y="2311946"/>
                <a:ext cx="38767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406900" y="2432143"/>
                <a:ext cx="455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2432143"/>
                <a:ext cx="45538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30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9700" y="567194"/>
                <a:ext cx="5486400" cy="1016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biror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harakat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yordamida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birini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ikkinchisiga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mumkin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shakllar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deyiladi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just"/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biror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ixtiyoriy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𝑋𝑋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shart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bajarilsa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𝑋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nuqta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nuqtaga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parallel </a:t>
                </a:r>
                <a:r>
                  <a:rPr lang="en-US" sz="1200" i="1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deb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ataladi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7194"/>
                <a:ext cx="5486400" cy="1016047"/>
              </a:xfrm>
              <a:prstGeom prst="rect">
                <a:avLst/>
              </a:prstGeom>
              <a:blipFill rotWithShape="1">
                <a:blip r:embed="rId2"/>
                <a:stretch>
                  <a:fillRect l="-111" t="-599" b="-29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8668" y="1583241"/>
                <a:ext cx="3048000" cy="1385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Agar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shaklning har bir nuqtasi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ko‘chirilsa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yangi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 </m:t>
                        </m:r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Bu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</a:t>
                </a:r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shaklga</a:t>
                </a:r>
                <a:r>
                  <a:rPr lang="en-US" sz="1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parallel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deyiladi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Parallel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ko‘chirishda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shaklning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har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nuqtasi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xil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yo‘nalishda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xil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masofaga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ko‘chirilgan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endParaRPr lang="en-US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68" y="1583241"/>
                <a:ext cx="3048000" cy="1385379"/>
              </a:xfrm>
              <a:prstGeom prst="rect">
                <a:avLst/>
              </a:prstGeom>
              <a:blipFill rotWithShape="1">
                <a:blip r:embed="rId3"/>
                <a:stretch>
                  <a:fillRect t="-441" r="-200" b="-22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371" y="1668711"/>
            <a:ext cx="2356729" cy="121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pc="5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9700" y="930637"/>
                <a:ext cx="3124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Ushbu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delfin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ham</a:t>
                </a:r>
                <a:r>
                  <a:rPr lang="en-US" sz="12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930637"/>
                <a:ext cx="3124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7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9700" y="1453857"/>
            <a:ext cx="3048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Ravshanki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parallel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ko‘chirish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harakatdir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ham, parallel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ko‘chirishda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chiziq-to‘g‘ri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chiziqqa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nur-nurga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kesma-unga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kesmaga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ko‘chadi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82" y="1089025"/>
            <a:ext cx="2120900" cy="153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pc="5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9700" y="609518"/>
                <a:ext cx="5486400" cy="739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Aytaylik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e>
                    </m:acc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shaklning  nuqtasi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𝑋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𝑦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shaklning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09518"/>
                <a:ext cx="5486400" cy="739113"/>
              </a:xfrm>
              <a:prstGeom prst="rect">
                <a:avLst/>
              </a:prstGeom>
              <a:blipFill rotWithShape="1">
                <a:blip r:embed="rId2"/>
                <a:stretch>
                  <a:fillRect l="-333" t="-826" r="-33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657" y="1232120"/>
                <a:ext cx="544648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ta’rifga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quyidagiga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egamiz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 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yoki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Bu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tengliklar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formulalari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deb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ataladi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1-masala.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𝑝</m:t>
                        </m:r>
                      </m:e>
                    </m:acc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𝑃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4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qaysi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Yuqoridagi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formulalaridan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foydalanamiz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lvl="0" algn="just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3=1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 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4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2=6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" y="1232120"/>
                <a:ext cx="5446486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224" t="-3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1143" y="2613025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;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6</m:t>
                        </m:r>
                      </m:e>
                    </m:d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2613025"/>
                <a:ext cx="1905000" cy="381000"/>
              </a:xfrm>
              <a:prstGeom prst="rect">
                <a:avLst/>
              </a:prstGeom>
              <a:blipFill rotWithShape="1">
                <a:blip r:embed="rId4"/>
                <a:stretch>
                  <a:fillRect l="-639" b="-8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4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600" y="555625"/>
                <a:ext cx="5486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15.1.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𝑝</m:t>
                        </m:r>
                      </m:e>
                    </m:acc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ko‘chirishda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𝑃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(3;−2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qaysi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nuqtaga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pPr lvl="0" algn="just"/>
                <a:r>
                  <a:rPr lang="en-US" sz="14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Yechish.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arallel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formulalaridan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foydalanamiz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1400" i="1" dirty="0" smtClean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   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  <m:r>
                        <a:rPr lang="en-US" sz="1400" b="0" i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=1,      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−1</m:t>
                    </m:r>
                    <m:r>
                      <a:rPr lang="en-US" sz="140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 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lvl="0"/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555625"/>
                <a:ext cx="54864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333" t="-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92300" y="1640686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;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e>
                    </m:d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1640686"/>
                <a:ext cx="1905000" cy="381000"/>
              </a:xfrm>
              <a:prstGeom prst="rect">
                <a:avLst/>
              </a:prstGeom>
              <a:blipFill rotWithShape="1">
                <a:blip r:embed="rId3"/>
                <a:stretch>
                  <a:fillRect l="-639"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1600" y="1937563"/>
                <a:ext cx="5562600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15.2.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Parallel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ko‘chirishda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4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;2)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nuqta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(3;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7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)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Parallel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qaysi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vektor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bo‘ylab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amalga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oshirilgan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just"/>
                <a:r>
                  <a:rPr lang="en-US" sz="14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Yechish.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Parallel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ko‘chirish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formulalaridan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foydalanamiz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1400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   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i="1" dirty="0" smtClean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=3−4=−1,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 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7−2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n-US" sz="140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 </m:t>
                    </m:r>
                  </m:oMath>
                </a14:m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            Javob</a:t>
                </a:r>
                <a:r>
                  <a:rPr lang="en-US" sz="14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𝑝</m:t>
                        </m:r>
                      </m:e>
                    </m:acc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1;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</m:d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1937563"/>
                <a:ext cx="5562600" cy="1169551"/>
              </a:xfrm>
              <a:prstGeom prst="rect">
                <a:avLst/>
              </a:prstGeom>
              <a:blipFill rotWithShape="1">
                <a:blip r:embed="rId4"/>
                <a:stretch>
                  <a:fillRect l="-329" t="-521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4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807937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kern="0" dirty="0" err="1">
                <a:solidFill>
                  <a:schemeClr val="tx2"/>
                </a:solidFill>
                <a:latin typeface="Arial"/>
                <a:cs typeface="Arial"/>
              </a:rPr>
              <a:t>Darslikning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49-betidagi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</a:p>
          <a:p>
            <a:pPr lvl="0" algn="ctr"/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15.4-,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15.8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-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mashqlarni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bajarish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455" y="1799396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3718" y="1309524"/>
                <a:ext cx="3948381" cy="1925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b="1" dirty="0" smtClean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rPr>
                      <m:t>Yechish</m:t>
                    </m:r>
                    <m:r>
                      <m:rPr>
                        <m:nor/>
                      </m:rPr>
                      <a:rPr lang="en-US" sz="1400" b="1" dirty="0" smtClean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rPr>
                      <m:t>:</m:t>
                    </m:r>
                  </m:oMath>
                </a14:m>
                <a:r>
                  <a:rPr lang="en-US" sz="1400" b="0" dirty="0" smtClean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𝑃</m:t>
                    </m:r>
                    <m:r>
                      <a:rPr lang="en-US" sz="1400" b="0" i="1" smtClean="0">
                        <a:latin typeface="Cambria Math"/>
                      </a:rPr>
                      <m:t>=42 </m:t>
                    </m:r>
                    <m:r>
                      <a:rPr lang="en-US" sz="1400" b="0" i="1" smtClean="0">
                        <a:latin typeface="Cambria Math"/>
                      </a:rPr>
                      <m:t>𝑚</m:t>
                    </m:r>
                    <m:r>
                      <a:rPr lang="en-US" sz="1400" b="0" i="1" smtClean="0">
                        <a:latin typeface="Cambria Math"/>
                      </a:rPr>
                      <m:t>, 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𝐶𝐷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=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4,5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  <m:r>
                      <a:rPr lang="en-US" sz="1400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</m:t>
                    </m:r>
                    <m:r>
                      <m:rPr>
                        <m:nor/>
                      </m:rPr>
                      <a:rPr lang="en-US" sz="1400" dirty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𝐵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=13,5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</m:oMath>
                </a14:m>
                <a:endParaRPr lang="en-US" sz="1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𝐴𝐶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𝐵𝐷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𝐶𝐷</m:t>
                        </m:r>
                      </m:den>
                    </m:f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𝐴𝐶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13,5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4,5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=3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=3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</m:oMath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𝐴𝐵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𝐵𝐷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𝐷𝐶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𝐵𝐶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=13,5+4,5=18</m:t>
                      </m:r>
                      <m:r>
                        <a:rPr lang="en-US" sz="1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+18=42</m:t>
                      </m:r>
                    </m:oMath>
                  </m:oMathPara>
                </a14:m>
                <a:endParaRPr lang="en-US" sz="1400" b="0" i="1" dirty="0" smtClean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4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=24</m:t>
                    </m:r>
                  </m:oMath>
                </a14:m>
                <a:r>
                  <a:rPr lang="en-US" sz="1400" i="1" dirty="0" smtClean="0"/>
                  <a:t>,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=6</m:t>
                    </m:r>
                  </m:oMath>
                </a14:m>
                <a:r>
                  <a:rPr lang="en-US" sz="1400" i="1" dirty="0" smtClean="0"/>
                  <a:t>,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=18;</m:t>
                    </m:r>
                  </m:oMath>
                </a14:m>
                <a:endParaRPr lang="en-US" sz="1400" b="1" i="1" dirty="0" smtClean="0">
                  <a:solidFill>
                    <a:prstClr val="black"/>
                  </a:solidFill>
                </a:endParaRPr>
              </a:p>
              <a:p>
                <a:r>
                  <a:rPr lang="en-US" sz="1400" b="1" dirty="0" err="1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=18</m:t>
                    </m:r>
                  </m:oMath>
                </a14:m>
                <a:r>
                  <a:rPr lang="en-US" sz="1400" i="1" dirty="0" smtClean="0"/>
                  <a:t>  </a:t>
                </a:r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i="1" dirty="0" smtClean="0"/>
                  <a:t>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=6.</m:t>
                    </m:r>
                  </m:oMath>
                </a14:m>
                <a:endParaRPr lang="en-US" sz="1400" i="1" dirty="0" smtClean="0"/>
              </a:p>
              <a:p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18" y="1309524"/>
                <a:ext cx="3948381" cy="1925784"/>
              </a:xfrm>
              <a:prstGeom prst="rect">
                <a:avLst/>
              </a:prstGeom>
              <a:blipFill rotWithShape="1">
                <a:blip r:embed="rId2"/>
                <a:stretch>
                  <a:fillRect l="-3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4597400" y="1497887"/>
            <a:ext cx="838200" cy="6536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073400" y="2150929"/>
            <a:ext cx="2351479" cy="4893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073400" y="1497887"/>
            <a:ext cx="1524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/>
          <p:nvPr/>
        </p:nvSpPr>
        <p:spPr>
          <a:xfrm>
            <a:off x="292100" y="612929"/>
            <a:ext cx="53340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9969" y="612929"/>
                <a:ext cx="54102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12.4.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uchburchakning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𝐴𝐷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bissektrisasi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o‘tkazilgan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pPr lvl="0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Agar</a:t>
                </a:r>
                <a:r>
                  <a:rPr lang="en-US" sz="1400" kern="0" dirty="0" smtClean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=4,5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  <m:r>
                      <a:rPr lang="en-US" sz="1400" b="0" i="0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𝐵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=13,5 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</m:oMath>
                </a14:m>
                <a:r>
                  <a:rPr lang="en-US" sz="14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va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perimetri</a:t>
                </a:r>
                <a:r>
                  <a:rPr lang="en-US" sz="1400" kern="0" dirty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42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</m:t>
                    </m:r>
                  </m:oMath>
                </a14:m>
                <a:r>
                  <a:rPr lang="en-US" sz="14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</m:oMath>
                </a14:m>
                <a:r>
                  <a:rPr lang="en-US" sz="14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tomonlarini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69" y="612929"/>
                <a:ext cx="5410200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225" t="-826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4600534" y="1497887"/>
            <a:ext cx="0" cy="838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04286" y="2332500"/>
                <a:ext cx="4730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286" y="2332500"/>
                <a:ext cx="47307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885853" y="2322125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53" y="2322125"/>
                <a:ext cx="39305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Дуга 10"/>
          <p:cNvSpPr/>
          <p:nvPr/>
        </p:nvSpPr>
        <p:spPr>
          <a:xfrm rot="9000000">
            <a:off x="4432413" y="1470379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6780000">
            <a:off x="4546414" y="1466920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404286" y="2009379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286" y="2009379"/>
                <a:ext cx="393056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94374" y="121659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374" y="1216599"/>
                <a:ext cx="43815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12086" y="2643860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086" y="2643860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46618" y="200937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618" y="2009379"/>
                <a:ext cx="43815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404006" y="1205499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006" y="1205499"/>
                <a:ext cx="393056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65518" y="2178611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kern="0" smtClean="0">
                          <a:solidFill>
                            <a:prstClr val="black"/>
                          </a:solidFill>
                          <a:latin typeface="Cambria Math"/>
                          <a:cs typeface="Arial"/>
                        </a:rPr>
                        <m:t>4,5</m:t>
                      </m:r>
                      <m:r>
                        <a:rPr lang="en-US" sz="1400" b="0" i="1" kern="0" smtClean="0">
                          <a:solidFill>
                            <a:prstClr val="black"/>
                          </a:solidFill>
                          <a:latin typeface="Cambria Math"/>
                          <a:cs typeface="Arial"/>
                        </a:rPr>
                        <m:t> </m:t>
                      </m:r>
                      <m:r>
                        <a:rPr lang="en-US" sz="1400" i="1" kern="0">
                          <a:solidFill>
                            <a:prstClr val="black"/>
                          </a:solidFill>
                          <a:latin typeface="Cambria Math"/>
                          <a:cs typeface="Arial"/>
                        </a:rPr>
                        <m:t>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518" y="2178611"/>
                <a:ext cx="9906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19236" y="2426804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13,5 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𝑚</m:t>
                    </m:r>
                  </m:oMath>
                </a14:m>
                <a:r>
                  <a:rPr lang="en-US" sz="1400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236" y="2426804"/>
                <a:ext cx="685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35194" y="160560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194" y="1605608"/>
                <a:ext cx="5334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94118" y="153766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118" y="1537661"/>
                <a:ext cx="5334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233044" y="1828793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044" y="1828793"/>
                <a:ext cx="393056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17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9969" y="631824"/>
            <a:ext cx="5496131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endParaRPr lang="en-US" sz="20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9969" y="612929"/>
                <a:ext cx="541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12.9.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Rasmda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tasvirlangan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𝐴𝑂𝐶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𝐷𝑂𝐵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o‘xshashligini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ko‘rsating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69" y="612929"/>
                <a:ext cx="5410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25" t="-117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V="1">
            <a:off x="3644900" y="1500011"/>
            <a:ext cx="1676400" cy="1113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9330" y="2056518"/>
            <a:ext cx="2110839" cy="311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29330" y="2056518"/>
            <a:ext cx="215570" cy="556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21300" y="1500011"/>
            <a:ext cx="218869" cy="86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343641" y="2057402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641" y="2057402"/>
                <a:ext cx="39305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flipH="1" flipV="1">
                <a:off x="5127666" y="1239064"/>
                <a:ext cx="36894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5127666" y="1239064"/>
                <a:ext cx="36894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091693" y="1887220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693" y="1887220"/>
                <a:ext cx="39305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251844" y="1749996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844" y="1749996"/>
                <a:ext cx="393056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48372" y="2303557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372" y="2303557"/>
                <a:ext cx="39305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69186" y="1781192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186" y="1781192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03278" y="260966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278" y="2609669"/>
                <a:ext cx="43815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24566" y="122367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566" y="1223674"/>
                <a:ext cx="43815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93837" y="223648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837" y="2236484"/>
                <a:ext cx="43815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88396" y="2368197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396" y="2368197"/>
                <a:ext cx="43815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88286" y="1871830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286" y="1871830"/>
                <a:ext cx="43815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97300" y="234978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00" y="2349789"/>
                <a:ext cx="43815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38090" y="159611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090" y="1596115"/>
                <a:ext cx="43815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57165" y="223648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165" y="2236484"/>
                <a:ext cx="43815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9700" y="1466664"/>
                <a:ext cx="3029486" cy="1573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𝐴𝑂𝐶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𝐵𝑂𝐷</m:t>
                    </m:r>
                    <m:r>
                      <a:rPr lang="en-US" sz="140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𝐶𝑂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𝐷𝑂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𝐴𝑂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𝐵𝑂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𝐶𝑂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=3, 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𝐷𝑂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=6,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pPr algn="ctr"/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𝐴𝑂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=2,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𝐵𝑂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𝐵𝑂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466664"/>
                <a:ext cx="3029486" cy="1573892"/>
              </a:xfrm>
              <a:prstGeom prst="rect">
                <a:avLst/>
              </a:prstGeom>
              <a:blipFill rotWithShape="1">
                <a:blip r:embed="rId17"/>
                <a:stretch>
                  <a:fillRect b="-27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7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6469" y="617563"/>
                <a:ext cx="563583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12.10.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Rasmda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/>
                    <a:cs typeface="Arial"/>
                  </a:rPr>
                  <a:t>tasvirlangan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𝐾𝑀𝑁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o‘xshashmi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9" y="617563"/>
                <a:ext cx="5635831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325" t="-1961" r="-216" b="-21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025" y="1165225"/>
            <a:ext cx="2038144" cy="15635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5899" y="1165225"/>
                <a:ext cx="3286125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∆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68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=24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 ⇒∠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68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⇒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44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∆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𝐾𝑀𝑁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44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𝐾𝑁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16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𝑀𝑁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𝐾𝑀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⇒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𝐾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𝑁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 ∠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𝑀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44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i="1" dirty="0" smtClean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⇒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𝐾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𝑀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𝑁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180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𝐾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𝑁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68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algn="ctr"/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𝑀𝑁𝐾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1400" dirty="0">
                  <a:solidFill>
                    <a:prstClr val="black"/>
                  </a:solidFill>
                </a:endParaRPr>
              </a:p>
              <a:p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99" y="1165225"/>
                <a:ext cx="3286125" cy="2215991"/>
              </a:xfrm>
              <a:prstGeom prst="rect">
                <a:avLst/>
              </a:prstGeom>
              <a:blipFill rotWithShape="1">
                <a:blip r:embed="rId5"/>
                <a:stretch>
                  <a:fillRect t="-13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4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139700" y="631824"/>
                <a:ext cx="5486400" cy="443711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13.9. 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Rasmda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ko‘rsatilgan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uchburchakda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𝐸𝑄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∥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𝐵𝐶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12700" marR="5080"/>
                <a14:m>
                  <m:oMath xmlns:m="http://schemas.openxmlformats.org/officeDocument/2006/math">
                    <m:r>
                      <a:rPr lang="en-US" sz="1400" b="0" i="1" kern="0" dirty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𝐴𝑄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 </a:t>
                </a:r>
                <a:endPara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4"/>
                <a:ext cx="5486400" cy="443711"/>
              </a:xfrm>
              <a:prstGeom prst="rect">
                <a:avLst/>
              </a:prstGeom>
              <a:blipFill rotWithShape="1">
                <a:blip r:embed="rId2"/>
                <a:stretch>
                  <a:fillRect l="-1778" t="-9722" b="-236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1241425"/>
            <a:ext cx="1524000" cy="1378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075535"/>
                <a:ext cx="3352800" cy="191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b="1" kern="0" dirty="0" err="1" smtClean="0">
                    <a:solidFill>
                      <a:srgbClr val="1F497D"/>
                    </a:solidFill>
                    <a:latin typeface="Arial"/>
                    <a:cs typeface="Arial"/>
                  </a:rPr>
                  <a:t>Yechish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: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ru-RU" sz="1400" i="1" smtClean="0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𝐴𝐸𝑄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  ⇒  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𝐴𝐵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𝐴𝑄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𝐴𝐸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=24,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=64,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=50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𝐴𝐸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𝐴𝐵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𝐴𝑄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𝑄𝐶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dirty="0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64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𝐴𝑄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𝐴𝑄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𝐴𝑄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64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𝐴𝑄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𝐴𝑄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+1200=64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𝐴𝑄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𝐴𝑄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=1200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1400" dirty="0">
                        <a:solidFill>
                          <a:prstClr val="black"/>
                        </a:solidFill>
                        <a:latin typeface="Cambria Math"/>
                      </a:rPr>
                      <m:t>⇒</m:t>
                    </m:r>
                    <m:r>
                      <a:rPr lang="en-US" sz="14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14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AQ</m:t>
                    </m:r>
                    <m:r>
                      <a:rPr lang="en-US" sz="14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=30</m:t>
                    </m:r>
                  </m:oMath>
                </a14:m>
                <a:r>
                  <a:rPr lang="en-US" sz="1400" dirty="0" smtClean="0"/>
                  <a:t>;</a:t>
                </a:r>
              </a:p>
              <a:p>
                <a:r>
                  <a:rPr lang="en-US" sz="1400" b="1" kern="0" dirty="0" err="1" smtClean="0">
                    <a:solidFill>
                      <a:srgbClr val="1F497D"/>
                    </a:solidFill>
                    <a:latin typeface="Arial"/>
                    <a:cs typeface="Arial"/>
                  </a:rPr>
                  <a:t>Javob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dirty="0">
                        <a:solidFill>
                          <a:prstClr val="black"/>
                        </a:solidFill>
                        <a:latin typeface="Cambria Math"/>
                      </a:rPr>
                      <m:t>AQ</m:t>
                    </m:r>
                    <m:r>
                      <a:rPr lang="en-US" sz="1400" dirty="0">
                        <a:solidFill>
                          <a:prstClr val="black"/>
                        </a:solidFill>
                        <a:latin typeface="Cambria Math"/>
                      </a:rPr>
                      <m:t>=30</m:t>
                    </m:r>
                  </m:oMath>
                </a14:m>
                <a:r>
                  <a:rPr lang="en-US" sz="1400" dirty="0" smtClean="0"/>
                  <a:t>.</a:t>
                </a:r>
                <a:endParaRPr lang="ru-RU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075535"/>
                <a:ext cx="3352800" cy="1913729"/>
              </a:xfrm>
              <a:prstGeom prst="rect">
                <a:avLst/>
              </a:prstGeom>
              <a:blipFill rotWithShape="1">
                <a:blip r:embed="rId5"/>
                <a:stretch>
                  <a:fillRect l="-364" b="-22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4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" dirty="0">
                <a:latin typeface="Times New Roman" pitchFamily="18" charset="0"/>
                <a:cs typeface="Times New Roman" pitchFamily="18" charset="0"/>
              </a:rPr>
            </a:b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/>
              <p:cNvSpPr txBox="1"/>
              <p:nvPr/>
            </p:nvSpPr>
            <p:spPr>
              <a:xfrm>
                <a:off x="139700" y="596287"/>
                <a:ext cx="5486400" cy="443711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13.10. 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Rasmda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ko‘rsatilgan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𝐴𝐵𝐶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uchburchakda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∥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𝐸𝐶</m:t>
                    </m:r>
                    <m:r>
                      <a:rPr lang="en-US" sz="14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12700" marR="5080"/>
                <a14:m>
                  <m:oMath xmlns:m="http://schemas.openxmlformats.org/officeDocument/2006/math">
                    <m:r>
                      <a:rPr lang="en-US" sz="1400" b="0" i="1" kern="0" dirty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𝑄𝐶</m:t>
                    </m:r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 </a:t>
                </a:r>
                <a:endPara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96287"/>
                <a:ext cx="5486400" cy="443711"/>
              </a:xfrm>
              <a:prstGeom prst="rect">
                <a:avLst/>
              </a:prstGeom>
              <a:blipFill rotWithShape="1">
                <a:blip r:embed="rId2"/>
                <a:stretch>
                  <a:fillRect l="-1778" t="-9589" b="-21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75" y="1317625"/>
            <a:ext cx="2066925" cy="1275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5022" y="986753"/>
                <a:ext cx="3419474" cy="2254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Yechish:</a:t>
                </a:r>
                <a:r>
                  <a:rPr lang="en-US" sz="1400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𝐸𝑄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  ⇒  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𝑄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𝐵𝑄</m:t>
                        </m:r>
                      </m:den>
                    </m:f>
                  </m:oMath>
                </a14:m>
                <a:endParaRPr lang="en-US" sz="1400" dirty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𝐴𝐸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=16,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𝐸𝑄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=22,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=42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𝐸𝑄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𝐴𝑄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𝐶𝑄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𝐵𝐶</m:t>
                          </m:r>
                        </m:den>
                      </m:f>
                      <m:r>
                        <a:rPr lang="en-US" dirty="0">
                          <a:solidFill>
                            <a:prstClr val="black"/>
                          </a:solidFill>
                          <a:latin typeface="Cambria Math"/>
                        </a:rPr>
                        <m:t>⇒</m:t>
                      </m:r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38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+42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+42</m:t>
                          </m:r>
                        </m:e>
                      </m:d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𝐶𝑄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+924=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38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𝐶𝑄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16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𝐶𝑄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924</m:t>
                    </m:r>
                    <m:r>
                      <a:rPr lang="en-US" sz="14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1400" dirty="0">
                        <a:solidFill>
                          <a:prstClr val="black"/>
                        </a:solidFill>
                        <a:latin typeface="Cambria Math"/>
                      </a:rPr>
                      <m:t>⇒  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924</m:t>
                        </m:r>
                      </m:num>
                      <m:den>
                        <m:r>
                          <a:rPr lang="en-US" sz="1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=57,75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;</a:t>
                </a:r>
              </a:p>
              <a:p>
                <a:pPr lvl="0"/>
                <a:r>
                  <a:rPr lang="en-US" sz="1400" b="1" kern="0" dirty="0" err="1">
                    <a:solidFill>
                      <a:srgbClr val="1F497D"/>
                    </a:solidFill>
                    <a:latin typeface="Arial"/>
                    <a:cs typeface="Arial"/>
                  </a:rPr>
                  <a:t>Javob</a:t>
                </a:r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:</a:t>
                </a:r>
                <a:r>
                  <a:rPr lang="en-US" sz="1400" b="1" kern="0" dirty="0" smtClean="0">
                    <a:solidFill>
                      <a:srgbClr val="1F497D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</a:rPr>
                      <m:t>𝐶𝑄</m:t>
                    </m:r>
                    <m:r>
                      <a:rPr lang="en-US" sz="1400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57,75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.</a:t>
                </a:r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22" y="986753"/>
                <a:ext cx="3419474" cy="2254592"/>
              </a:xfrm>
              <a:prstGeom prst="rect">
                <a:avLst/>
              </a:prstGeom>
              <a:blipFill rotWithShape="1">
                <a:blip r:embed="rId5"/>
                <a:stretch>
                  <a:fillRect l="-536" b="-1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4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Bilimingizni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891" y="936625"/>
            <a:ext cx="5410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arenR" startAt="2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deyiladi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948" y="1774825"/>
            <a:ext cx="5191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200" y="581312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Quyidagi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ta’riflardan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qaysi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biri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to‘g‘r</a:t>
            </a:r>
            <a:r>
              <a:rPr lang="en-US" b="1" kern="0" dirty="0" err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53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Bilimingizni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7800" y="1317625"/>
            <a:ext cx="5410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koeffitsiyentiga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lphaUcParenR" startAt="2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nisbatiga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perimetrlari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nisbatiga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koeffitsiyentining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kvadratiga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800" y="2179350"/>
            <a:ext cx="407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E)  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koeffitsiyentining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kvadratiga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269" y="598336"/>
            <a:ext cx="552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2.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Ikkita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uchburchak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yuzlarining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nisbati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nimaga</a:t>
            </a:r>
            <a:r>
              <a:rPr lang="en-US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b="1" kern="0" dirty="0" err="1">
                <a:solidFill>
                  <a:srgbClr val="1F497D"/>
                </a:solidFill>
                <a:latin typeface="Arial"/>
                <a:cs typeface="Arial"/>
              </a:rPr>
              <a:t>teng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20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Bilimingizni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969" y="612929"/>
            <a:ext cx="541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kern="0" dirty="0">
                <a:solidFill>
                  <a:srgbClr val="1F497D"/>
                </a:solidFill>
                <a:latin typeface="Arial"/>
                <a:cs typeface="Arial"/>
              </a:rPr>
              <a:t>3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. </a:t>
            </a:r>
            <a:r>
              <a:rPr lang="en-US" sz="14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Quyidagi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14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tasdiqlardan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14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qaysi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14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biri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14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to‘g‘ri</a:t>
            </a:r>
            <a:r>
              <a:rPr lang="en-US" sz="1400" b="1" kern="0" dirty="0" smtClean="0">
                <a:solidFill>
                  <a:srgbClr val="1F497D"/>
                </a:solidFill>
                <a:latin typeface="Arial"/>
                <a:cs typeface="Arial"/>
              </a:rPr>
              <a:t>? </a:t>
            </a:r>
          </a:p>
          <a:p>
            <a:pPr marL="342900" indent="-342900">
              <a:buAutoNum type="alphaUcParenR"/>
            </a:pP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Uchburchaklardan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birining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burchagi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ikkinchisining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urchagiga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Uchburchaklardan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birining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ikkinchisining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tomoniga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bittadan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ikkitadan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E) 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bittadan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bittadan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968" y="1685666"/>
            <a:ext cx="5496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bittadan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ikkitadan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uz-Cyrl-U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9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</TotalTime>
  <Words>672</Words>
  <Application>Microsoft Office PowerPoint</Application>
  <PresentationFormat>Произвольный</PresentationFormat>
  <Paragraphs>162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Office Theme</vt:lpstr>
      <vt:lpstr>1_Office Theme</vt:lpstr>
      <vt:lpstr>2_Office Theme</vt:lpstr>
      <vt:lpstr>Презентация PowerPoint</vt:lpstr>
      <vt:lpstr>Mustaqil bajarilgan topshiriqni tekshirish </vt:lpstr>
      <vt:lpstr>Mustaqil bajarilgan topshiriqni tekshirish </vt:lpstr>
      <vt:lpstr>Mustaqil bajarilgan topshiriqni tekshirish </vt:lpstr>
      <vt:lpstr>Mustaqil bajarilgan topshiriqni tekshirish</vt:lpstr>
      <vt:lpstr>Mustaqil bajarilgan topshiriqni tekshirish </vt:lpstr>
      <vt:lpstr>Bilimingizni sinab ko‘ring</vt:lpstr>
      <vt:lpstr>Bilimingizni sinab ko‘ring</vt:lpstr>
      <vt:lpstr>Bilimingizni sinab ko‘ring</vt:lpstr>
      <vt:lpstr>Bilimingizni sinab ko‘ring</vt:lpstr>
      <vt:lpstr>Bilimingizni sinab ko‘ring</vt:lpstr>
      <vt:lpstr>Tekislikda geometrik almashtirishlar </vt:lpstr>
      <vt:lpstr>Harakat </vt:lpstr>
      <vt:lpstr>Parallel ko‘chirish </vt:lpstr>
      <vt:lpstr>Parallel ko‘chirish </vt:lpstr>
      <vt:lpstr>Masala yechish </vt:lpstr>
      <vt:lpstr>Masala yechish </vt:lpstr>
      <vt:lpstr>       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703</cp:revision>
  <dcterms:created xsi:type="dcterms:W3CDTF">2020-04-13T08:05:16Z</dcterms:created>
  <dcterms:modified xsi:type="dcterms:W3CDTF">2020-11-10T09:35:13Z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